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25"/>
  </p:notesMasterIdLst>
  <p:handoutMasterIdLst>
    <p:handoutMasterId r:id="rId26"/>
  </p:handoutMasterIdLst>
  <p:sldIdLst>
    <p:sldId id="271" r:id="rId11"/>
    <p:sldId id="310" r:id="rId12"/>
    <p:sldId id="311" r:id="rId13"/>
    <p:sldId id="335" r:id="rId14"/>
    <p:sldId id="313" r:id="rId15"/>
    <p:sldId id="329" r:id="rId16"/>
    <p:sldId id="272" r:id="rId17"/>
    <p:sldId id="331" r:id="rId18"/>
    <p:sldId id="333" r:id="rId19"/>
    <p:sldId id="314" r:id="rId20"/>
    <p:sldId id="322" r:id="rId21"/>
    <p:sldId id="323" r:id="rId22"/>
    <p:sldId id="330" r:id="rId23"/>
    <p:sldId id="302"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BE8A6-CAA1-8AD4-E676-9EAD4A02AA55}" name="Augustin, Judith [BPU]" initials="AJ[" userId="S::Judith.Augustin@bpu.nj.gov::6b238ac8-5394-4d34-98c3-026e4d029c9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898FBA"/>
    <a:srgbClr val="003399"/>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2967" autoAdjust="0"/>
  </p:normalViewPr>
  <p:slideViewPr>
    <p:cSldViewPr>
      <p:cViewPr varScale="1">
        <p:scale>
          <a:sx n="106" d="100"/>
          <a:sy n="106" d="100"/>
        </p:scale>
        <p:origin x="1572" y="102"/>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dirty="0"/>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dirty="0"/>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dirty="0"/>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dirty="0"/>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dirty="0"/>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dirty="0"/>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pt>
    <dgm:pt modelId="{6CF8506A-AFA4-422D-90A0-EB4C2ED40DCB}" type="pres">
      <dgm:prSet presAssocID="{8284E161-D608-456A-8848-619C5DB0398A}" presName="rootConnector" presStyleLbl="node1" presStyleIdx="0" presStyleCnt="2"/>
      <dgm:spPr/>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pt>
    <dgm:pt modelId="{A0F1A35E-03A9-4278-B4E2-95B1CE89083A}" type="pres">
      <dgm:prSet presAssocID="{483D2FBA-5F44-4231-86ED-7512007B9106}" presName="childText" presStyleLbl="bgAcc1" presStyleIdx="0" presStyleCnt="4">
        <dgm:presLayoutVars>
          <dgm:bulletEnabled val="1"/>
        </dgm:presLayoutVars>
      </dgm:prSet>
      <dgm:spPr/>
    </dgm:pt>
    <dgm:pt modelId="{76ECD7A7-4FDB-4AEA-91F3-0A111DCA264A}" type="pres">
      <dgm:prSet presAssocID="{01E43A0C-94C5-4384-9FBC-F98C976BCC15}" presName="Name13" presStyleLbl="parChTrans1D2" presStyleIdx="1" presStyleCnt="4"/>
      <dgm:spPr/>
    </dgm:pt>
    <dgm:pt modelId="{4EC61DEC-3A13-4F2D-BBD1-7BC51B90EE14}" type="pres">
      <dgm:prSet presAssocID="{4DE49E76-84B5-4601-9E29-F49261C03BBF}" presName="childText" presStyleLbl="bgAcc1" presStyleIdx="1" presStyleCnt="4">
        <dgm:presLayoutVars>
          <dgm:bulletEnabled val="1"/>
        </dgm:presLayoutVars>
      </dgm:prSet>
      <dgm:spPr/>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pt>
    <dgm:pt modelId="{D7F881B9-510D-4F3B-8F1B-8C427D3E7C91}" type="pres">
      <dgm:prSet presAssocID="{A3DF9733-D1BE-46DA-A907-20E601CF748A}" presName="rootConnector" presStyleLbl="node1" presStyleIdx="1" presStyleCnt="2"/>
      <dgm:spPr/>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pt>
    <dgm:pt modelId="{C3DFAFC8-8F6D-4802-955E-03C1FC3CC18D}" type="pres">
      <dgm:prSet presAssocID="{DF39EC58-26E5-4B41-95EF-0B49F26F8632}" presName="childText" presStyleLbl="bgAcc1" presStyleIdx="2" presStyleCnt="4">
        <dgm:presLayoutVars>
          <dgm:bulletEnabled val="1"/>
        </dgm:presLayoutVars>
      </dgm:prSet>
      <dgm:spPr/>
    </dgm:pt>
    <dgm:pt modelId="{AFD97AE4-02AE-4327-A5EC-28536CE38A87}" type="pres">
      <dgm:prSet presAssocID="{2E42851A-1911-4CDF-9345-425F466FE99D}" presName="Name13" presStyleLbl="parChTrans1D2" presStyleIdx="3" presStyleCnt="4"/>
      <dgm:spPr/>
    </dgm:pt>
    <dgm:pt modelId="{0F608AE9-4E79-4DBC-8ED6-3B94C1CE8C40}" type="pres">
      <dgm:prSet presAssocID="{E76BDCE3-F10F-4D25-A7DD-E0CDA7EAA8A7}" presName="childText" presStyleLbl="bgAcc1" presStyleIdx="3" presStyleCnt="4">
        <dgm:presLayoutVars>
          <dgm:bulletEnabled val="1"/>
        </dgm:presLayoutVars>
      </dgm:prSet>
      <dgm:spPr/>
    </dgm:pt>
  </dgm:ptLst>
  <dgm:cxnLst>
    <dgm:cxn modelId="{84E64217-2EBA-428D-9780-088527E7BAB8}" type="presOf" srcId="{A3DF9733-D1BE-46DA-A907-20E601CF748A}" destId="{CAFA5640-0BA3-4EDB-B835-219B48F0304A}" srcOrd="0"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BEDA583A-AE3F-42B8-A5B3-EF7479046256}" type="presOf" srcId="{483D2FBA-5F44-4231-86ED-7512007B9106}" destId="{A0F1A35E-03A9-4278-B4E2-95B1CE89083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42D3D48-00A8-4371-9256-59D48AD30C75}" type="presOf" srcId="{8284E161-D608-456A-8848-619C5DB0398A}" destId="{6CF8506A-AFA4-422D-90A0-EB4C2ED40DCB}" srcOrd="1"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58C2DD51-6E4C-4821-BA1D-5B60BE3369EE}" srcId="{A3DF9733-D1BE-46DA-A907-20E601CF748A}" destId="{E76BDCE3-F10F-4D25-A7DD-E0CDA7EAA8A7}" srcOrd="1" destOrd="0" parTransId="{2E42851A-1911-4CDF-9345-425F466FE99D}" sibTransId="{65E0AE15-F030-41A5-8C3D-A81B8FB99FB6}"/>
    <dgm:cxn modelId="{670C3877-06BA-4EC3-83E1-D76B33A16179}" type="presOf" srcId="{98AD65FF-EF56-4E4B-BB01-B0980B944C5B}" destId="{4CC92A88-D6D5-4D8E-BFC4-AE857A5E9CA3}"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5DE67588-6277-442B-A73B-A6B559889E70}" srcId="{8284E161-D608-456A-8848-619C5DB0398A}" destId="{4DE49E76-84B5-4601-9E29-F49261C03BBF}" srcOrd="1" destOrd="0" parTransId="{01E43A0C-94C5-4384-9FBC-F98C976BCC15}" sibTransId="{F87E596B-100D-4EF5-B8C0-D4CF4530D7BD}"/>
    <dgm:cxn modelId="{9638FE90-DFB4-4609-B55E-BF8ED874695C}" srcId="{8284E161-D608-456A-8848-619C5DB0398A}" destId="{483D2FBA-5F44-4231-86ED-7512007B9106}" srcOrd="0" destOrd="0" parTransId="{98AD65FF-EF56-4E4B-BB01-B0980B944C5B}" sibTransId="{968C6F6B-9DF9-4CB1-9A84-CC330EBDDD35}"/>
    <dgm:cxn modelId="{0DAE0892-F854-4C8F-9366-1FF4C6C0F068}" srcId="{A3DF9733-D1BE-46DA-A907-20E601CF748A}" destId="{DF39EC58-26E5-4B41-95EF-0B49F26F8632}" srcOrd="0" destOrd="0" parTransId="{7961CFDD-C993-4BFB-97AB-024DF3D07CF1}" sibTransId="{8F57B54E-4CD4-4859-BD6B-0D9D2EEEC303}"/>
    <dgm:cxn modelId="{CBEEDDCB-2813-4708-94BB-9035A7E02DA7}" srcId="{718BBB8E-7C91-48B9-95D1-80DCD1E72B4A}" destId="{A3DF9733-D1BE-46DA-A907-20E601CF748A}" srcOrd="1" destOrd="0" parTransId="{9E7B5733-1C99-4191-BD8B-6DAC068A482F}" sibTransId="{33990D24-7EDC-4532-9AB0-FDECA3B2AA76}"/>
    <dgm:cxn modelId="{604674D0-A2D0-4331-AFFA-9FDDA82CC22D}" type="presOf" srcId="{8284E161-D608-456A-8848-619C5DB0398A}" destId="{EC20A39A-AA6A-44D7-AE03-A6DE8944D172}"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pt>
    <dgm:pt modelId="{F89464F5-877C-4439-B052-77F604FA0B02}" type="pres">
      <dgm:prSet presAssocID="{C747E35A-E63A-429C-9EF5-6BDC7A003508}" presName="levelTx" presStyleLbl="revTx" presStyleIdx="0" presStyleCnt="0">
        <dgm:presLayoutVars>
          <dgm:chMax val="1"/>
          <dgm:bulletEnabled val="1"/>
        </dgm:presLayoutVars>
      </dgm:prSet>
      <dgm:spPr/>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pt>
    <dgm:pt modelId="{C7B85490-EA87-4CFB-815A-47E2620BB8F8}" type="pres">
      <dgm:prSet presAssocID="{98B96CA1-47C9-4A1B-8978-AFC0760D70F4}" presName="levelTx" presStyleLbl="revTx" presStyleIdx="0" presStyleCnt="0">
        <dgm:presLayoutVars>
          <dgm:chMax val="1"/>
          <dgm:bulletEnabled val="1"/>
        </dgm:presLayoutVars>
      </dgm:prSet>
      <dgm:spPr/>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pt>
    <dgm:pt modelId="{16ED115F-961B-4D10-B628-A98BB77A6B1E}" type="pres">
      <dgm:prSet presAssocID="{C5927B16-85B4-44E6-8059-A556FE42A6C8}" presName="levelTx" presStyleLbl="revTx" presStyleIdx="0" presStyleCnt="0">
        <dgm:presLayoutVars>
          <dgm:chMax val="1"/>
          <dgm:bulletEnabled val="1"/>
        </dgm:presLayoutVars>
      </dgm:prSet>
      <dgm:spPr/>
    </dgm:pt>
  </dgm:ptLst>
  <dgm:cxnLst>
    <dgm:cxn modelId="{6EBD7514-599D-4487-9931-2C3F23D90066}" type="presOf" srcId="{C5927B16-85B4-44E6-8059-A556FE42A6C8}" destId="{16ED115F-961B-4D10-B628-A98BB77A6B1E}" srcOrd="1" destOrd="0" presId="urn:microsoft.com/office/officeart/2005/8/layout/pyramid1"/>
    <dgm:cxn modelId="{B6077D21-692F-4EF7-81DC-3DC0D3469EAA}" type="presOf" srcId="{C5927B16-85B4-44E6-8059-A556FE42A6C8}" destId="{3C176C07-5C41-4E10-9663-FD75E1407C45}"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FD47C284-FF6A-499F-A082-58E050645EEB}" type="presOf" srcId="{98B96CA1-47C9-4A1B-8978-AFC0760D70F4}" destId="{C7B85490-EA87-4CFB-815A-47E2620BB8F8}"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E73359CC-EC3D-46BC-B0E2-9852F4336690}" type="presOf" srcId="{C747E35A-E63A-429C-9EF5-6BDC7A003508}" destId="{F89464F5-877C-4439-B052-77F604FA0B02}"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6/2/2023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dirty="0"/>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6/2/2023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dirty="0"/>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7</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9</a:t>
            </a:fld>
            <a:endParaRPr lang="en-US" dirty="0"/>
          </a:p>
        </p:txBody>
      </p:sp>
    </p:spTree>
    <p:extLst>
      <p:ext uri="{BB962C8B-B14F-4D97-AF65-F5344CB8AC3E}">
        <p14:creationId xmlns:p14="http://schemas.microsoft.com/office/powerpoint/2010/main" val="92840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14</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1.bin"/><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6/2/2023</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r:id="rId2" imgW="6730567" imgH="3755461" progId="Excel.Chart.8">
                  <p:embed/>
                </p:oleObj>
              </mc:Choice>
              <mc:Fallback>
                <p:oleObj r:id="rId2" imgW="6730567" imgH="3755461" progId="Excel.Chart.8">
                  <p:embed/>
                  <p:pic>
                    <p:nvPicPr>
                      <p:cNvPr id="4"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6/2/2023</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6/2/2023</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6/2/2023</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6/2/2023</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6/2/2023</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6/2/2023</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dirty="0"/>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dirty="0"/>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6/2/2023</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6/2/2023</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dirty="0"/>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6/2/2023</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dirty="0"/>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6/2/2023</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dirty="0"/>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6/2/2023</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6/2/2023</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r:id="rId2" imgW="3907875" imgH="3731075" progId="Excel.Chart.8">
                  <p:embed/>
                </p:oleObj>
              </mc:Choice>
              <mc:Fallback>
                <p:oleObj r:id="rId2" imgW="3907875" imgH="3731075" progId="Excel.Chart.8">
                  <p:embed/>
                  <p:pic>
                    <p:nvPicPr>
                      <p:cNvPr id="8"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dirty="0"/>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6/2/2023</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6/2/2023</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dirty="0"/>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dirty="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6/2/2023</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6/2/2023</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dirty="0"/>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3" y="1713869"/>
            <a:ext cx="8893833" cy="1161746"/>
          </a:xfrm>
        </p:spPr>
        <p:txBody>
          <a:bodyPr/>
          <a:lstStyle/>
          <a:p>
            <a:pPr>
              <a:spcBef>
                <a:spcPct val="20000"/>
              </a:spcBef>
              <a:buClr>
                <a:srgbClr val="003399"/>
              </a:buClr>
              <a:buSzPct val="110000"/>
            </a:pPr>
            <a:r>
              <a:rPr lang="en-US" sz="4000" b="1" dirty="0">
                <a:solidFill>
                  <a:srgbClr val="002060"/>
                </a:solidFill>
                <a:latin typeface="Avenir Roman"/>
                <a:ea typeface="ＭＳ Ｐゴシック"/>
                <a:cs typeface="+mn-cs"/>
              </a:rPr>
              <a:t>NJCEP Proposed Fiscal Year 2024 Comprehensive Resource Analysis (CRA), Budget and Program Plans – Public Hearing </a:t>
            </a:r>
          </a:p>
        </p:txBody>
      </p:sp>
      <p:sp>
        <p:nvSpPr>
          <p:cNvPr id="3" name="Subtitle 2"/>
          <p:cNvSpPr>
            <a:spLocks noGrp="1"/>
          </p:cNvSpPr>
          <p:nvPr>
            <p:ph type="subTitle" idx="1"/>
          </p:nvPr>
        </p:nvSpPr>
        <p:spPr>
          <a:xfrm>
            <a:off x="1330959" y="4953000"/>
            <a:ext cx="6400800" cy="1336963"/>
          </a:xfrm>
        </p:spPr>
        <p:txBody>
          <a:bodyPr/>
          <a:lstStyle/>
          <a:p>
            <a:r>
              <a:rPr lang="en-US" sz="2400" dirty="0">
                <a:solidFill>
                  <a:srgbClr val="002060"/>
                </a:solidFill>
                <a:latin typeface="Avenir Roman"/>
                <a:ea typeface="ＭＳ Ｐゴシック"/>
              </a:rPr>
              <a:t>June 2, 2023</a:t>
            </a:r>
            <a:br>
              <a:rPr lang="en-US" sz="2400" dirty="0">
                <a:solidFill>
                  <a:srgbClr val="002060"/>
                </a:solidFill>
                <a:latin typeface="Avenir Roman"/>
                <a:ea typeface="ＭＳ Ｐゴシック"/>
              </a:rPr>
            </a:br>
            <a:r>
              <a:rPr lang="en-US" sz="2400" dirty="0">
                <a:solidFill>
                  <a:srgbClr val="002060"/>
                </a:solidFill>
                <a:latin typeface="Avenir Roman"/>
                <a:ea typeface="ＭＳ Ｐゴシック"/>
              </a:rPr>
              <a:t>12:30 pm-2:30 pm</a:t>
            </a: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824407" cy="1143000"/>
          </a:xfrm>
        </p:spPr>
        <p:txBody>
          <a:bodyPr/>
          <a:lstStyle/>
          <a:p>
            <a:r>
              <a:rPr lang="en-US" sz="3200" dirty="0">
                <a:solidFill>
                  <a:srgbClr val="FFFF00"/>
                </a:solidFill>
              </a:rPr>
              <a:t>Proposed FY24 Programs</a:t>
            </a:r>
          </a:p>
        </p:txBody>
      </p:sp>
      <p:sp>
        <p:nvSpPr>
          <p:cNvPr id="3" name="Content Placeholder 2"/>
          <p:cNvSpPr>
            <a:spLocks noGrp="1"/>
          </p:cNvSpPr>
          <p:nvPr>
            <p:ph idx="1"/>
          </p:nvPr>
        </p:nvSpPr>
        <p:spPr/>
        <p:txBody>
          <a:bodyPr/>
          <a:lstStyle/>
          <a:p>
            <a:r>
              <a:rPr lang="en-US" sz="2400" dirty="0"/>
              <a:t>Energy Efficiency Programs</a:t>
            </a:r>
          </a:p>
          <a:p>
            <a:pPr lvl="1"/>
            <a:r>
              <a:rPr lang="en-US" sz="2000" dirty="0"/>
              <a:t>Residential Low-Income</a:t>
            </a:r>
          </a:p>
          <a:p>
            <a:pPr lvl="2"/>
            <a:r>
              <a:rPr lang="en-US" sz="1600" dirty="0"/>
              <a:t>Comfort Partners	</a:t>
            </a:r>
          </a:p>
          <a:p>
            <a:pPr lvl="1"/>
            <a:r>
              <a:rPr lang="en-US" sz="2000" dirty="0"/>
              <a:t>Commercial and Industrial</a:t>
            </a:r>
          </a:p>
          <a:p>
            <a:pPr lvl="2"/>
            <a:r>
              <a:rPr lang="en-US" sz="1600" dirty="0"/>
              <a:t>C&amp;I Buildings*</a:t>
            </a:r>
          </a:p>
          <a:p>
            <a:pPr lvl="2"/>
            <a:r>
              <a:rPr lang="en-US" sz="1600" dirty="0"/>
              <a:t>Local Government Energy Audit</a:t>
            </a:r>
          </a:p>
          <a:p>
            <a:pPr lvl="2"/>
            <a:r>
              <a:rPr lang="en-US" sz="1600" dirty="0"/>
              <a:t>Direct Install*</a:t>
            </a:r>
          </a:p>
          <a:p>
            <a:pPr lvl="1"/>
            <a:r>
              <a:rPr lang="en-US" sz="2000" dirty="0"/>
              <a:t>New Construction Programs </a:t>
            </a:r>
          </a:p>
          <a:p>
            <a:pPr lvl="1"/>
            <a:r>
              <a:rPr lang="en-US" sz="2000" dirty="0"/>
              <a:t>Energy Efficiency Transition </a:t>
            </a:r>
          </a:p>
          <a:p>
            <a:pPr lvl="1"/>
            <a:r>
              <a:rPr lang="en-US" sz="2000" dirty="0"/>
              <a:t>State Facilities Initiative </a:t>
            </a:r>
          </a:p>
          <a:p>
            <a:pPr lvl="1"/>
            <a:r>
              <a:rPr lang="en-US" sz="2000" dirty="0"/>
              <a:t>Acoustical Testing Pilot</a:t>
            </a:r>
          </a:p>
          <a:p>
            <a:pPr lvl="1"/>
            <a:r>
              <a:rPr lang="en-US" sz="2000" dirty="0"/>
              <a:t>LED Streetlights Replacement</a:t>
            </a:r>
          </a:p>
          <a:p>
            <a:endParaRPr lang="en-US" sz="2000" dirty="0"/>
          </a:p>
        </p:txBody>
      </p:sp>
      <p:sp>
        <p:nvSpPr>
          <p:cNvPr id="5" name="TextBox 4"/>
          <p:cNvSpPr txBox="1"/>
          <p:nvPr/>
        </p:nvSpPr>
        <p:spPr>
          <a:xfrm>
            <a:off x="762000" y="6119336"/>
            <a:ext cx="7010400" cy="738664"/>
          </a:xfrm>
          <a:prstGeom prst="rect">
            <a:avLst/>
          </a:prstGeom>
          <a:noFill/>
        </p:spPr>
        <p:txBody>
          <a:bodyPr wrap="square" rtlCol="0">
            <a:spAutoFit/>
          </a:bodyPr>
          <a:lstStyle/>
          <a:p>
            <a:pPr lvl="1">
              <a:spcBef>
                <a:spcPct val="20000"/>
              </a:spcBef>
              <a:buClr>
                <a:srgbClr val="003399"/>
              </a:buClr>
              <a:buSzPct val="90000"/>
            </a:pPr>
            <a:r>
              <a:rPr lang="en-US" sz="1400" dirty="0">
                <a:solidFill>
                  <a:srgbClr val="001F5B"/>
                </a:solidFill>
                <a:latin typeface="Avenir Book"/>
                <a:cs typeface="Avenir Book"/>
              </a:rPr>
              <a:t> *All or a portion of these programs have been transitioned to administration by the utilities.  Funding is needed in FY24 to cover applications received prior to the closure of these programs. </a:t>
            </a:r>
          </a:p>
        </p:txBody>
      </p:sp>
    </p:spTree>
    <p:extLst>
      <p:ext uri="{BB962C8B-B14F-4D97-AF65-F5344CB8AC3E}">
        <p14:creationId xmlns:p14="http://schemas.microsoft.com/office/powerpoint/2010/main" val="572769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dirty="0">
                <a:solidFill>
                  <a:srgbClr val="FFFF00"/>
                </a:solidFill>
              </a:rPr>
              <a:t>Proposed FY24 Programs</a:t>
            </a:r>
          </a:p>
        </p:txBody>
      </p:sp>
      <p:sp>
        <p:nvSpPr>
          <p:cNvPr id="3" name="Content Placeholder 2"/>
          <p:cNvSpPr>
            <a:spLocks noGrp="1"/>
          </p:cNvSpPr>
          <p:nvPr>
            <p:ph idx="1"/>
          </p:nvPr>
        </p:nvSpPr>
        <p:spPr/>
        <p:txBody>
          <a:bodyPr/>
          <a:lstStyle/>
          <a:p>
            <a:r>
              <a:rPr lang="en-US" sz="2400" dirty="0"/>
              <a:t>Distributed Energy Resources</a:t>
            </a:r>
          </a:p>
          <a:p>
            <a:pPr lvl="1"/>
            <a:r>
              <a:rPr lang="en-US" sz="2000" dirty="0"/>
              <a:t>Combined Heat and Power &amp; Fuel Cells</a:t>
            </a:r>
          </a:p>
          <a:p>
            <a:pPr lvl="1"/>
            <a:r>
              <a:rPr lang="en-US" sz="2000" dirty="0"/>
              <a:t>Microgrids</a:t>
            </a:r>
          </a:p>
          <a:p>
            <a:pPr marL="457200" lvl="1" indent="0">
              <a:buNone/>
            </a:pPr>
            <a:endParaRPr lang="en-US" sz="2000" dirty="0"/>
          </a:p>
          <a:p>
            <a:r>
              <a:rPr lang="en-US" sz="2400" dirty="0"/>
              <a:t>Renewable Energy Programs</a:t>
            </a:r>
          </a:p>
          <a:p>
            <a:pPr lvl="1"/>
            <a:r>
              <a:rPr lang="en-US" sz="2000" dirty="0"/>
              <a:t>Offshore Wind</a:t>
            </a:r>
          </a:p>
          <a:p>
            <a:pPr lvl="1"/>
            <a:r>
              <a:rPr lang="en-US" sz="2000" dirty="0"/>
              <a:t>Solar Registration</a:t>
            </a:r>
          </a:p>
          <a:p>
            <a:pPr lvl="1"/>
            <a:endParaRPr lang="en-US" sz="2000" dirty="0"/>
          </a:p>
          <a:p>
            <a:r>
              <a:rPr lang="en-US" sz="2400" dirty="0"/>
              <a:t>EDA Programs </a:t>
            </a:r>
          </a:p>
          <a:p>
            <a:pPr lvl="1"/>
            <a:r>
              <a:rPr lang="en-US" sz="2000" dirty="0"/>
              <a:t>Clean Energy Manufacturing Fund*</a:t>
            </a:r>
          </a:p>
          <a:p>
            <a:pPr lvl="1"/>
            <a:r>
              <a:rPr lang="en-US" sz="2000" dirty="0"/>
              <a:t>NJ Wind</a:t>
            </a:r>
          </a:p>
          <a:p>
            <a:pPr lvl="1"/>
            <a:r>
              <a:rPr lang="en-US" sz="2000" dirty="0"/>
              <a:t>R&amp;D Energy Tech Hub</a:t>
            </a:r>
          </a:p>
          <a:p>
            <a:pPr lvl="1"/>
            <a:endParaRPr lang="en-US" sz="2000" dirty="0"/>
          </a:p>
        </p:txBody>
      </p:sp>
      <p:sp>
        <p:nvSpPr>
          <p:cNvPr id="5" name="TextBox 4"/>
          <p:cNvSpPr txBox="1"/>
          <p:nvPr/>
        </p:nvSpPr>
        <p:spPr>
          <a:xfrm>
            <a:off x="685800" y="6324600"/>
            <a:ext cx="7239000" cy="461665"/>
          </a:xfrm>
          <a:prstGeom prst="rect">
            <a:avLst/>
          </a:prstGeom>
          <a:noFill/>
        </p:spPr>
        <p:txBody>
          <a:bodyPr wrap="square" rtlCol="0">
            <a:spAutoFit/>
          </a:bodyPr>
          <a:lstStyle/>
          <a:p>
            <a:pPr lvl="1">
              <a:spcBef>
                <a:spcPct val="20000"/>
              </a:spcBef>
              <a:buClr>
                <a:srgbClr val="003399"/>
              </a:buClr>
              <a:buSzPct val="90000"/>
            </a:pPr>
            <a:r>
              <a:rPr lang="en-US" sz="1200" dirty="0">
                <a:solidFill>
                  <a:srgbClr val="001F5B"/>
                </a:solidFill>
                <a:latin typeface="Avenir Book"/>
                <a:cs typeface="Avenir Book"/>
              </a:rPr>
              <a:t>*The remaining loans have been fully paid, so there will be no administrative costs associated with this program moving forward.  In FY24, funding reflects the balance that was returned to the BPU. </a:t>
            </a:r>
          </a:p>
        </p:txBody>
      </p:sp>
    </p:spTree>
    <p:extLst>
      <p:ext uri="{BB962C8B-B14F-4D97-AF65-F5344CB8AC3E}">
        <p14:creationId xmlns:p14="http://schemas.microsoft.com/office/powerpoint/2010/main" val="221072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dirty="0">
                <a:solidFill>
                  <a:srgbClr val="FFFF00"/>
                </a:solidFill>
              </a:rPr>
              <a:t>Proposed FY24 Programs</a:t>
            </a:r>
          </a:p>
        </p:txBody>
      </p:sp>
      <p:sp>
        <p:nvSpPr>
          <p:cNvPr id="3" name="Content Placeholder 2"/>
          <p:cNvSpPr>
            <a:spLocks noGrp="1"/>
          </p:cNvSpPr>
          <p:nvPr>
            <p:ph idx="1"/>
          </p:nvPr>
        </p:nvSpPr>
        <p:spPr>
          <a:xfrm>
            <a:off x="457200" y="1752600"/>
            <a:ext cx="8229600" cy="4525963"/>
          </a:xfrm>
        </p:spPr>
        <p:txBody>
          <a:bodyPr/>
          <a:lstStyle/>
          <a:p>
            <a:endParaRPr lang="en-US" sz="2400" dirty="0"/>
          </a:p>
          <a:p>
            <a:r>
              <a:rPr lang="en-US" sz="2400" dirty="0"/>
              <a:t>BPU Initiatives</a:t>
            </a:r>
          </a:p>
          <a:p>
            <a:pPr lvl="1"/>
            <a:r>
              <a:rPr lang="en-US" dirty="0"/>
              <a:t>Community Energy Plan Grants</a:t>
            </a:r>
          </a:p>
          <a:p>
            <a:pPr lvl="1"/>
            <a:r>
              <a:rPr lang="en-US" dirty="0"/>
              <a:t>Energy Storage</a:t>
            </a:r>
          </a:p>
          <a:p>
            <a:pPr lvl="1"/>
            <a:r>
              <a:rPr lang="en-US" dirty="0"/>
              <a:t>Heat Island Pilot</a:t>
            </a:r>
          </a:p>
          <a:p>
            <a:pPr lvl="1"/>
            <a:r>
              <a:rPr lang="en-US" dirty="0"/>
              <a:t>Electric Vehicle Programs</a:t>
            </a:r>
          </a:p>
          <a:p>
            <a:pPr lvl="1"/>
            <a:r>
              <a:rPr lang="en-US" dirty="0"/>
              <a:t>Energy Bill Assistance</a:t>
            </a:r>
          </a:p>
          <a:p>
            <a:pPr lvl="1"/>
            <a:r>
              <a:rPr lang="en-US" dirty="0"/>
              <a:t>Workforce Development </a:t>
            </a:r>
          </a:p>
        </p:txBody>
      </p:sp>
    </p:spTree>
    <p:extLst>
      <p:ext uri="{BB962C8B-B14F-4D97-AF65-F5344CB8AC3E}">
        <p14:creationId xmlns:p14="http://schemas.microsoft.com/office/powerpoint/2010/main" val="256743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3600" b="1" dirty="0">
              <a:ea typeface="ＭＳ Ｐゴシック"/>
            </a:endParaRPr>
          </a:p>
          <a:p>
            <a:pPr marL="0" indent="0" algn="ctr">
              <a:buNone/>
            </a:pPr>
            <a:endParaRPr lang="en-US" sz="3600" b="1" dirty="0">
              <a:ea typeface="ＭＳ Ｐゴシック"/>
            </a:endParaRPr>
          </a:p>
          <a:p>
            <a:pPr marL="0" indent="0" algn="ctr">
              <a:buNone/>
            </a:pPr>
            <a:r>
              <a:rPr lang="en-US" sz="3800" b="1" dirty="0">
                <a:ea typeface="ＭＳ Ｐゴシック"/>
              </a:rPr>
              <a:t>PUBLIC COMMENTS</a:t>
            </a:r>
            <a:endParaRPr lang="en-US" sz="3800" b="1" dirty="0">
              <a:solidFill>
                <a:srgbClr val="002060"/>
              </a:solidFill>
              <a:ea typeface="ＭＳ Ｐゴシック"/>
            </a:endParaRPr>
          </a:p>
          <a:p>
            <a:endParaRPr lang="en-US" dirty="0"/>
          </a:p>
        </p:txBody>
      </p:sp>
    </p:spTree>
    <p:extLst>
      <p:ext uri="{BB962C8B-B14F-4D97-AF65-F5344CB8AC3E}">
        <p14:creationId xmlns:p14="http://schemas.microsoft.com/office/powerpoint/2010/main" val="4018532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br>
              <a:rPr lang="en-US" dirty="0">
                <a:ea typeface="ＭＳ Ｐゴシック"/>
              </a:rPr>
            </a:br>
            <a:br>
              <a:rPr lang="en-US" dirty="0">
                <a:ea typeface="ＭＳ Ｐゴシック"/>
              </a:rPr>
            </a:br>
            <a:endParaRPr lang="en-US" dirty="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a:solidFill>
                  <a:srgbClr val="001F5B"/>
                </a:solidFill>
                <a:latin typeface="+mj-lt"/>
                <a:ea typeface="ＭＳ Ｐゴシック"/>
                <a:cs typeface="+mj-cs"/>
              </a:rPr>
              <a:t>THANK YOU</a:t>
            </a:r>
            <a:r>
              <a:rPr lang="en-US" dirty="0">
                <a:ea typeface="ＭＳ Ｐゴシック"/>
              </a:rPr>
              <a:t> </a:t>
            </a:r>
          </a:p>
        </p:txBody>
      </p:sp>
    </p:spTree>
    <p:extLst>
      <p:ext uri="{BB962C8B-B14F-4D97-AF65-F5344CB8AC3E}">
        <p14:creationId xmlns:p14="http://schemas.microsoft.com/office/powerpoint/2010/main" val="2258088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Welcome and Introduction</a:t>
            </a:r>
          </a:p>
          <a:p>
            <a:pPr lvl="1"/>
            <a:r>
              <a:rPr lang="en-US" dirty="0"/>
              <a:t>Meeting Logistics</a:t>
            </a:r>
          </a:p>
          <a:p>
            <a:r>
              <a:rPr lang="en-US" dirty="0"/>
              <a:t>Opening Statement </a:t>
            </a:r>
          </a:p>
          <a:p>
            <a:r>
              <a:rPr lang="en-US" dirty="0"/>
              <a:t>Process and Schedule for Comments</a:t>
            </a:r>
          </a:p>
          <a:p>
            <a:r>
              <a:rPr lang="en-US" dirty="0"/>
              <a:t>Overview of Budget</a:t>
            </a:r>
          </a:p>
          <a:p>
            <a:r>
              <a:rPr lang="en-US" dirty="0"/>
              <a:t>Public Comments</a:t>
            </a:r>
          </a:p>
          <a:p>
            <a:pPr marL="0" indent="0">
              <a:buNone/>
            </a:pPr>
            <a:r>
              <a:rPr lang="en-US" dirty="0"/>
              <a:t> </a:t>
            </a:r>
          </a:p>
        </p:txBody>
      </p:sp>
      <p:sp>
        <p:nvSpPr>
          <p:cNvPr id="2" name="Title 1">
            <a:extLst>
              <a:ext uri="{FF2B5EF4-FFF2-40B4-BE49-F238E27FC236}">
                <a16:creationId xmlns:a16="http://schemas.microsoft.com/office/drawing/2014/main" id="{225D0FED-B8A4-9BC9-308D-1098E7FC3812}"/>
              </a:ext>
            </a:extLst>
          </p:cNvPr>
          <p:cNvSpPr>
            <a:spLocks noGrp="1"/>
          </p:cNvSpPr>
          <p:nvPr>
            <p:ph type="title"/>
          </p:nvPr>
        </p:nvSpPr>
        <p:spPr>
          <a:xfrm>
            <a:off x="885584" y="685800"/>
            <a:ext cx="8281607" cy="1143000"/>
          </a:xfrm>
        </p:spPr>
        <p:txBody>
          <a:bodyPr/>
          <a:lstStyle/>
          <a:p>
            <a:r>
              <a:rPr lang="en-US" sz="3200" dirty="0">
                <a:solidFill>
                  <a:srgbClr val="FFFF00"/>
                </a:solidFill>
              </a:rPr>
              <a:t>     Public Hearing Agenda</a:t>
            </a:r>
          </a:p>
        </p:txBody>
      </p:sp>
    </p:spTree>
    <p:extLst>
      <p:ext uri="{BB962C8B-B14F-4D97-AF65-F5344CB8AC3E}">
        <p14:creationId xmlns:p14="http://schemas.microsoft.com/office/powerpoint/2010/main" val="196309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584" y="685800"/>
            <a:ext cx="8281607" cy="1143000"/>
          </a:xfrm>
        </p:spPr>
        <p:txBody>
          <a:bodyPr/>
          <a:lstStyle/>
          <a:p>
            <a:r>
              <a:rPr lang="en-US" sz="3200" dirty="0">
                <a:solidFill>
                  <a:srgbClr val="FFFF00"/>
                </a:solidFill>
              </a:rPr>
              <a:t>Meeting Logistics</a:t>
            </a:r>
          </a:p>
        </p:txBody>
      </p:sp>
      <p:sp>
        <p:nvSpPr>
          <p:cNvPr id="3" name="Content Placeholder 2"/>
          <p:cNvSpPr>
            <a:spLocks noGrp="1"/>
          </p:cNvSpPr>
          <p:nvPr>
            <p:ph idx="1"/>
          </p:nvPr>
        </p:nvSpPr>
        <p:spPr/>
        <p:txBody>
          <a:bodyPr/>
          <a:lstStyle/>
          <a:p>
            <a:r>
              <a:rPr lang="en-US" dirty="0"/>
              <a:t>Meeting will be recorded. All comments are public. </a:t>
            </a:r>
          </a:p>
          <a:p>
            <a:r>
              <a:rPr lang="en-US" dirty="0"/>
              <a:t>Registered speakers first. </a:t>
            </a:r>
          </a:p>
          <a:p>
            <a:r>
              <a:rPr lang="en-US" dirty="0"/>
              <a:t>Use “raise hand” function to request to provide oral comments</a:t>
            </a:r>
          </a:p>
          <a:p>
            <a:r>
              <a:rPr lang="en-US" dirty="0"/>
              <a:t>Speakers will be unmuted to provide comment; should state name and organization. </a:t>
            </a:r>
          </a:p>
          <a:p>
            <a:r>
              <a:rPr lang="en-US" dirty="0"/>
              <a:t>Meeting recording and PowerPoint will be available on the website. </a:t>
            </a:r>
          </a:p>
        </p:txBody>
      </p:sp>
    </p:spTree>
    <p:extLst>
      <p:ext uri="{BB962C8B-B14F-4D97-AF65-F5344CB8AC3E}">
        <p14:creationId xmlns:p14="http://schemas.microsoft.com/office/powerpoint/2010/main" val="351077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3200" dirty="0">
                <a:latin typeface="+mj-lt"/>
              </a:rPr>
              <a:t>Opening Statement</a:t>
            </a:r>
          </a:p>
        </p:txBody>
      </p:sp>
      <p:sp>
        <p:nvSpPr>
          <p:cNvPr id="5" name="Title 1">
            <a:extLst>
              <a:ext uri="{FF2B5EF4-FFF2-40B4-BE49-F238E27FC236}">
                <a16:creationId xmlns:a16="http://schemas.microsoft.com/office/drawing/2014/main" id="{18B62FA4-A96B-345F-7C6D-0125E5A7B212}"/>
              </a:ext>
            </a:extLst>
          </p:cNvPr>
          <p:cNvSpPr>
            <a:spLocks noGrp="1"/>
          </p:cNvSpPr>
          <p:nvPr>
            <p:ph type="title"/>
          </p:nvPr>
        </p:nvSpPr>
        <p:spPr>
          <a:xfrm>
            <a:off x="885584" y="685800"/>
            <a:ext cx="8281607" cy="1143000"/>
          </a:xfrm>
        </p:spPr>
        <p:txBody>
          <a:bodyPr/>
          <a:lstStyle/>
          <a:p>
            <a:r>
              <a:rPr lang="en-US" sz="3200" dirty="0">
                <a:solidFill>
                  <a:srgbClr val="FFFF00"/>
                </a:solidFill>
              </a:rPr>
              <a:t>Opening Statement</a:t>
            </a:r>
          </a:p>
        </p:txBody>
      </p:sp>
    </p:spTree>
    <p:extLst>
      <p:ext uri="{BB962C8B-B14F-4D97-AF65-F5344CB8AC3E}">
        <p14:creationId xmlns:p14="http://schemas.microsoft.com/office/powerpoint/2010/main" val="345094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lstStyle/>
          <a:p>
            <a:r>
              <a:rPr lang="en-US" sz="2400" dirty="0">
                <a:solidFill>
                  <a:srgbClr val="FFFF00"/>
                </a:solidFill>
              </a:rPr>
              <a:t>Process and Schedule for Comments</a:t>
            </a:r>
          </a:p>
        </p:txBody>
      </p:sp>
      <p:sp>
        <p:nvSpPr>
          <p:cNvPr id="3" name="Content Placeholder 2"/>
          <p:cNvSpPr>
            <a:spLocks noGrp="1"/>
          </p:cNvSpPr>
          <p:nvPr>
            <p:ph idx="1"/>
          </p:nvPr>
        </p:nvSpPr>
        <p:spPr>
          <a:xfrm>
            <a:off x="457200" y="1676400"/>
            <a:ext cx="8229600" cy="4800594"/>
          </a:xfrm>
        </p:spPr>
        <p:txBody>
          <a:bodyPr/>
          <a:lstStyle/>
          <a:p>
            <a:r>
              <a:rPr lang="en-US" sz="1800" dirty="0"/>
              <a:t>Commenters are encouraged to file their comments directly to the specific dockets, Docket No. QO23040235 and QO23040236</a:t>
            </a:r>
            <a:r>
              <a:rPr lang="en-US" sz="1800" b="1" dirty="0"/>
              <a:t>, </a:t>
            </a:r>
            <a:r>
              <a:rPr lang="en-US" sz="1800" dirty="0"/>
              <a:t>using the “Post Comments” button on the Board’s Public Document Search tool. </a:t>
            </a:r>
          </a:p>
          <a:p>
            <a:r>
              <a:rPr lang="en-US" sz="1800" dirty="0"/>
              <a:t>Comments may also be submitted electronically to </a:t>
            </a:r>
            <a:r>
              <a:rPr lang="en-US" sz="1800" b="1" u="sng" dirty="0"/>
              <a:t>Board.Secretary@bpu.nj.gov</a:t>
            </a:r>
            <a:r>
              <a:rPr lang="en-US" sz="1800" dirty="0"/>
              <a:t> in PDF or Word format with the subject “FY24 CRA, Budgets and Program Plans.”</a:t>
            </a:r>
          </a:p>
          <a:p>
            <a:r>
              <a:rPr lang="en-US" sz="1700" dirty="0"/>
              <a:t>Please 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p>
          <a:p>
            <a:r>
              <a:rPr lang="en-US" sz="1700" dirty="0"/>
              <a:t>Any questions may be submitted via email to </a:t>
            </a:r>
            <a:r>
              <a:rPr lang="en-US" sz="1700" b="1" u="sng" dirty="0"/>
              <a:t>Board.Secretary@bpu.nj.gov</a:t>
            </a:r>
            <a:r>
              <a:rPr lang="en-US" sz="1700" dirty="0"/>
              <a:t>, with the same subject heading as above. </a:t>
            </a:r>
          </a:p>
          <a:p>
            <a:r>
              <a:rPr lang="en-US" sz="1700" dirty="0"/>
              <a:t>Comments will be accepted through 5:00 p.m. on June 12, 2023.</a:t>
            </a:r>
          </a:p>
        </p:txBody>
      </p:sp>
    </p:spTree>
    <p:extLst>
      <p:ext uri="{BB962C8B-B14F-4D97-AF65-F5344CB8AC3E}">
        <p14:creationId xmlns:p14="http://schemas.microsoft.com/office/powerpoint/2010/main" val="164775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7214807" cy="1371600"/>
          </a:xfrm>
        </p:spPr>
        <p:txBody>
          <a:bodyPr/>
          <a:lstStyle/>
          <a:p>
            <a:r>
              <a:rPr lang="en-US" sz="2400" dirty="0">
                <a:solidFill>
                  <a:srgbClr val="FFFF00"/>
                </a:solidFill>
              </a:rPr>
              <a:t>Proposed FY24 Documents for Review</a:t>
            </a:r>
          </a:p>
        </p:txBody>
      </p:sp>
      <p:sp>
        <p:nvSpPr>
          <p:cNvPr id="3" name="Content Placeholder 2"/>
          <p:cNvSpPr>
            <a:spLocks noGrp="1"/>
          </p:cNvSpPr>
          <p:nvPr>
            <p:ph idx="1"/>
          </p:nvPr>
        </p:nvSpPr>
        <p:spPr/>
        <p:txBody>
          <a:bodyPr/>
          <a:lstStyle/>
          <a:p>
            <a:r>
              <a:rPr lang="en-US" dirty="0"/>
              <a:t>Comprehensive Resource Analysis </a:t>
            </a:r>
          </a:p>
          <a:p>
            <a:r>
              <a:rPr lang="en-US" dirty="0"/>
              <a:t>FY24 Budget Table</a:t>
            </a:r>
          </a:p>
          <a:p>
            <a:r>
              <a:rPr lang="en-US" dirty="0"/>
              <a:t>Compliance Filings </a:t>
            </a:r>
          </a:p>
          <a:p>
            <a:pPr lvl="1"/>
            <a:r>
              <a:rPr lang="en-US" dirty="0"/>
              <a:t>DCE </a:t>
            </a:r>
          </a:p>
          <a:p>
            <a:pPr lvl="1"/>
            <a:r>
              <a:rPr lang="en-US" dirty="0"/>
              <a:t>TRC</a:t>
            </a:r>
          </a:p>
          <a:p>
            <a:pPr lvl="1"/>
            <a:r>
              <a:rPr lang="en-US" dirty="0"/>
              <a:t>Comfort Partners</a:t>
            </a:r>
          </a:p>
          <a:p>
            <a:pPr lvl="1"/>
            <a:r>
              <a:rPr lang="en-US" dirty="0"/>
              <a:t>Charge Up NJ</a:t>
            </a:r>
          </a:p>
          <a:p>
            <a:r>
              <a:rPr lang="en-US" dirty="0"/>
              <a:t>BPU and DPMC Designated Project List</a:t>
            </a:r>
          </a:p>
        </p:txBody>
      </p:sp>
    </p:spTree>
    <p:extLst>
      <p:ext uri="{BB962C8B-B14F-4D97-AF65-F5344CB8AC3E}">
        <p14:creationId xmlns:p14="http://schemas.microsoft.com/office/powerpoint/2010/main" val="268490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8281607" cy="1447800"/>
          </a:xfrm>
        </p:spPr>
        <p:txBody>
          <a:bodyPr/>
          <a:lstStyle/>
          <a:p>
            <a:r>
              <a:rPr lang="en-US" sz="3200" dirty="0">
                <a:solidFill>
                  <a:srgbClr val="FFFF00"/>
                </a:solidFill>
              </a:rPr>
              <a:t>Staff Recommendations</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99185" y="1709404"/>
            <a:ext cx="8797636" cy="4732433"/>
          </a:xfrm>
        </p:spPr>
        <p:txBody>
          <a:bodyPr anchor="t"/>
          <a:lstStyle/>
          <a:p>
            <a:r>
              <a:rPr lang="en-US" sz="2400" dirty="0">
                <a:solidFill>
                  <a:srgbClr val="002060"/>
                </a:solidFill>
              </a:rPr>
              <a:t>CRA proposes twelve months of continued SBC funding.</a:t>
            </a:r>
          </a:p>
          <a:p>
            <a:r>
              <a:rPr lang="en-US" sz="2400" dirty="0">
                <a:solidFill>
                  <a:srgbClr val="002060"/>
                </a:solidFill>
              </a:rPr>
              <a:t>Continued funding to support key programs that expand the clean energy economy. </a:t>
            </a:r>
          </a:p>
          <a:p>
            <a:r>
              <a:rPr lang="en-US" sz="2400" dirty="0">
                <a:solidFill>
                  <a:srgbClr val="002060"/>
                </a:solidFill>
              </a:rPr>
              <a:t>Develop innovative programs that ensure that the State’s accelerated clean energy goals are met while minimizing the impact to ratepayers.  </a:t>
            </a:r>
          </a:p>
          <a:p>
            <a:r>
              <a:rPr lang="en-US" sz="2400" dirty="0"/>
              <a:t>Program revisions to continue to provide an equitable, transparent, and efficient use of funding. </a:t>
            </a:r>
            <a:endParaRPr lang="en-US" sz="2400" dirty="0">
              <a:solidFill>
                <a:srgbClr val="002060"/>
              </a:solidFill>
            </a:endParaRPr>
          </a:p>
          <a:p>
            <a:r>
              <a:rPr lang="en-US" sz="2400" dirty="0">
                <a:solidFill>
                  <a:srgbClr val="002060"/>
                </a:solidFill>
              </a:rPr>
              <a:t>Sets realistic expectations for program achievement. </a:t>
            </a:r>
          </a:p>
          <a:p>
            <a:endParaRPr lang="en-US" sz="2400" dirty="0">
              <a:solidFill>
                <a:srgbClr val="002060"/>
              </a:solidFill>
            </a:endParaRPr>
          </a:p>
          <a:p>
            <a:endParaRPr lang="en-US" sz="2400" dirty="0"/>
          </a:p>
          <a:p>
            <a:endParaRPr lang="en-US" sz="1700" dirty="0"/>
          </a:p>
        </p:txBody>
      </p:sp>
    </p:spTree>
    <p:extLst>
      <p:ext uri="{BB962C8B-B14F-4D97-AF65-F5344CB8AC3E}">
        <p14:creationId xmlns:p14="http://schemas.microsoft.com/office/powerpoint/2010/main" val="1727481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3000" dirty="0"/>
            </a:br>
            <a:r>
              <a:rPr lang="en-US" sz="3000" dirty="0"/>
              <a:t>      </a:t>
            </a:r>
            <a:r>
              <a:rPr lang="en-US" sz="3000" dirty="0">
                <a:solidFill>
                  <a:srgbClr val="FFFF00"/>
                </a:solidFill>
              </a:rPr>
              <a:t>Overview of Budget</a:t>
            </a:r>
            <a:endParaRPr lang="en-US" sz="3000" dirty="0"/>
          </a:p>
        </p:txBody>
      </p:sp>
      <p:graphicFrame>
        <p:nvGraphicFramePr>
          <p:cNvPr id="6" name="Table 5">
            <a:extLst>
              <a:ext uri="{FF2B5EF4-FFF2-40B4-BE49-F238E27FC236}">
                <a16:creationId xmlns:a16="http://schemas.microsoft.com/office/drawing/2014/main" id="{ADF6A3BF-0BD5-8BDA-F544-9D876EB64796}"/>
              </a:ext>
            </a:extLst>
          </p:cNvPr>
          <p:cNvGraphicFramePr>
            <a:graphicFrameLocks noGrp="1"/>
          </p:cNvGraphicFramePr>
          <p:nvPr>
            <p:extLst>
              <p:ext uri="{D42A27DB-BD31-4B8C-83A1-F6EECF244321}">
                <p14:modId xmlns:p14="http://schemas.microsoft.com/office/powerpoint/2010/main" val="1218584940"/>
              </p:ext>
            </p:extLst>
          </p:nvPr>
        </p:nvGraphicFramePr>
        <p:xfrm>
          <a:off x="1880249" y="2362200"/>
          <a:ext cx="5435600" cy="3875088"/>
        </p:xfrm>
        <a:graphic>
          <a:graphicData uri="http://schemas.openxmlformats.org/drawingml/2006/table">
            <a:tbl>
              <a:tblPr firstRow="1" firstCol="1" bandRow="1"/>
              <a:tblGrid>
                <a:gridCol w="2921000">
                  <a:extLst>
                    <a:ext uri="{9D8B030D-6E8A-4147-A177-3AD203B41FA5}">
                      <a16:colId xmlns:a16="http://schemas.microsoft.com/office/drawing/2014/main" val="4294865963"/>
                    </a:ext>
                  </a:extLst>
                </a:gridCol>
                <a:gridCol w="1257300">
                  <a:extLst>
                    <a:ext uri="{9D8B030D-6E8A-4147-A177-3AD203B41FA5}">
                      <a16:colId xmlns:a16="http://schemas.microsoft.com/office/drawing/2014/main" val="2686453894"/>
                    </a:ext>
                  </a:extLst>
                </a:gridCol>
                <a:gridCol w="1257300">
                  <a:extLst>
                    <a:ext uri="{9D8B030D-6E8A-4147-A177-3AD203B41FA5}">
                      <a16:colId xmlns:a16="http://schemas.microsoft.com/office/drawing/2014/main" val="1705271285"/>
                    </a:ext>
                  </a:extLst>
                </a:gridCol>
              </a:tblGrid>
              <a:tr h="238125">
                <a:tc gridSpan="3">
                  <a:txBody>
                    <a:bodyPr/>
                    <a:lstStyle/>
                    <a:p>
                      <a:pPr marL="0" marR="0" algn="ctr">
                        <a:lnSpc>
                          <a:spcPct val="107000"/>
                        </a:lnSpc>
                        <a:spcBef>
                          <a:spcPts val="0"/>
                        </a:spcBef>
                        <a:spcAft>
                          <a:spcPts val="0"/>
                        </a:spcAft>
                      </a:pPr>
                      <a:r>
                        <a:rPr lang="en-US" sz="1400" b="1" kern="100" dirty="0">
                          <a:effectLst/>
                          <a:latin typeface="Calibri" panose="020F0502020204030204" pitchFamily="34" charset="0"/>
                          <a:ea typeface="Times New Roman" panose="02020603050405020304" pitchFamily="18" charset="0"/>
                          <a:cs typeface="Calibri" panose="020F0502020204030204" pitchFamily="34" charset="0"/>
                        </a:rPr>
                        <a:t>Proposed FY24 Funding Levels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3485135"/>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CEP Budget Category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FY24 New SBC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FY24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21201"/>
                  </a:ext>
                </a:extLst>
              </a:tr>
              <a:tr h="219075">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NJCEP + State Initiatives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344,665,000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660,108,841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9668273"/>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 Energy Initiatives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51396990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Total NJCEP</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273,465,000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588,908,841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78229368"/>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Energy Efficiency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140,926,128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296,222,053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5760329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Res Low-Income (Comfort Partners)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56,978,000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56,978,000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2010765"/>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C&amp;I EE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40,123,730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83,217,851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285348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New Construction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40,204,398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60,571,612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0419898"/>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Energy Efficiency Transition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14,588,263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3462814"/>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 Facilities Initiative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61,597,550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662384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Acoustical Testing Pilot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3,281,880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6133465"/>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LED Streetlights Replacement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15,986,898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656975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Distributed Energy Resources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7,517,135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20,180,161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564963374"/>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CHP - FC</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7,017,135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17,992,661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723563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Microgrids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2,187,500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735159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12,538,670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23,895,254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721478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Offshore Wind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9,050,000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20,406,584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91799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Solar Registration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3,488,670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3,488,670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5684465"/>
                  </a:ext>
                </a:extLst>
              </a:tr>
            </a:tbl>
          </a:graphicData>
        </a:graphic>
      </p:graphicFrame>
      <p:sp>
        <p:nvSpPr>
          <p:cNvPr id="3" name="TextBox 2">
            <a:extLst>
              <a:ext uri="{FF2B5EF4-FFF2-40B4-BE49-F238E27FC236}">
                <a16:creationId xmlns:a16="http://schemas.microsoft.com/office/drawing/2014/main" id="{F6D97E18-3842-4489-94E6-F3290A9110C2}"/>
              </a:ext>
            </a:extLst>
          </p:cNvPr>
          <p:cNvSpPr txBox="1"/>
          <p:nvPr/>
        </p:nvSpPr>
        <p:spPr>
          <a:xfrm>
            <a:off x="2654949" y="1828800"/>
            <a:ext cx="3886200" cy="369332"/>
          </a:xfrm>
          <a:prstGeom prst="rect">
            <a:avLst/>
          </a:prstGeom>
          <a:noFill/>
        </p:spPr>
        <p:txBody>
          <a:bodyPr wrap="square" rtlCol="0">
            <a:spAutoFit/>
          </a:bodyPr>
          <a:lstStyle/>
          <a:p>
            <a:r>
              <a:rPr lang="en-US" dirty="0">
                <a:latin typeface="+mj-lt"/>
              </a:rPr>
              <a:t>FY24 Budget Proposal (In $)</a:t>
            </a:r>
          </a:p>
        </p:txBody>
      </p:sp>
    </p:spTree>
    <p:extLst>
      <p:ext uri="{BB962C8B-B14F-4D97-AF65-F5344CB8AC3E}">
        <p14:creationId xmlns:p14="http://schemas.microsoft.com/office/powerpoint/2010/main" val="90016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02" y="228600"/>
            <a:ext cx="8281607" cy="1143000"/>
          </a:xfrm>
        </p:spPr>
        <p:txBody>
          <a:bodyPr/>
          <a:lstStyle/>
          <a:p>
            <a:br>
              <a:rPr lang="en-US" sz="3000" dirty="0"/>
            </a:br>
            <a:r>
              <a:rPr lang="en-US" sz="3000" dirty="0"/>
              <a:t>            </a:t>
            </a:r>
            <a:r>
              <a:rPr lang="en-US" sz="3000" dirty="0">
                <a:solidFill>
                  <a:srgbClr val="FFFF00"/>
                </a:solidFill>
              </a:rPr>
              <a:t>Overview of Budget (Cont.)</a:t>
            </a:r>
            <a:endParaRPr lang="en-US" sz="3000" dirty="0"/>
          </a:p>
        </p:txBody>
      </p:sp>
      <p:graphicFrame>
        <p:nvGraphicFramePr>
          <p:cNvPr id="19" name="Table 18">
            <a:extLst>
              <a:ext uri="{FF2B5EF4-FFF2-40B4-BE49-F238E27FC236}">
                <a16:creationId xmlns:a16="http://schemas.microsoft.com/office/drawing/2014/main" id="{A60C271A-382E-B15B-6E28-44A81F897E62}"/>
              </a:ext>
            </a:extLst>
          </p:cNvPr>
          <p:cNvGraphicFramePr>
            <a:graphicFrameLocks noGrp="1"/>
          </p:cNvGraphicFramePr>
          <p:nvPr>
            <p:extLst>
              <p:ext uri="{D42A27DB-BD31-4B8C-83A1-F6EECF244321}">
                <p14:modId xmlns:p14="http://schemas.microsoft.com/office/powerpoint/2010/main" val="3067396787"/>
              </p:ext>
            </p:extLst>
          </p:nvPr>
        </p:nvGraphicFramePr>
        <p:xfrm>
          <a:off x="1880249" y="2362200"/>
          <a:ext cx="5435600" cy="4037013"/>
        </p:xfrm>
        <a:graphic>
          <a:graphicData uri="http://schemas.openxmlformats.org/drawingml/2006/table">
            <a:tbl>
              <a:tblPr firstRow="1" firstCol="1" bandRow="1"/>
              <a:tblGrid>
                <a:gridCol w="2921000">
                  <a:extLst>
                    <a:ext uri="{9D8B030D-6E8A-4147-A177-3AD203B41FA5}">
                      <a16:colId xmlns:a16="http://schemas.microsoft.com/office/drawing/2014/main" val="2791559784"/>
                    </a:ext>
                  </a:extLst>
                </a:gridCol>
                <a:gridCol w="1257300">
                  <a:extLst>
                    <a:ext uri="{9D8B030D-6E8A-4147-A177-3AD203B41FA5}">
                      <a16:colId xmlns:a16="http://schemas.microsoft.com/office/drawing/2014/main" val="3880328423"/>
                    </a:ext>
                  </a:extLst>
                </a:gridCol>
                <a:gridCol w="1257300">
                  <a:extLst>
                    <a:ext uri="{9D8B030D-6E8A-4147-A177-3AD203B41FA5}">
                      <a16:colId xmlns:a16="http://schemas.microsoft.com/office/drawing/2014/main" val="4093731051"/>
                    </a:ext>
                  </a:extLst>
                </a:gridCol>
              </a:tblGrid>
              <a:tr h="238125">
                <a:tc gridSpan="3">
                  <a:txBody>
                    <a:bodyPr/>
                    <a:lstStyle/>
                    <a:p>
                      <a:pPr marL="0" marR="0" algn="ctr">
                        <a:lnSpc>
                          <a:spcPct val="107000"/>
                        </a:lnSpc>
                        <a:spcBef>
                          <a:spcPts val="0"/>
                        </a:spcBef>
                        <a:spcAft>
                          <a:spcPts val="0"/>
                        </a:spcAft>
                      </a:pPr>
                      <a:r>
                        <a:rPr lang="en-US" sz="1400" b="1" kern="100" dirty="0">
                          <a:effectLst/>
                          <a:latin typeface="Calibri" panose="020F0502020204030204" pitchFamily="34" charset="0"/>
                          <a:ea typeface="Times New Roman" panose="02020603050405020304" pitchFamily="18" charset="0"/>
                          <a:cs typeface="Calibri" panose="020F0502020204030204" pitchFamily="34" charset="0"/>
                        </a:rPr>
                        <a:t>Proposed FY24 Funding Levels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18542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CEP Budget Category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FY24 New SBC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FY24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99864"/>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EDA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37,912,044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98576322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Clean Energy Manufacturing Fund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17,228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9343622"/>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NJ Wind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25,400,942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075923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R&amp;D Energy Tech Hub</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12,493,874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313824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Planning and Administration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24,983,066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68,093,398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138789212"/>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BPU Program Administration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5,585,000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5,585,000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863352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Marketing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4,242,519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12,262,234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1047578"/>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CEP Website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63000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Program Evaluation/Analysis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8,125,547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41,654,552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359465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Outreach and Education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6,924,889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336419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Memberships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166,723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170586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BPU Initiatives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142,605,931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0216445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Community Energy Plan Grants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5,574,034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831232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Energy Storage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3116022"/>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Heat Island Pilot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510389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Electric Vehicle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84,200,000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193926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Energy Bill Assistance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21,831,897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5782773"/>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Workforce Development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1346035"/>
                  </a:ext>
                </a:extLst>
              </a:tr>
            </a:tbl>
          </a:graphicData>
        </a:graphic>
      </p:graphicFrame>
      <p:sp>
        <p:nvSpPr>
          <p:cNvPr id="3" name="TextBox 2">
            <a:extLst>
              <a:ext uri="{FF2B5EF4-FFF2-40B4-BE49-F238E27FC236}">
                <a16:creationId xmlns:a16="http://schemas.microsoft.com/office/drawing/2014/main" id="{754A8AAA-E3D9-13B6-3989-9BB4DBFBE4B9}"/>
              </a:ext>
            </a:extLst>
          </p:cNvPr>
          <p:cNvSpPr txBox="1"/>
          <p:nvPr/>
        </p:nvSpPr>
        <p:spPr>
          <a:xfrm>
            <a:off x="2654949" y="1828800"/>
            <a:ext cx="3886200" cy="369332"/>
          </a:xfrm>
          <a:prstGeom prst="rect">
            <a:avLst/>
          </a:prstGeom>
          <a:noFill/>
        </p:spPr>
        <p:txBody>
          <a:bodyPr wrap="square" rtlCol="0">
            <a:spAutoFit/>
          </a:bodyPr>
          <a:lstStyle/>
          <a:p>
            <a:r>
              <a:rPr lang="en-US" dirty="0">
                <a:latin typeface="+mj-lt"/>
              </a:rPr>
              <a:t>FY24 Budget Proposal (In $)</a:t>
            </a:r>
          </a:p>
        </p:txBody>
      </p:sp>
    </p:spTree>
    <p:extLst>
      <p:ext uri="{BB962C8B-B14F-4D97-AF65-F5344CB8AC3E}">
        <p14:creationId xmlns:p14="http://schemas.microsoft.com/office/powerpoint/2010/main" val="636697047"/>
      </p:ext>
    </p:extLst>
  </p:cSld>
  <p:clrMapOvr>
    <a:masterClrMapping/>
  </p:clrMapOvr>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3CA724B3DBDC4895CA529372ACC4EA" ma:contentTypeVersion="12" ma:contentTypeDescription="Create a new document." ma:contentTypeScope="" ma:versionID="922c348cfdf7b99dde8a2a8f0d68777d">
  <xsd:schema xmlns:xsd="http://www.w3.org/2001/XMLSchema" xmlns:xs="http://www.w3.org/2001/XMLSchema" xmlns:p="http://schemas.microsoft.com/office/2006/metadata/properties" xmlns:ns3="60625c03-4bfb-4fbb-a268-418e163bbee2" xmlns:ns4="81dcd7ac-5837-458b-b479-b2429641712e" targetNamespace="http://schemas.microsoft.com/office/2006/metadata/properties" ma:root="true" ma:fieldsID="d997bef3b1b0e743f260edf06337fbaf" ns3:_="" ns4:_="">
    <xsd:import namespace="60625c03-4bfb-4fbb-a268-418e163bbee2"/>
    <xsd:import namespace="81dcd7ac-5837-458b-b479-b242964171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25c03-4bfb-4fbb-a268-418e163bb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dcd7ac-5837-458b-b479-b242964171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E51C2F-F70F-4910-96B7-51692279B069}">
  <ds:schemaRefs>
    <ds:schemaRef ds:uri="http://purl.org/dc/dcmitype/"/>
    <ds:schemaRef ds:uri="60625c03-4bfb-4fbb-a268-418e163bbee2"/>
    <ds:schemaRef ds:uri="http://schemas.openxmlformats.org/package/2006/metadata/core-properties"/>
    <ds:schemaRef ds:uri="http://schemas.microsoft.com/office/2006/documentManagement/types"/>
    <ds:schemaRef ds:uri="http://purl.org/dc/elements/1.1/"/>
    <ds:schemaRef ds:uri="81dcd7ac-5837-458b-b479-b2429641712e"/>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0B7741F5-776A-43A2-9AD3-6827B47539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25c03-4bfb-4fbb-a268-418e163bbee2"/>
    <ds:schemaRef ds:uri="81dcd7ac-5837-458b-b479-b242964171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CA6E4D-6200-432C-BC88-0BC47C625D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3909</TotalTime>
  <Words>813</Words>
  <Application>Microsoft Office PowerPoint</Application>
  <PresentationFormat>On-screen Show (4:3)</PresentationFormat>
  <Paragraphs>210</Paragraphs>
  <Slides>14</Slides>
  <Notes>4</Notes>
  <HiddenSlides>0</HiddenSlides>
  <MMClips>0</MMClips>
  <ScaleCrop>false</ScaleCrop>
  <HeadingPairs>
    <vt:vector size="8" baseType="variant">
      <vt:variant>
        <vt:lpstr>Fonts Used</vt:lpstr>
      </vt:variant>
      <vt:variant>
        <vt:i4>7</vt:i4>
      </vt:variant>
      <vt:variant>
        <vt:lpstr>Theme</vt:lpstr>
      </vt:variant>
      <vt:variant>
        <vt:i4>7</vt:i4>
      </vt:variant>
      <vt:variant>
        <vt:lpstr>Embedded OLE Servers</vt:lpstr>
      </vt:variant>
      <vt:variant>
        <vt:i4>1</vt:i4>
      </vt:variant>
      <vt:variant>
        <vt:lpstr>Slide Titles</vt:lpstr>
      </vt:variant>
      <vt:variant>
        <vt:i4>14</vt:i4>
      </vt:variant>
    </vt:vector>
  </HeadingPairs>
  <TitlesOfParts>
    <vt:vector size="29" baseType="lpstr">
      <vt:lpstr>Arial</vt:lpstr>
      <vt:lpstr>Arial (body)</vt:lpstr>
      <vt:lpstr>Arial Black</vt:lpstr>
      <vt:lpstr>Avenir Book</vt:lpstr>
      <vt:lpstr>Avenir Roman</vt:lpstr>
      <vt:lpstr>Calibri</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NJCEP Proposed Fiscal Year 2024 Comprehensive Resource Analysis (CRA), Budget and Program Plans – Public Hearing </vt:lpstr>
      <vt:lpstr>     Public Hearing Agenda</vt:lpstr>
      <vt:lpstr>Meeting Logistics</vt:lpstr>
      <vt:lpstr>Opening Statement</vt:lpstr>
      <vt:lpstr>Process and Schedule for Comments</vt:lpstr>
      <vt:lpstr>Proposed FY24 Documents for Review</vt:lpstr>
      <vt:lpstr>Staff Recommendations </vt:lpstr>
      <vt:lpstr>       Overview of Budget</vt:lpstr>
      <vt:lpstr>             Overview of Budget (Cont.)</vt:lpstr>
      <vt:lpstr>Proposed FY24 Programs</vt:lpstr>
      <vt:lpstr>Proposed FY24 Programs</vt:lpstr>
      <vt:lpstr>Proposed FY24 Programs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Augustin, Judith [BPU]</cp:lastModifiedBy>
  <cp:revision>215</cp:revision>
  <cp:lastPrinted>2019-09-24T21:49:48Z</cp:lastPrinted>
  <dcterms:created xsi:type="dcterms:W3CDTF">2019-09-24T23:30:03Z</dcterms:created>
  <dcterms:modified xsi:type="dcterms:W3CDTF">2023-06-02T16:01:54Z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0x010100883CA724B3DBDC4895CA529372ACC4EA</vt:lpwstr>
  </property>
</Properties>
</file>