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76" r:id="rId6"/>
  </p:sldMasterIdLst>
  <p:notesMasterIdLst>
    <p:notesMasterId r:id="rId36"/>
  </p:notesMasterIdLst>
  <p:handoutMasterIdLst>
    <p:handoutMasterId r:id="rId37"/>
  </p:handoutMasterIdLst>
  <p:sldIdLst>
    <p:sldId id="454" r:id="rId7"/>
    <p:sldId id="517" r:id="rId8"/>
    <p:sldId id="526" r:id="rId9"/>
    <p:sldId id="527" r:id="rId10"/>
    <p:sldId id="528" r:id="rId11"/>
    <p:sldId id="529" r:id="rId12"/>
    <p:sldId id="530" r:id="rId13"/>
    <p:sldId id="533" r:id="rId14"/>
    <p:sldId id="534" r:id="rId15"/>
    <p:sldId id="535" r:id="rId16"/>
    <p:sldId id="536" r:id="rId17"/>
    <p:sldId id="518" r:id="rId18"/>
    <p:sldId id="523" r:id="rId19"/>
    <p:sldId id="519" r:id="rId20"/>
    <p:sldId id="520" r:id="rId21"/>
    <p:sldId id="522" r:id="rId22"/>
    <p:sldId id="483" r:id="rId23"/>
    <p:sldId id="484" r:id="rId24"/>
    <p:sldId id="524" r:id="rId25"/>
    <p:sldId id="510" r:id="rId26"/>
    <p:sldId id="511" r:id="rId27"/>
    <p:sldId id="512" r:id="rId28"/>
    <p:sldId id="513" r:id="rId29"/>
    <p:sldId id="514" r:id="rId30"/>
    <p:sldId id="515" r:id="rId31"/>
    <p:sldId id="516" r:id="rId32"/>
    <p:sldId id="460" r:id="rId33"/>
    <p:sldId id="531" r:id="rId34"/>
    <p:sldId id="507" r:id="rId35"/>
  </p:sldIdLst>
  <p:sldSz cx="9144000" cy="6858000" type="screen4x3"/>
  <p:notesSz cx="7102475" cy="93884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107" userDrawn="1">
          <p15:clr>
            <a:srgbClr val="A4A3A4"/>
          </p15:clr>
        </p15:guide>
        <p15:guide id="2" orient="horz" pos="3716" userDrawn="1">
          <p15:clr>
            <a:srgbClr val="A4A3A4"/>
          </p15:clr>
        </p15:guide>
        <p15:guide id="3" orient="horz" pos="773" userDrawn="1">
          <p15:clr>
            <a:srgbClr val="A4A3A4"/>
          </p15:clr>
        </p15:guide>
        <p15:guide id="4" orient="horz" pos="2160" userDrawn="1">
          <p15:clr>
            <a:srgbClr val="A4A3A4"/>
          </p15:clr>
        </p15:guide>
        <p15:guide id="5" orient="horz" pos="927" userDrawn="1">
          <p15:clr>
            <a:srgbClr val="A4A3A4"/>
          </p15:clr>
        </p15:guide>
        <p15:guide id="6" orient="horz" pos="3857" userDrawn="1">
          <p15:clr>
            <a:srgbClr val="A4A3A4"/>
          </p15:clr>
        </p15:guide>
        <p15:guide id="7" pos="5471" userDrawn="1">
          <p15:clr>
            <a:srgbClr val="A4A3A4"/>
          </p15:clr>
        </p15:guide>
        <p15:guide id="8" pos="5149" userDrawn="1">
          <p15:clr>
            <a:srgbClr val="A4A3A4"/>
          </p15:clr>
        </p15:guide>
        <p15:guide id="9" pos="290" userDrawn="1">
          <p15:clr>
            <a:srgbClr val="A4A3A4"/>
          </p15:clr>
        </p15:guide>
        <p15:guide id="10" pos="607" userDrawn="1">
          <p15:clr>
            <a:srgbClr val="A4A3A4"/>
          </p15:clr>
        </p15:guide>
        <p15:guide id="11" pos="736" userDrawn="1">
          <p15:clr>
            <a:srgbClr val="A4A3A4"/>
          </p15:clr>
        </p15:guide>
        <p15:guide id="12" pos="1048" userDrawn="1">
          <p15:clr>
            <a:srgbClr val="A4A3A4"/>
          </p15:clr>
        </p15:guide>
        <p15:guide id="13" pos="1176" userDrawn="1">
          <p15:clr>
            <a:srgbClr val="A4A3A4"/>
          </p15:clr>
        </p15:guide>
        <p15:guide id="14" pos="1488" userDrawn="1">
          <p15:clr>
            <a:srgbClr val="A4A3A4"/>
          </p15:clr>
        </p15:guide>
        <p15:guide id="15" pos="1615" userDrawn="1">
          <p15:clr>
            <a:srgbClr val="A4A3A4"/>
          </p15:clr>
        </p15:guide>
        <p15:guide id="16" pos="1934" userDrawn="1">
          <p15:clr>
            <a:srgbClr val="A4A3A4"/>
          </p15:clr>
        </p15:guide>
        <p15:guide id="17" pos="2057" userDrawn="1">
          <p15:clr>
            <a:srgbClr val="A4A3A4"/>
          </p15:clr>
        </p15:guide>
        <p15:guide id="18" pos="2375" userDrawn="1">
          <p15:clr>
            <a:srgbClr val="A4A3A4"/>
          </p15:clr>
        </p15:guide>
        <p15:guide id="19" pos="2501" userDrawn="1">
          <p15:clr>
            <a:srgbClr val="A4A3A4"/>
          </p15:clr>
        </p15:guide>
        <p15:guide id="20" pos="2815" userDrawn="1">
          <p15:clr>
            <a:srgbClr val="A4A3A4"/>
          </p15:clr>
        </p15:guide>
        <p15:guide id="21" pos="2941" userDrawn="1">
          <p15:clr>
            <a:srgbClr val="A4A3A4"/>
          </p15:clr>
        </p15:guide>
        <p15:guide id="22" pos="3255" userDrawn="1">
          <p15:clr>
            <a:srgbClr val="A4A3A4"/>
          </p15:clr>
        </p15:guide>
        <p15:guide id="23" pos="3383" userDrawn="1">
          <p15:clr>
            <a:srgbClr val="A4A3A4"/>
          </p15:clr>
        </p15:guide>
        <p15:guide id="24" pos="3701" userDrawn="1">
          <p15:clr>
            <a:srgbClr val="A4A3A4"/>
          </p15:clr>
        </p15:guide>
        <p15:guide id="25" pos="3823" userDrawn="1">
          <p15:clr>
            <a:srgbClr val="A4A3A4"/>
          </p15:clr>
        </p15:guide>
        <p15:guide id="26" pos="4141" userDrawn="1">
          <p15:clr>
            <a:srgbClr val="A4A3A4"/>
          </p15:clr>
        </p15:guide>
        <p15:guide id="27" pos="4269" userDrawn="1">
          <p15:clr>
            <a:srgbClr val="A4A3A4"/>
          </p15:clr>
        </p15:guide>
        <p15:guide id="28" pos="4581" userDrawn="1">
          <p15:clr>
            <a:srgbClr val="A4A3A4"/>
          </p15:clr>
        </p15:guide>
        <p15:guide id="29" pos="4709" userDrawn="1">
          <p15:clr>
            <a:srgbClr val="A4A3A4"/>
          </p15:clr>
        </p15:guide>
        <p15:guide id="30" pos="5021" userDrawn="1">
          <p15:clr>
            <a:srgbClr val="A4A3A4"/>
          </p15:clr>
        </p15:guide>
        <p15:guide id="31" orient="horz" pos="821"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chultz, Craig" initials="SC" lastIdx="56" clrIdx="0">
    <p:extLst/>
  </p:cmAuthor>
  <p:cmAuthor id="2" name="Lalani, Imran" initials="LI" lastIdx="48" clrIdx="1">
    <p:extLst/>
  </p:cmAuthor>
  <p:cmAuthor id="3" name="CS" initials="C" lastIdx="44" clrIdx="2">
    <p:extLst/>
  </p:cmAuthor>
  <p:cmAuthor id="4" name="c s" initials="cs" lastIdx="2" clrIdx="3">
    <p:extLst>
      <p:ext uri="{19B8F6BF-5375-455C-9EA6-DF929625EA0E}">
        <p15:presenceInfo xmlns:p15="http://schemas.microsoft.com/office/powerpoint/2012/main" userId="943049cd34b58a1b"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178"/>
    <a:srgbClr val="8C0A57"/>
    <a:srgbClr val="48773D"/>
    <a:srgbClr val="9F4912"/>
    <a:srgbClr val="76859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14" autoAdjust="0"/>
    <p:restoredTop sz="72144" autoAdjust="0"/>
  </p:normalViewPr>
  <p:slideViewPr>
    <p:cSldViewPr snapToGrid="0" snapToObjects="1">
      <p:cViewPr varScale="1">
        <p:scale>
          <a:sx n="106" d="100"/>
          <a:sy n="106" d="100"/>
        </p:scale>
        <p:origin x="132" y="114"/>
      </p:cViewPr>
      <p:guideLst>
        <p:guide orient="horz" pos="4107"/>
        <p:guide orient="horz" pos="3716"/>
        <p:guide orient="horz" pos="773"/>
        <p:guide orient="horz" pos="2160"/>
        <p:guide orient="horz" pos="927"/>
        <p:guide orient="horz" pos="3857"/>
        <p:guide pos="5471"/>
        <p:guide pos="5149"/>
        <p:guide pos="290"/>
        <p:guide pos="607"/>
        <p:guide pos="736"/>
        <p:guide pos="1048"/>
        <p:guide pos="1176"/>
        <p:guide pos="1488"/>
        <p:guide pos="1615"/>
        <p:guide pos="1934"/>
        <p:guide pos="2057"/>
        <p:guide pos="2375"/>
        <p:guide pos="2501"/>
        <p:guide pos="2815"/>
        <p:guide pos="2941"/>
        <p:guide pos="3255"/>
        <p:guide pos="3383"/>
        <p:guide pos="3701"/>
        <p:guide pos="3823"/>
        <p:guide pos="4141"/>
        <p:guide pos="4269"/>
        <p:guide pos="4581"/>
        <p:guide pos="4709"/>
        <p:guide pos="5021"/>
        <p:guide orient="horz" pos="821"/>
      </p:guideLst>
    </p:cSldViewPr>
  </p:slideViewPr>
  <p:outlineViewPr>
    <p:cViewPr>
      <p:scale>
        <a:sx n="33" d="100"/>
        <a:sy n="33" d="100"/>
      </p:scale>
      <p:origin x="0" y="-4408"/>
    </p:cViewPr>
  </p:outlineViewPr>
  <p:notesTextViewPr>
    <p:cViewPr>
      <p:scale>
        <a:sx n="100" d="100"/>
        <a:sy n="100" d="100"/>
      </p:scale>
      <p:origin x="0" y="0"/>
    </p:cViewPr>
  </p:notesTextViewPr>
  <p:sorterViewPr>
    <p:cViewPr varScale="1">
      <p:scale>
        <a:sx n="100" d="100"/>
        <a:sy n="100" d="100"/>
      </p:scale>
      <p:origin x="0" y="-4968"/>
    </p:cViewPr>
  </p:sorterViewPr>
  <p:notesViewPr>
    <p:cSldViewPr snapToGrid="0" snapToObjects="1">
      <p:cViewPr varScale="1">
        <p:scale>
          <a:sx n="79" d="100"/>
          <a:sy n="79" d="100"/>
        </p:scale>
        <p:origin x="2040" y="10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221" tIns="47111" rIns="94221" bIns="47111" rtlCol="0"/>
          <a:lstStyle>
            <a:lvl1pPr algn="l">
              <a:defRPr sz="1200"/>
            </a:lvl1pPr>
          </a:lstStyle>
          <a:p>
            <a:endParaRPr lang="en-US" dirty="0"/>
          </a:p>
        </p:txBody>
      </p:sp>
      <p:sp>
        <p:nvSpPr>
          <p:cNvPr id="3" name="Date Placeholder 2"/>
          <p:cNvSpPr>
            <a:spLocks noGrp="1"/>
          </p:cNvSpPr>
          <p:nvPr>
            <p:ph type="dt" sz="quarter" idx="1"/>
          </p:nvPr>
        </p:nvSpPr>
        <p:spPr>
          <a:xfrm>
            <a:off x="4023093" y="0"/>
            <a:ext cx="3077739" cy="469424"/>
          </a:xfrm>
          <a:prstGeom prst="rect">
            <a:avLst/>
          </a:prstGeom>
        </p:spPr>
        <p:txBody>
          <a:bodyPr vert="horz" lIns="94221" tIns="47111" rIns="94221" bIns="47111" rtlCol="0"/>
          <a:lstStyle>
            <a:lvl1pPr algn="r">
              <a:defRPr sz="1200"/>
            </a:lvl1pPr>
          </a:lstStyle>
          <a:p>
            <a:fld id="{CC27B02D-1436-DB4B-8B54-932A52FF7A3E}" type="datetimeFigureOut">
              <a:rPr lang="en-US" smtClean="0"/>
              <a:t>11/8/2017</a:t>
            </a:fld>
            <a:endParaRPr lang="en-US" dirty="0"/>
          </a:p>
        </p:txBody>
      </p:sp>
      <p:sp>
        <p:nvSpPr>
          <p:cNvPr id="4" name="Footer Placeholder 3"/>
          <p:cNvSpPr>
            <a:spLocks noGrp="1"/>
          </p:cNvSpPr>
          <p:nvPr>
            <p:ph type="ftr" sz="quarter" idx="2"/>
          </p:nvPr>
        </p:nvSpPr>
        <p:spPr>
          <a:xfrm>
            <a:off x="0" y="8917422"/>
            <a:ext cx="3077739" cy="469424"/>
          </a:xfrm>
          <a:prstGeom prst="rect">
            <a:avLst/>
          </a:prstGeom>
        </p:spPr>
        <p:txBody>
          <a:bodyPr vert="horz" lIns="94221" tIns="47111" rIns="94221" bIns="47111" rtlCol="0" anchor="b"/>
          <a:lstStyle>
            <a:lvl1pPr algn="l">
              <a:defRPr sz="1200"/>
            </a:lvl1pPr>
          </a:lstStyle>
          <a:p>
            <a:endParaRPr lang="en-US" dirty="0"/>
          </a:p>
        </p:txBody>
      </p:sp>
      <p:sp>
        <p:nvSpPr>
          <p:cNvPr id="5" name="Slide Number Placeholder 4"/>
          <p:cNvSpPr>
            <a:spLocks noGrp="1"/>
          </p:cNvSpPr>
          <p:nvPr>
            <p:ph type="sldNum" sz="quarter" idx="3"/>
          </p:nvPr>
        </p:nvSpPr>
        <p:spPr>
          <a:xfrm>
            <a:off x="4023093" y="8917422"/>
            <a:ext cx="3077739" cy="469424"/>
          </a:xfrm>
          <a:prstGeom prst="rect">
            <a:avLst/>
          </a:prstGeom>
        </p:spPr>
        <p:txBody>
          <a:bodyPr vert="horz" lIns="94221" tIns="47111" rIns="94221" bIns="47111" rtlCol="0" anchor="b"/>
          <a:lstStyle>
            <a:lvl1pPr algn="r">
              <a:defRPr sz="1200"/>
            </a:lvl1pPr>
          </a:lstStyle>
          <a:p>
            <a:fld id="{B18F02AC-2D98-1549-A2CE-2E7FE2F80A97}" type="slidenum">
              <a:rPr lang="en-US" smtClean="0"/>
              <a:t>‹#›</a:t>
            </a:fld>
            <a:endParaRPr lang="en-US" dirty="0"/>
          </a:p>
        </p:txBody>
      </p:sp>
    </p:spTree>
    <p:extLst>
      <p:ext uri="{BB962C8B-B14F-4D97-AF65-F5344CB8AC3E}">
        <p14:creationId xmlns:p14="http://schemas.microsoft.com/office/powerpoint/2010/main" val="16043389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221" tIns="47111" rIns="94221" bIns="47111" rtlCol="0"/>
          <a:lstStyle>
            <a:lvl1pPr algn="l">
              <a:defRPr sz="1200">
                <a:latin typeface="Arial"/>
              </a:defRPr>
            </a:lvl1pPr>
          </a:lstStyle>
          <a:p>
            <a:endParaRPr lang="en-US" dirty="0"/>
          </a:p>
        </p:txBody>
      </p:sp>
      <p:sp>
        <p:nvSpPr>
          <p:cNvPr id="3" name="Date Placeholder 2"/>
          <p:cNvSpPr>
            <a:spLocks noGrp="1"/>
          </p:cNvSpPr>
          <p:nvPr>
            <p:ph type="dt" idx="1"/>
          </p:nvPr>
        </p:nvSpPr>
        <p:spPr>
          <a:xfrm>
            <a:off x="4023093" y="0"/>
            <a:ext cx="3077739" cy="469424"/>
          </a:xfrm>
          <a:prstGeom prst="rect">
            <a:avLst/>
          </a:prstGeom>
        </p:spPr>
        <p:txBody>
          <a:bodyPr vert="horz" lIns="94221" tIns="47111" rIns="94221" bIns="47111" rtlCol="0"/>
          <a:lstStyle>
            <a:lvl1pPr algn="r">
              <a:defRPr sz="1200">
                <a:latin typeface="Arial"/>
              </a:defRPr>
            </a:lvl1pPr>
          </a:lstStyle>
          <a:p>
            <a:fld id="{D85FBB4B-62B2-47A0-9A8A-FBC7D0167A53}" type="datetimeFigureOut">
              <a:rPr lang="en-US" smtClean="0"/>
              <a:pPr/>
              <a:t>11/8/2017</a:t>
            </a:fld>
            <a:endParaRPr lang="en-US" dirty="0"/>
          </a:p>
        </p:txBody>
      </p:sp>
      <p:sp>
        <p:nvSpPr>
          <p:cNvPr id="4" name="Slide Image Placeholder 3"/>
          <p:cNvSpPr>
            <a:spLocks noGrp="1" noRot="1" noChangeAspect="1"/>
          </p:cNvSpPr>
          <p:nvPr>
            <p:ph type="sldImg" idx="2"/>
          </p:nvPr>
        </p:nvSpPr>
        <p:spPr>
          <a:xfrm>
            <a:off x="1203325" y="703263"/>
            <a:ext cx="4695825" cy="3521075"/>
          </a:xfrm>
          <a:prstGeom prst="rect">
            <a:avLst/>
          </a:prstGeom>
          <a:noFill/>
          <a:ln w="12700">
            <a:solidFill>
              <a:prstClr val="black"/>
            </a:solidFill>
          </a:ln>
        </p:spPr>
        <p:txBody>
          <a:bodyPr vert="horz" lIns="94221" tIns="47111" rIns="94221" bIns="47111" rtlCol="0" anchor="ctr"/>
          <a:lstStyle/>
          <a:p>
            <a:endParaRPr lang="en-US" dirty="0"/>
          </a:p>
        </p:txBody>
      </p:sp>
      <p:sp>
        <p:nvSpPr>
          <p:cNvPr id="5" name="Notes Placeholder 4"/>
          <p:cNvSpPr>
            <a:spLocks noGrp="1"/>
          </p:cNvSpPr>
          <p:nvPr>
            <p:ph type="body" sz="quarter" idx="3"/>
          </p:nvPr>
        </p:nvSpPr>
        <p:spPr>
          <a:xfrm>
            <a:off x="710248" y="4459526"/>
            <a:ext cx="5681980" cy="4224814"/>
          </a:xfrm>
          <a:prstGeom prst="rect">
            <a:avLst/>
          </a:prstGeom>
        </p:spPr>
        <p:txBody>
          <a:bodyPr vert="horz" lIns="94221" tIns="47111" rIns="94221" bIns="47111"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917422"/>
            <a:ext cx="3077739" cy="469424"/>
          </a:xfrm>
          <a:prstGeom prst="rect">
            <a:avLst/>
          </a:prstGeom>
        </p:spPr>
        <p:txBody>
          <a:bodyPr vert="horz" lIns="94221" tIns="47111" rIns="94221" bIns="47111" rtlCol="0" anchor="b"/>
          <a:lstStyle>
            <a:lvl1pPr algn="l">
              <a:defRPr sz="1200">
                <a:latin typeface="Arial"/>
              </a:defRPr>
            </a:lvl1pPr>
          </a:lstStyle>
          <a:p>
            <a:endParaRPr lang="en-US" dirty="0"/>
          </a:p>
        </p:txBody>
      </p:sp>
      <p:sp>
        <p:nvSpPr>
          <p:cNvPr id="7" name="Slide Number Placeholder 6"/>
          <p:cNvSpPr>
            <a:spLocks noGrp="1"/>
          </p:cNvSpPr>
          <p:nvPr>
            <p:ph type="sldNum" sz="quarter" idx="5"/>
          </p:nvPr>
        </p:nvSpPr>
        <p:spPr>
          <a:xfrm>
            <a:off x="4023093" y="8917422"/>
            <a:ext cx="3077739" cy="469424"/>
          </a:xfrm>
          <a:prstGeom prst="rect">
            <a:avLst/>
          </a:prstGeom>
        </p:spPr>
        <p:txBody>
          <a:bodyPr vert="horz" lIns="94221" tIns="47111" rIns="94221" bIns="47111" rtlCol="0" anchor="b"/>
          <a:lstStyle>
            <a:lvl1pPr algn="r">
              <a:defRPr sz="1200">
                <a:latin typeface="Arial"/>
              </a:defRPr>
            </a:lvl1pPr>
          </a:lstStyle>
          <a:p>
            <a:fld id="{825291B8-0E70-468B-9438-CC62F3849AEF}" type="slidenum">
              <a:rPr lang="en-US" smtClean="0"/>
              <a:pPr/>
              <a:t>‹#›</a:t>
            </a:fld>
            <a:endParaRPr lang="en-US" dirty="0"/>
          </a:p>
        </p:txBody>
      </p:sp>
    </p:spTree>
    <p:extLst>
      <p:ext uri="{BB962C8B-B14F-4D97-AF65-F5344CB8AC3E}">
        <p14:creationId xmlns:p14="http://schemas.microsoft.com/office/powerpoint/2010/main" val="394650056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Arial"/>
        <a:ea typeface="+mn-ea"/>
        <a:cs typeface="+mn-cs"/>
      </a:defRPr>
    </a:lvl1pPr>
    <a:lvl2pPr marL="457200" algn="l" defTabSz="914400" rtl="0" eaLnBrk="1" latinLnBrk="0" hangingPunct="1">
      <a:defRPr sz="1200" kern="1200">
        <a:solidFill>
          <a:schemeClr val="tx1"/>
        </a:solidFill>
        <a:latin typeface="Arial"/>
        <a:ea typeface="+mn-ea"/>
        <a:cs typeface="+mn-cs"/>
      </a:defRPr>
    </a:lvl2pPr>
    <a:lvl3pPr marL="914400" algn="l" defTabSz="914400" rtl="0" eaLnBrk="1" latinLnBrk="0" hangingPunct="1">
      <a:defRPr sz="1200" kern="1200">
        <a:solidFill>
          <a:schemeClr val="tx1"/>
        </a:solidFill>
        <a:latin typeface="Arial"/>
        <a:ea typeface="+mn-ea"/>
        <a:cs typeface="+mn-cs"/>
      </a:defRPr>
    </a:lvl3pPr>
    <a:lvl4pPr marL="1371600" algn="l" defTabSz="914400" rtl="0" eaLnBrk="1" latinLnBrk="0" hangingPunct="1">
      <a:defRPr sz="1200" kern="1200">
        <a:solidFill>
          <a:schemeClr val="tx1"/>
        </a:solidFill>
        <a:latin typeface="Arial"/>
        <a:ea typeface="+mn-ea"/>
        <a:cs typeface="+mn-cs"/>
      </a:defRPr>
    </a:lvl4pPr>
    <a:lvl5pPr marL="1828800" algn="l" defTabSz="914400" rtl="0" eaLnBrk="1" latinLnBrk="0" hangingPunct="1">
      <a:defRPr sz="1200" kern="1200">
        <a:solidFill>
          <a:schemeClr val="tx1"/>
        </a:solidFill>
        <a:latin typeface="Arial"/>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5291B8-0E70-468B-9438-CC62F3849AEF}" type="slidenum">
              <a:rPr lang="en-US" smtClean="0"/>
              <a:pPr/>
              <a:t>1</a:t>
            </a:fld>
            <a:endParaRPr lang="en-US" dirty="0"/>
          </a:p>
        </p:txBody>
      </p:sp>
    </p:spTree>
    <p:extLst>
      <p:ext uri="{BB962C8B-B14F-4D97-AF65-F5344CB8AC3E}">
        <p14:creationId xmlns:p14="http://schemas.microsoft.com/office/powerpoint/2010/main" val="11118197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5291B8-0E70-468B-9438-CC62F3849AEF}" type="slidenum">
              <a:rPr lang="en-US" smtClean="0"/>
              <a:pPr/>
              <a:t>10</a:t>
            </a:fld>
            <a:endParaRPr lang="en-US" dirty="0"/>
          </a:p>
        </p:txBody>
      </p:sp>
    </p:spTree>
    <p:extLst>
      <p:ext uri="{BB962C8B-B14F-4D97-AF65-F5344CB8AC3E}">
        <p14:creationId xmlns:p14="http://schemas.microsoft.com/office/powerpoint/2010/main" val="13449129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5291B8-0E70-468B-9438-CC62F3849AEF}" type="slidenum">
              <a:rPr lang="en-US" smtClean="0"/>
              <a:pPr/>
              <a:t>11</a:t>
            </a:fld>
            <a:endParaRPr lang="en-US" dirty="0"/>
          </a:p>
        </p:txBody>
      </p:sp>
    </p:spTree>
    <p:extLst>
      <p:ext uri="{BB962C8B-B14F-4D97-AF65-F5344CB8AC3E}">
        <p14:creationId xmlns:p14="http://schemas.microsoft.com/office/powerpoint/2010/main" val="29293562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5291B8-0E70-468B-9438-CC62F3849AEF}" type="slidenum">
              <a:rPr lang="en-US" smtClean="0"/>
              <a:pPr/>
              <a:t>12</a:t>
            </a:fld>
            <a:endParaRPr lang="en-US" dirty="0"/>
          </a:p>
        </p:txBody>
      </p:sp>
    </p:spTree>
    <p:extLst>
      <p:ext uri="{BB962C8B-B14F-4D97-AF65-F5344CB8AC3E}">
        <p14:creationId xmlns:p14="http://schemas.microsoft.com/office/powerpoint/2010/main" val="39807812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5291B8-0E70-468B-9438-CC62F3849AEF}" type="slidenum">
              <a:rPr lang="en-US" smtClean="0"/>
              <a:pPr/>
              <a:t>13</a:t>
            </a:fld>
            <a:endParaRPr lang="en-US" dirty="0"/>
          </a:p>
        </p:txBody>
      </p:sp>
    </p:spTree>
    <p:extLst>
      <p:ext uri="{BB962C8B-B14F-4D97-AF65-F5344CB8AC3E}">
        <p14:creationId xmlns:p14="http://schemas.microsoft.com/office/powerpoint/2010/main" val="37727190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5291B8-0E70-468B-9438-CC62F3849AEF}" type="slidenum">
              <a:rPr lang="en-US" smtClean="0"/>
              <a:pPr/>
              <a:t>14</a:t>
            </a:fld>
            <a:endParaRPr lang="en-US" dirty="0"/>
          </a:p>
        </p:txBody>
      </p:sp>
    </p:spTree>
    <p:extLst>
      <p:ext uri="{BB962C8B-B14F-4D97-AF65-F5344CB8AC3E}">
        <p14:creationId xmlns:p14="http://schemas.microsoft.com/office/powerpoint/2010/main" val="26098125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5291B8-0E70-468B-9438-CC62F3849AEF}" type="slidenum">
              <a:rPr lang="en-US" smtClean="0"/>
              <a:pPr/>
              <a:t>15</a:t>
            </a:fld>
            <a:endParaRPr lang="en-US" dirty="0"/>
          </a:p>
        </p:txBody>
      </p:sp>
    </p:spTree>
    <p:extLst>
      <p:ext uri="{BB962C8B-B14F-4D97-AF65-F5344CB8AC3E}">
        <p14:creationId xmlns:p14="http://schemas.microsoft.com/office/powerpoint/2010/main" val="34512262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5291B8-0E70-468B-9438-CC62F3849AEF}" type="slidenum">
              <a:rPr lang="en-US" smtClean="0"/>
              <a:pPr/>
              <a:t>16</a:t>
            </a:fld>
            <a:endParaRPr lang="en-US" dirty="0"/>
          </a:p>
        </p:txBody>
      </p:sp>
    </p:spTree>
    <p:extLst>
      <p:ext uri="{BB962C8B-B14F-4D97-AF65-F5344CB8AC3E}">
        <p14:creationId xmlns:p14="http://schemas.microsoft.com/office/powerpoint/2010/main" val="18610692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5291B8-0E70-468B-9438-CC62F3849AEF}" type="slidenum">
              <a:rPr lang="en-US" smtClean="0"/>
              <a:pPr/>
              <a:t>17</a:t>
            </a:fld>
            <a:endParaRPr lang="en-US" dirty="0"/>
          </a:p>
        </p:txBody>
      </p:sp>
    </p:spTree>
    <p:extLst>
      <p:ext uri="{BB962C8B-B14F-4D97-AF65-F5344CB8AC3E}">
        <p14:creationId xmlns:p14="http://schemas.microsoft.com/office/powerpoint/2010/main" val="35460163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5291B8-0E70-468B-9438-CC62F3849AEF}" type="slidenum">
              <a:rPr lang="en-US" smtClean="0"/>
              <a:pPr/>
              <a:t>18</a:t>
            </a:fld>
            <a:endParaRPr lang="en-US" dirty="0"/>
          </a:p>
        </p:txBody>
      </p:sp>
    </p:spTree>
    <p:extLst>
      <p:ext uri="{BB962C8B-B14F-4D97-AF65-F5344CB8AC3E}">
        <p14:creationId xmlns:p14="http://schemas.microsoft.com/office/powerpoint/2010/main" val="30463166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5291B8-0E70-468B-9438-CC62F3849AEF}" type="slidenum">
              <a:rPr lang="en-US" smtClean="0"/>
              <a:pPr/>
              <a:t>19</a:t>
            </a:fld>
            <a:endParaRPr lang="en-US" dirty="0"/>
          </a:p>
        </p:txBody>
      </p:sp>
    </p:spTree>
    <p:extLst>
      <p:ext uri="{BB962C8B-B14F-4D97-AF65-F5344CB8AC3E}">
        <p14:creationId xmlns:p14="http://schemas.microsoft.com/office/powerpoint/2010/main" val="21728215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5291B8-0E70-468B-9438-CC62F3849AEF}" type="slidenum">
              <a:rPr lang="en-US" smtClean="0"/>
              <a:pPr/>
              <a:t>2</a:t>
            </a:fld>
            <a:endParaRPr lang="en-US" dirty="0"/>
          </a:p>
        </p:txBody>
      </p:sp>
    </p:spTree>
    <p:extLst>
      <p:ext uri="{BB962C8B-B14F-4D97-AF65-F5344CB8AC3E}">
        <p14:creationId xmlns:p14="http://schemas.microsoft.com/office/powerpoint/2010/main" val="24861685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5291B8-0E70-468B-9438-CC62F3849AEF}" type="slidenum">
              <a:rPr lang="en-US" smtClean="0"/>
              <a:pPr/>
              <a:t>20</a:t>
            </a:fld>
            <a:endParaRPr lang="en-US" dirty="0"/>
          </a:p>
        </p:txBody>
      </p:sp>
    </p:spTree>
    <p:extLst>
      <p:ext uri="{BB962C8B-B14F-4D97-AF65-F5344CB8AC3E}">
        <p14:creationId xmlns:p14="http://schemas.microsoft.com/office/powerpoint/2010/main" val="10389151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5291B8-0E70-468B-9438-CC62F3849AEF}" type="slidenum">
              <a:rPr lang="en-US" smtClean="0"/>
              <a:pPr/>
              <a:t>21</a:t>
            </a:fld>
            <a:endParaRPr lang="en-US" dirty="0"/>
          </a:p>
        </p:txBody>
      </p:sp>
    </p:spTree>
    <p:extLst>
      <p:ext uri="{BB962C8B-B14F-4D97-AF65-F5344CB8AC3E}">
        <p14:creationId xmlns:p14="http://schemas.microsoft.com/office/powerpoint/2010/main" val="18821650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5291B8-0E70-468B-9438-CC62F3849AEF}" type="slidenum">
              <a:rPr lang="en-US" smtClean="0"/>
              <a:pPr/>
              <a:t>22</a:t>
            </a:fld>
            <a:endParaRPr lang="en-US" dirty="0"/>
          </a:p>
        </p:txBody>
      </p:sp>
    </p:spTree>
    <p:extLst>
      <p:ext uri="{BB962C8B-B14F-4D97-AF65-F5344CB8AC3E}">
        <p14:creationId xmlns:p14="http://schemas.microsoft.com/office/powerpoint/2010/main" val="16437866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5291B8-0E70-468B-9438-CC62F3849AEF}" type="slidenum">
              <a:rPr lang="en-US" smtClean="0"/>
              <a:pPr/>
              <a:t>23</a:t>
            </a:fld>
            <a:endParaRPr lang="en-US" dirty="0"/>
          </a:p>
        </p:txBody>
      </p:sp>
    </p:spTree>
    <p:extLst>
      <p:ext uri="{BB962C8B-B14F-4D97-AF65-F5344CB8AC3E}">
        <p14:creationId xmlns:p14="http://schemas.microsoft.com/office/powerpoint/2010/main" val="98626843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5291B8-0E70-468B-9438-CC62F3849AEF}" type="slidenum">
              <a:rPr lang="en-US" smtClean="0"/>
              <a:pPr/>
              <a:t>24</a:t>
            </a:fld>
            <a:endParaRPr lang="en-US" dirty="0"/>
          </a:p>
        </p:txBody>
      </p:sp>
    </p:spTree>
    <p:extLst>
      <p:ext uri="{BB962C8B-B14F-4D97-AF65-F5344CB8AC3E}">
        <p14:creationId xmlns:p14="http://schemas.microsoft.com/office/powerpoint/2010/main" val="39306317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5291B8-0E70-468B-9438-CC62F3849AEF}" type="slidenum">
              <a:rPr lang="en-US" smtClean="0"/>
              <a:pPr/>
              <a:t>25</a:t>
            </a:fld>
            <a:endParaRPr lang="en-US" dirty="0"/>
          </a:p>
        </p:txBody>
      </p:sp>
    </p:spTree>
    <p:extLst>
      <p:ext uri="{BB962C8B-B14F-4D97-AF65-F5344CB8AC3E}">
        <p14:creationId xmlns:p14="http://schemas.microsoft.com/office/powerpoint/2010/main" val="269626946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5291B8-0E70-468B-9438-CC62F3849AEF}" type="slidenum">
              <a:rPr lang="en-US" smtClean="0"/>
              <a:pPr/>
              <a:t>26</a:t>
            </a:fld>
            <a:endParaRPr lang="en-US" dirty="0"/>
          </a:p>
        </p:txBody>
      </p:sp>
    </p:spTree>
    <p:extLst>
      <p:ext uri="{BB962C8B-B14F-4D97-AF65-F5344CB8AC3E}">
        <p14:creationId xmlns:p14="http://schemas.microsoft.com/office/powerpoint/2010/main" val="272302501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5291B8-0E70-468B-9438-CC62F3849AEF}" type="slidenum">
              <a:rPr lang="en-US" smtClean="0"/>
              <a:pPr/>
              <a:t>27</a:t>
            </a:fld>
            <a:endParaRPr lang="en-US" dirty="0"/>
          </a:p>
        </p:txBody>
      </p:sp>
    </p:spTree>
    <p:extLst>
      <p:ext uri="{BB962C8B-B14F-4D97-AF65-F5344CB8AC3E}">
        <p14:creationId xmlns:p14="http://schemas.microsoft.com/office/powerpoint/2010/main" val="398343474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5291B8-0E70-468B-9438-CC62F3849AEF}" type="slidenum">
              <a:rPr lang="en-US" smtClean="0"/>
              <a:pPr/>
              <a:t>28</a:t>
            </a:fld>
            <a:endParaRPr lang="en-US" dirty="0"/>
          </a:p>
        </p:txBody>
      </p:sp>
    </p:spTree>
    <p:extLst>
      <p:ext uri="{BB962C8B-B14F-4D97-AF65-F5344CB8AC3E}">
        <p14:creationId xmlns:p14="http://schemas.microsoft.com/office/powerpoint/2010/main" val="335038071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5291B8-0E70-468B-9438-CC62F3849AEF}" type="slidenum">
              <a:rPr lang="en-US" smtClean="0"/>
              <a:pPr/>
              <a:t>29</a:t>
            </a:fld>
            <a:endParaRPr lang="en-US" dirty="0"/>
          </a:p>
        </p:txBody>
      </p:sp>
    </p:spTree>
    <p:extLst>
      <p:ext uri="{BB962C8B-B14F-4D97-AF65-F5344CB8AC3E}">
        <p14:creationId xmlns:p14="http://schemas.microsoft.com/office/powerpoint/2010/main" val="20406125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5291B8-0E70-468B-9438-CC62F3849AEF}" type="slidenum">
              <a:rPr lang="en-US" smtClean="0"/>
              <a:pPr/>
              <a:t>3</a:t>
            </a:fld>
            <a:endParaRPr lang="en-US" dirty="0"/>
          </a:p>
        </p:txBody>
      </p:sp>
    </p:spTree>
    <p:extLst>
      <p:ext uri="{BB962C8B-B14F-4D97-AF65-F5344CB8AC3E}">
        <p14:creationId xmlns:p14="http://schemas.microsoft.com/office/powerpoint/2010/main" val="10558459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5291B8-0E70-468B-9438-CC62F3849AEF}" type="slidenum">
              <a:rPr lang="en-US" smtClean="0"/>
              <a:pPr/>
              <a:t>4</a:t>
            </a:fld>
            <a:endParaRPr lang="en-US" dirty="0"/>
          </a:p>
        </p:txBody>
      </p:sp>
    </p:spTree>
    <p:extLst>
      <p:ext uri="{BB962C8B-B14F-4D97-AF65-F5344CB8AC3E}">
        <p14:creationId xmlns:p14="http://schemas.microsoft.com/office/powerpoint/2010/main" val="29260986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5291B8-0E70-468B-9438-CC62F3849AEF}" type="slidenum">
              <a:rPr lang="en-US" smtClean="0"/>
              <a:pPr/>
              <a:t>5</a:t>
            </a:fld>
            <a:endParaRPr lang="en-US" dirty="0"/>
          </a:p>
        </p:txBody>
      </p:sp>
    </p:spTree>
    <p:extLst>
      <p:ext uri="{BB962C8B-B14F-4D97-AF65-F5344CB8AC3E}">
        <p14:creationId xmlns:p14="http://schemas.microsoft.com/office/powerpoint/2010/main" val="9350933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5291B8-0E70-468B-9438-CC62F3849AEF}" type="slidenum">
              <a:rPr lang="en-US" smtClean="0"/>
              <a:pPr/>
              <a:t>6</a:t>
            </a:fld>
            <a:endParaRPr lang="en-US" dirty="0"/>
          </a:p>
        </p:txBody>
      </p:sp>
    </p:spTree>
    <p:extLst>
      <p:ext uri="{BB962C8B-B14F-4D97-AF65-F5344CB8AC3E}">
        <p14:creationId xmlns:p14="http://schemas.microsoft.com/office/powerpoint/2010/main" val="18602660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5291B8-0E70-468B-9438-CC62F3849AEF}" type="slidenum">
              <a:rPr lang="en-US" smtClean="0"/>
              <a:pPr/>
              <a:t>7</a:t>
            </a:fld>
            <a:endParaRPr lang="en-US" dirty="0"/>
          </a:p>
        </p:txBody>
      </p:sp>
    </p:spTree>
    <p:extLst>
      <p:ext uri="{BB962C8B-B14F-4D97-AF65-F5344CB8AC3E}">
        <p14:creationId xmlns:p14="http://schemas.microsoft.com/office/powerpoint/2010/main" val="36225569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5291B8-0E70-468B-9438-CC62F3849AEF}" type="slidenum">
              <a:rPr lang="en-US" smtClean="0"/>
              <a:pPr/>
              <a:t>8</a:t>
            </a:fld>
            <a:endParaRPr lang="en-US" dirty="0"/>
          </a:p>
        </p:txBody>
      </p:sp>
    </p:spTree>
    <p:extLst>
      <p:ext uri="{BB962C8B-B14F-4D97-AF65-F5344CB8AC3E}">
        <p14:creationId xmlns:p14="http://schemas.microsoft.com/office/powerpoint/2010/main" val="25821554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5291B8-0E70-468B-9438-CC62F3849AEF}" type="slidenum">
              <a:rPr lang="en-US" smtClean="0"/>
              <a:pPr/>
              <a:t>9</a:t>
            </a:fld>
            <a:endParaRPr lang="en-US" dirty="0"/>
          </a:p>
        </p:txBody>
      </p:sp>
    </p:spTree>
    <p:extLst>
      <p:ext uri="{BB962C8B-B14F-4D97-AF65-F5344CB8AC3E}">
        <p14:creationId xmlns:p14="http://schemas.microsoft.com/office/powerpoint/2010/main" val="159188821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17" name="TextBox 16"/>
          <p:cNvSpPr txBox="1"/>
          <p:nvPr/>
        </p:nvSpPr>
        <p:spPr>
          <a:xfrm>
            <a:off x="0" y="-13177"/>
            <a:ext cx="9144000" cy="4571999"/>
          </a:xfrm>
          <a:prstGeom prst="rect">
            <a:avLst/>
          </a:prstGeom>
          <a:solidFill>
            <a:schemeClr val="bg2"/>
          </a:solidFill>
        </p:spPr>
        <p:txBody>
          <a:bodyPr wrap="square" lIns="0" tIns="0" rIns="0" bIns="0" rtlCol="0" anchor="ctr">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indent="0" algn="ctr">
              <a:spcBef>
                <a:spcPts val="900"/>
              </a:spcBef>
              <a:spcAft>
                <a:spcPts val="0"/>
              </a:spcAft>
              <a:buNone/>
            </a:pPr>
            <a:endParaRPr lang="en-US" sz="1013" b="1" dirty="0">
              <a:solidFill>
                <a:schemeClr val="tx2"/>
              </a:solidFill>
            </a:endParaRPr>
          </a:p>
        </p:txBody>
      </p:sp>
      <p:sp>
        <p:nvSpPr>
          <p:cNvPr id="2" name="Title 1"/>
          <p:cNvSpPr>
            <a:spLocks noGrp="1"/>
          </p:cNvSpPr>
          <p:nvPr>
            <p:ph type="ctrTitle" hasCustomPrompt="1"/>
          </p:nvPr>
        </p:nvSpPr>
        <p:spPr>
          <a:xfrm>
            <a:off x="3623578" y="533097"/>
            <a:ext cx="5085416" cy="1593231"/>
          </a:xfrm>
        </p:spPr>
        <p:txBody>
          <a:bodyPr anchor="b">
            <a:noAutofit/>
          </a:bodyPr>
          <a:lstStyle>
            <a:lvl1pPr>
              <a:defRPr sz="2250">
                <a:solidFill>
                  <a:schemeClr val="tx2"/>
                </a:solidFill>
              </a:defRPr>
            </a:lvl1pPr>
          </a:lstStyle>
          <a:p>
            <a:r>
              <a:rPr lang="en-US" dirty="0"/>
              <a:t>Title Slide with Image</a:t>
            </a:r>
          </a:p>
        </p:txBody>
      </p:sp>
      <p:sp>
        <p:nvSpPr>
          <p:cNvPr id="3" name="Subtitle 2"/>
          <p:cNvSpPr>
            <a:spLocks noGrp="1"/>
          </p:cNvSpPr>
          <p:nvPr>
            <p:ph type="subTitle" idx="1"/>
          </p:nvPr>
        </p:nvSpPr>
        <p:spPr>
          <a:xfrm>
            <a:off x="3623578" y="2234613"/>
            <a:ext cx="5085416" cy="1167569"/>
          </a:xfrm>
        </p:spPr>
        <p:txBody>
          <a:bodyPr>
            <a:noAutofit/>
          </a:bodyPr>
          <a:lstStyle>
            <a:lvl1pPr marL="0" indent="0" algn="l">
              <a:buNone/>
              <a:defRPr sz="1200" b="0">
                <a:solidFill>
                  <a:schemeClr val="tx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9" name="Rectangle 8"/>
          <p:cNvSpPr/>
          <p:nvPr/>
        </p:nvSpPr>
        <p:spPr>
          <a:xfrm>
            <a:off x="5150358" y="3402181"/>
            <a:ext cx="864108" cy="115664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12" name="Picture Placeholder 11"/>
          <p:cNvSpPr>
            <a:spLocks noGrp="1"/>
          </p:cNvSpPr>
          <p:nvPr>
            <p:ph type="pic" sz="quarter" idx="10"/>
          </p:nvPr>
        </p:nvSpPr>
        <p:spPr>
          <a:xfrm>
            <a:off x="0" y="-13177"/>
            <a:ext cx="3429000" cy="4571999"/>
          </a:xfrm>
        </p:spPr>
        <p:txBody>
          <a:bodyPr/>
          <a:lstStyle>
            <a:lvl1pPr>
              <a:defRPr sz="1050" b="0"/>
            </a:lvl1pPr>
          </a:lstStyle>
          <a:p>
            <a:r>
              <a:rPr lang="en-US" dirty="0"/>
              <a:t>Click icon to add picture</a:t>
            </a:r>
          </a:p>
        </p:txBody>
      </p:sp>
      <p:sp>
        <p:nvSpPr>
          <p:cNvPr id="14" name="Text Placeholder 13"/>
          <p:cNvSpPr>
            <a:spLocks noGrp="1"/>
          </p:cNvSpPr>
          <p:nvPr>
            <p:ph type="body" sz="quarter" idx="11" hasCustomPrompt="1"/>
          </p:nvPr>
        </p:nvSpPr>
        <p:spPr>
          <a:xfrm>
            <a:off x="5150358" y="3402182"/>
            <a:ext cx="864108" cy="1077208"/>
          </a:xfrm>
        </p:spPr>
        <p:txBody>
          <a:bodyPr lIns="91440" tIns="45720" rIns="91440" bIns="45720" anchor="ctr">
            <a:noAutofit/>
          </a:bodyPr>
          <a:lstStyle>
            <a:lvl1pPr marL="0" indent="0" algn="ctr">
              <a:buNone/>
              <a:defRPr sz="900" b="1">
                <a:solidFill>
                  <a:schemeClr val="bg1"/>
                </a:solidFill>
              </a:defRPr>
            </a:lvl1pPr>
          </a:lstStyle>
          <a:p>
            <a:pPr lvl="0"/>
            <a:r>
              <a:rPr lang="en-US" dirty="0"/>
              <a:t>Date Here</a:t>
            </a:r>
          </a:p>
        </p:txBody>
      </p:sp>
      <p:sp>
        <p:nvSpPr>
          <p:cNvPr id="10" name="Rectangle 9"/>
          <p:cNvSpPr/>
          <p:nvPr/>
        </p:nvSpPr>
        <p:spPr>
          <a:xfrm>
            <a:off x="3429000" y="4558824"/>
            <a:ext cx="1721358" cy="2299176"/>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15" name="Text Placeholder 13"/>
          <p:cNvSpPr>
            <a:spLocks noGrp="1"/>
          </p:cNvSpPr>
          <p:nvPr>
            <p:ph type="body" sz="quarter" idx="12" hasCustomPrompt="1"/>
          </p:nvPr>
        </p:nvSpPr>
        <p:spPr>
          <a:xfrm>
            <a:off x="3623579" y="4776651"/>
            <a:ext cx="1409597" cy="964956"/>
          </a:xfrm>
        </p:spPr>
        <p:txBody>
          <a:bodyPr lIns="0" tIns="45720" rIns="91440" bIns="45720" anchor="t">
            <a:noAutofit/>
          </a:bodyPr>
          <a:lstStyle>
            <a:lvl1pPr marL="0" indent="0" algn="l">
              <a:spcBef>
                <a:spcPts val="0"/>
              </a:spcBef>
              <a:spcAft>
                <a:spcPts val="0"/>
              </a:spcAft>
              <a:buNone/>
              <a:defRPr sz="900" b="0">
                <a:solidFill>
                  <a:schemeClr val="bg1"/>
                </a:solidFill>
              </a:defRPr>
            </a:lvl1pPr>
          </a:lstStyle>
          <a:p>
            <a:pPr lvl="0"/>
            <a:r>
              <a:rPr lang="en-US" dirty="0"/>
              <a:t>Prepared For Area</a:t>
            </a:r>
          </a:p>
        </p:txBody>
      </p:sp>
      <p:sp>
        <p:nvSpPr>
          <p:cNvPr id="13" name="Text Placeholder 13"/>
          <p:cNvSpPr>
            <a:spLocks noGrp="1"/>
          </p:cNvSpPr>
          <p:nvPr>
            <p:ph type="body" sz="quarter" idx="13" hasCustomPrompt="1"/>
          </p:nvPr>
        </p:nvSpPr>
        <p:spPr>
          <a:xfrm>
            <a:off x="3623579" y="5750072"/>
            <a:ext cx="1409597" cy="875037"/>
          </a:xfrm>
        </p:spPr>
        <p:txBody>
          <a:bodyPr lIns="0" tIns="45720" rIns="91440" bIns="45720" anchor="t">
            <a:noAutofit/>
          </a:bodyPr>
          <a:lstStyle>
            <a:lvl1pPr marL="0" indent="0" algn="l">
              <a:spcBef>
                <a:spcPts val="0"/>
              </a:spcBef>
              <a:spcAft>
                <a:spcPts val="0"/>
              </a:spcAft>
              <a:buNone/>
              <a:defRPr sz="900" b="0">
                <a:solidFill>
                  <a:schemeClr val="bg1"/>
                </a:solidFill>
              </a:defRPr>
            </a:lvl1pPr>
          </a:lstStyle>
          <a:p>
            <a:pPr lvl="0"/>
            <a:r>
              <a:rPr lang="en-US" dirty="0"/>
              <a:t>Presenter Name/Title Area</a:t>
            </a:r>
          </a:p>
        </p:txBody>
      </p:sp>
      <p:pic>
        <p:nvPicPr>
          <p:cNvPr id="16" name="Picture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6098" y="5216508"/>
            <a:ext cx="1033058" cy="1113408"/>
          </a:xfrm>
          <a:prstGeom prst="rect">
            <a:avLst/>
          </a:prstGeom>
        </p:spPr>
      </p:pic>
    </p:spTree>
    <p:extLst>
      <p:ext uri="{BB962C8B-B14F-4D97-AF65-F5344CB8AC3E}">
        <p14:creationId xmlns:p14="http://schemas.microsoft.com/office/powerpoint/2010/main" val="33012347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rofile Comparison">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1" y="1535204"/>
            <a:ext cx="4011613" cy="1888942"/>
          </a:xfrm>
          <a:solidFill>
            <a:schemeClr val="bg2"/>
          </a:solidFill>
        </p:spPr>
        <p:txBody>
          <a:bodyPr lIns="91440" tIns="91440" rIns="91440" bIns="91440">
            <a:normAutofit/>
          </a:bodyPr>
          <a:lstStyle>
            <a:lvl1pPr>
              <a:defRPr sz="750" b="0">
                <a:solidFill>
                  <a:srgbClr val="000000"/>
                </a:solidFill>
              </a:defRPr>
            </a:lvl1pPr>
            <a:lvl2pPr marL="297656" indent="-129779">
              <a:tabLst/>
              <a:defRPr sz="750" b="0">
                <a:solidFill>
                  <a:srgbClr val="000000"/>
                </a:solidFill>
              </a:defRPr>
            </a:lvl2pPr>
            <a:lvl3pPr>
              <a:defRPr sz="750" b="0">
                <a:solidFill>
                  <a:srgbClr val="000000"/>
                </a:solidFill>
              </a:defRPr>
            </a:lvl3pPr>
            <a:lvl4pPr>
              <a:defRPr sz="750" b="0">
                <a:solidFill>
                  <a:srgbClr val="000000"/>
                </a:solidFill>
              </a:defRPr>
            </a:lvl4pPr>
            <a:lvl5pPr>
              <a:defRPr sz="750" b="0">
                <a:solidFill>
                  <a:srgbClr val="00000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2"/>
          <p:cNvSpPr>
            <a:spLocks noGrp="1"/>
          </p:cNvSpPr>
          <p:nvPr>
            <p:ph idx="14"/>
          </p:nvPr>
        </p:nvSpPr>
        <p:spPr>
          <a:xfrm>
            <a:off x="4668839" y="1535204"/>
            <a:ext cx="4011613" cy="1888942"/>
          </a:xfrm>
          <a:solidFill>
            <a:schemeClr val="bg2"/>
          </a:solidFill>
        </p:spPr>
        <p:txBody>
          <a:bodyPr lIns="91440" tIns="91440" rIns="91440" bIns="91440">
            <a:normAutofit/>
          </a:bodyPr>
          <a:lstStyle>
            <a:lvl1pPr>
              <a:defRPr sz="750" b="0">
                <a:solidFill>
                  <a:srgbClr val="000000"/>
                </a:solidFill>
              </a:defRPr>
            </a:lvl1pPr>
            <a:lvl2pPr marL="297656" indent="-129779">
              <a:defRPr sz="750" b="0">
                <a:solidFill>
                  <a:srgbClr val="000000"/>
                </a:solidFill>
              </a:defRPr>
            </a:lvl2pPr>
            <a:lvl3pPr>
              <a:defRPr sz="750" b="0">
                <a:solidFill>
                  <a:srgbClr val="000000"/>
                </a:solidFill>
              </a:defRPr>
            </a:lvl3pPr>
            <a:lvl4pPr>
              <a:defRPr sz="750" b="0">
                <a:solidFill>
                  <a:srgbClr val="000000"/>
                </a:solidFill>
              </a:defRPr>
            </a:lvl4pPr>
            <a:lvl5pPr>
              <a:defRPr sz="750" b="0">
                <a:solidFill>
                  <a:srgbClr val="00000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ext Placeholder 12"/>
          <p:cNvSpPr>
            <a:spLocks noGrp="1"/>
          </p:cNvSpPr>
          <p:nvPr>
            <p:ph type="body" sz="quarter" idx="13" hasCustomPrompt="1"/>
          </p:nvPr>
        </p:nvSpPr>
        <p:spPr>
          <a:xfrm>
            <a:off x="457201" y="1"/>
            <a:ext cx="5709920" cy="363408"/>
          </a:xfrm>
        </p:spPr>
        <p:txBody>
          <a:bodyPr anchor="b">
            <a:normAutofit/>
          </a:bodyPr>
          <a:lstStyle>
            <a:lvl1pPr marL="0" indent="0">
              <a:buNone/>
              <a:defRPr sz="900" b="0" cap="all">
                <a:solidFill>
                  <a:srgbClr val="768591"/>
                </a:solidFill>
              </a:defRPr>
            </a:lvl1pPr>
          </a:lstStyle>
          <a:p>
            <a:pPr lvl="0"/>
            <a:r>
              <a:rPr lang="en-US" dirty="0"/>
              <a:t>FRAMING TEXT AREA</a:t>
            </a:r>
          </a:p>
        </p:txBody>
      </p:sp>
      <p:sp>
        <p:nvSpPr>
          <p:cNvPr id="25" name="Content Placeholder 2"/>
          <p:cNvSpPr>
            <a:spLocks noGrp="1"/>
          </p:cNvSpPr>
          <p:nvPr>
            <p:ph idx="18"/>
          </p:nvPr>
        </p:nvSpPr>
        <p:spPr>
          <a:xfrm>
            <a:off x="457201" y="1301524"/>
            <a:ext cx="4011613" cy="233680"/>
          </a:xfrm>
          <a:solidFill>
            <a:schemeClr val="accent3"/>
          </a:solidFill>
        </p:spPr>
        <p:txBody>
          <a:bodyPr anchor="ctr">
            <a:noAutofit/>
          </a:bodyPr>
          <a:lstStyle>
            <a:lvl1pPr marL="0" indent="0" algn="ctr">
              <a:buNone/>
              <a:defRPr sz="750" b="1">
                <a:solidFill>
                  <a:schemeClr val="bg1"/>
                </a:solidFill>
              </a:defRPr>
            </a:lvl1pPr>
            <a:lvl2pPr marL="297656" indent="-129779">
              <a:tabLst/>
              <a:defRPr sz="750" b="0">
                <a:solidFill>
                  <a:srgbClr val="000000"/>
                </a:solidFill>
              </a:defRPr>
            </a:lvl2pPr>
            <a:lvl3pPr>
              <a:defRPr sz="750" b="0">
                <a:solidFill>
                  <a:srgbClr val="000000"/>
                </a:solidFill>
              </a:defRPr>
            </a:lvl3pPr>
            <a:lvl4pPr>
              <a:defRPr sz="750" b="0">
                <a:solidFill>
                  <a:srgbClr val="000000"/>
                </a:solidFill>
              </a:defRPr>
            </a:lvl4pPr>
            <a:lvl5pPr>
              <a:defRPr sz="750" b="0">
                <a:solidFill>
                  <a:srgbClr val="000000"/>
                </a:solidFill>
              </a:defRPr>
            </a:lvl5pPr>
          </a:lstStyle>
          <a:p>
            <a:pPr lvl="0"/>
            <a:r>
              <a:rPr lang="en-US"/>
              <a:t>Click to edit Master text styles</a:t>
            </a:r>
          </a:p>
        </p:txBody>
      </p:sp>
      <p:sp>
        <p:nvSpPr>
          <p:cNvPr id="27" name="Content Placeholder 2"/>
          <p:cNvSpPr>
            <a:spLocks noGrp="1"/>
          </p:cNvSpPr>
          <p:nvPr>
            <p:ph idx="19"/>
          </p:nvPr>
        </p:nvSpPr>
        <p:spPr>
          <a:xfrm>
            <a:off x="4668839" y="1301524"/>
            <a:ext cx="4011613" cy="233680"/>
          </a:xfrm>
          <a:solidFill>
            <a:schemeClr val="accent3"/>
          </a:solidFill>
        </p:spPr>
        <p:txBody>
          <a:bodyPr anchor="ctr">
            <a:noAutofit/>
          </a:bodyPr>
          <a:lstStyle>
            <a:lvl1pPr marL="0" indent="0" algn="ctr">
              <a:buNone/>
              <a:defRPr sz="750" b="1">
                <a:solidFill>
                  <a:schemeClr val="bg1"/>
                </a:solidFill>
              </a:defRPr>
            </a:lvl1pPr>
            <a:lvl2pPr marL="297656" indent="-129779">
              <a:tabLst/>
              <a:defRPr sz="750" b="0">
                <a:solidFill>
                  <a:srgbClr val="000000"/>
                </a:solidFill>
              </a:defRPr>
            </a:lvl2pPr>
            <a:lvl3pPr>
              <a:defRPr sz="750" b="0">
                <a:solidFill>
                  <a:srgbClr val="000000"/>
                </a:solidFill>
              </a:defRPr>
            </a:lvl3pPr>
            <a:lvl4pPr>
              <a:defRPr sz="750" b="0">
                <a:solidFill>
                  <a:srgbClr val="000000"/>
                </a:solidFill>
              </a:defRPr>
            </a:lvl4pPr>
            <a:lvl5pPr>
              <a:defRPr sz="750" b="0">
                <a:solidFill>
                  <a:srgbClr val="000000"/>
                </a:solidFill>
              </a:defRPr>
            </a:lvl5pPr>
          </a:lstStyle>
          <a:p>
            <a:pPr lvl="0"/>
            <a:r>
              <a:rPr lang="en-US"/>
              <a:t>Click to edit Master text styles</a:t>
            </a:r>
          </a:p>
        </p:txBody>
      </p:sp>
      <p:sp>
        <p:nvSpPr>
          <p:cNvPr id="40" name="Content Placeholder 2"/>
          <p:cNvSpPr>
            <a:spLocks noGrp="1"/>
          </p:cNvSpPr>
          <p:nvPr>
            <p:ph idx="25"/>
          </p:nvPr>
        </p:nvSpPr>
        <p:spPr>
          <a:xfrm>
            <a:off x="457201" y="3801476"/>
            <a:ext cx="4011613" cy="1888942"/>
          </a:xfrm>
          <a:solidFill>
            <a:schemeClr val="bg2"/>
          </a:solidFill>
        </p:spPr>
        <p:txBody>
          <a:bodyPr lIns="91440" tIns="91440" rIns="91440" bIns="91440">
            <a:normAutofit/>
          </a:bodyPr>
          <a:lstStyle>
            <a:lvl1pPr>
              <a:defRPr sz="750" b="0">
                <a:solidFill>
                  <a:srgbClr val="000000"/>
                </a:solidFill>
              </a:defRPr>
            </a:lvl1pPr>
            <a:lvl2pPr marL="297656" indent="-129779">
              <a:tabLst/>
              <a:defRPr sz="750" b="0">
                <a:solidFill>
                  <a:srgbClr val="000000"/>
                </a:solidFill>
              </a:defRPr>
            </a:lvl2pPr>
            <a:lvl3pPr>
              <a:defRPr sz="750" b="0">
                <a:solidFill>
                  <a:srgbClr val="000000"/>
                </a:solidFill>
              </a:defRPr>
            </a:lvl3pPr>
            <a:lvl4pPr>
              <a:defRPr sz="750" b="0">
                <a:solidFill>
                  <a:srgbClr val="000000"/>
                </a:solidFill>
              </a:defRPr>
            </a:lvl4pPr>
            <a:lvl5pPr>
              <a:defRPr sz="750" b="0">
                <a:solidFill>
                  <a:srgbClr val="00000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1" name="Content Placeholder 2"/>
          <p:cNvSpPr>
            <a:spLocks noGrp="1"/>
          </p:cNvSpPr>
          <p:nvPr>
            <p:ph idx="26"/>
          </p:nvPr>
        </p:nvSpPr>
        <p:spPr>
          <a:xfrm>
            <a:off x="4668839" y="3801476"/>
            <a:ext cx="4011613" cy="1888942"/>
          </a:xfrm>
          <a:solidFill>
            <a:schemeClr val="bg2"/>
          </a:solidFill>
        </p:spPr>
        <p:txBody>
          <a:bodyPr lIns="91440" tIns="91440" rIns="91440" bIns="91440">
            <a:normAutofit/>
          </a:bodyPr>
          <a:lstStyle>
            <a:lvl1pPr>
              <a:defRPr sz="750" b="0">
                <a:solidFill>
                  <a:srgbClr val="000000"/>
                </a:solidFill>
              </a:defRPr>
            </a:lvl1pPr>
            <a:lvl2pPr marL="297656" indent="-129779">
              <a:defRPr sz="750" b="0">
                <a:solidFill>
                  <a:srgbClr val="000000"/>
                </a:solidFill>
              </a:defRPr>
            </a:lvl2pPr>
            <a:lvl3pPr>
              <a:defRPr sz="750" b="0">
                <a:solidFill>
                  <a:srgbClr val="000000"/>
                </a:solidFill>
              </a:defRPr>
            </a:lvl3pPr>
            <a:lvl4pPr>
              <a:defRPr sz="750" b="0">
                <a:solidFill>
                  <a:srgbClr val="000000"/>
                </a:solidFill>
              </a:defRPr>
            </a:lvl4pPr>
            <a:lvl5pPr>
              <a:defRPr sz="750" b="0">
                <a:solidFill>
                  <a:srgbClr val="00000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2" name="Content Placeholder 2"/>
          <p:cNvSpPr>
            <a:spLocks noGrp="1"/>
          </p:cNvSpPr>
          <p:nvPr>
            <p:ph idx="27"/>
          </p:nvPr>
        </p:nvSpPr>
        <p:spPr>
          <a:xfrm>
            <a:off x="457201" y="3567796"/>
            <a:ext cx="4011613" cy="233680"/>
          </a:xfrm>
          <a:solidFill>
            <a:schemeClr val="accent3"/>
          </a:solidFill>
        </p:spPr>
        <p:txBody>
          <a:bodyPr anchor="ctr">
            <a:noAutofit/>
          </a:bodyPr>
          <a:lstStyle>
            <a:lvl1pPr marL="0" indent="0" algn="ctr">
              <a:buNone/>
              <a:defRPr sz="750" b="1">
                <a:solidFill>
                  <a:schemeClr val="bg1"/>
                </a:solidFill>
              </a:defRPr>
            </a:lvl1pPr>
            <a:lvl2pPr marL="297656" indent="-129779">
              <a:tabLst/>
              <a:defRPr sz="750" b="0">
                <a:solidFill>
                  <a:srgbClr val="000000"/>
                </a:solidFill>
              </a:defRPr>
            </a:lvl2pPr>
            <a:lvl3pPr>
              <a:defRPr sz="750" b="0">
                <a:solidFill>
                  <a:srgbClr val="000000"/>
                </a:solidFill>
              </a:defRPr>
            </a:lvl3pPr>
            <a:lvl4pPr>
              <a:defRPr sz="750" b="0">
                <a:solidFill>
                  <a:srgbClr val="000000"/>
                </a:solidFill>
              </a:defRPr>
            </a:lvl4pPr>
            <a:lvl5pPr>
              <a:defRPr sz="750" b="0">
                <a:solidFill>
                  <a:srgbClr val="000000"/>
                </a:solidFill>
              </a:defRPr>
            </a:lvl5pPr>
          </a:lstStyle>
          <a:p>
            <a:pPr lvl="0"/>
            <a:r>
              <a:rPr lang="en-US"/>
              <a:t>Click to edit Master text styles</a:t>
            </a:r>
          </a:p>
        </p:txBody>
      </p:sp>
      <p:sp>
        <p:nvSpPr>
          <p:cNvPr id="43" name="Content Placeholder 2"/>
          <p:cNvSpPr>
            <a:spLocks noGrp="1"/>
          </p:cNvSpPr>
          <p:nvPr>
            <p:ph idx="28"/>
          </p:nvPr>
        </p:nvSpPr>
        <p:spPr>
          <a:xfrm>
            <a:off x="4668839" y="3567796"/>
            <a:ext cx="4011613" cy="233680"/>
          </a:xfrm>
          <a:solidFill>
            <a:schemeClr val="accent3"/>
          </a:solidFill>
        </p:spPr>
        <p:txBody>
          <a:bodyPr anchor="ctr">
            <a:noAutofit/>
          </a:bodyPr>
          <a:lstStyle>
            <a:lvl1pPr marL="0" indent="0" algn="ctr">
              <a:buNone/>
              <a:defRPr sz="750" b="1">
                <a:solidFill>
                  <a:schemeClr val="bg1"/>
                </a:solidFill>
              </a:defRPr>
            </a:lvl1pPr>
            <a:lvl2pPr marL="297656" indent="-129779">
              <a:tabLst/>
              <a:defRPr sz="750" b="0">
                <a:solidFill>
                  <a:srgbClr val="000000"/>
                </a:solidFill>
              </a:defRPr>
            </a:lvl2pPr>
            <a:lvl3pPr>
              <a:defRPr sz="750" b="0">
                <a:solidFill>
                  <a:srgbClr val="000000"/>
                </a:solidFill>
              </a:defRPr>
            </a:lvl3pPr>
            <a:lvl4pPr>
              <a:defRPr sz="750" b="0">
                <a:solidFill>
                  <a:srgbClr val="000000"/>
                </a:solidFill>
              </a:defRPr>
            </a:lvl4pPr>
            <a:lvl5pPr>
              <a:defRPr sz="750" b="0">
                <a:solidFill>
                  <a:srgbClr val="000000"/>
                </a:solidFill>
              </a:defRPr>
            </a:lvl5pPr>
          </a:lstStyle>
          <a:p>
            <a:pPr lvl="0"/>
            <a:r>
              <a:rPr lang="en-US"/>
              <a:t>Click to edit Master text styles</a:t>
            </a:r>
          </a:p>
        </p:txBody>
      </p:sp>
      <p:sp>
        <p:nvSpPr>
          <p:cNvPr id="30" name="Text Placeholder 11"/>
          <p:cNvSpPr>
            <a:spLocks noGrp="1"/>
          </p:cNvSpPr>
          <p:nvPr>
            <p:ph type="body" sz="quarter" idx="29" hasCustomPrompt="1"/>
          </p:nvPr>
        </p:nvSpPr>
        <p:spPr>
          <a:xfrm>
            <a:off x="457201" y="5914934"/>
            <a:ext cx="8229599" cy="208054"/>
          </a:xfrm>
        </p:spPr>
        <p:txBody>
          <a:bodyPr anchor="b" anchorCtr="0">
            <a:normAutofit/>
          </a:bodyPr>
          <a:lstStyle>
            <a:lvl1pPr marL="0" indent="0">
              <a:lnSpc>
                <a:spcPct val="100000"/>
              </a:lnSpc>
              <a:spcBef>
                <a:spcPts val="0"/>
              </a:spcBef>
              <a:spcAft>
                <a:spcPts val="225"/>
              </a:spcAft>
              <a:buNone/>
              <a:defRPr sz="600" b="0">
                <a:solidFill>
                  <a:srgbClr val="768591"/>
                </a:solidFill>
              </a:defRPr>
            </a:lvl1pPr>
            <a:lvl2pPr marL="0" indent="0">
              <a:lnSpc>
                <a:spcPct val="100000"/>
              </a:lnSpc>
              <a:spcBef>
                <a:spcPts val="0"/>
              </a:spcBef>
              <a:spcAft>
                <a:spcPts val="225"/>
              </a:spcAft>
              <a:buNone/>
              <a:defRPr sz="600" b="0">
                <a:solidFill>
                  <a:srgbClr val="768591"/>
                </a:solidFill>
              </a:defRPr>
            </a:lvl2pPr>
            <a:lvl3pPr marL="253603" indent="0">
              <a:lnSpc>
                <a:spcPct val="100000"/>
              </a:lnSpc>
              <a:spcBef>
                <a:spcPts val="0"/>
              </a:spcBef>
              <a:spcAft>
                <a:spcPts val="225"/>
              </a:spcAft>
              <a:buNone/>
              <a:defRPr sz="600" b="0">
                <a:solidFill>
                  <a:srgbClr val="768591"/>
                </a:solidFill>
              </a:defRPr>
            </a:lvl3pPr>
            <a:lvl4pPr marL="385763" indent="0">
              <a:lnSpc>
                <a:spcPct val="100000"/>
              </a:lnSpc>
              <a:spcBef>
                <a:spcPts val="0"/>
              </a:spcBef>
              <a:spcAft>
                <a:spcPts val="225"/>
              </a:spcAft>
              <a:buNone/>
              <a:defRPr sz="600" b="0">
                <a:solidFill>
                  <a:srgbClr val="768591"/>
                </a:solidFill>
              </a:defRPr>
            </a:lvl4pPr>
            <a:lvl5pPr marL="472679" indent="0">
              <a:lnSpc>
                <a:spcPct val="100000"/>
              </a:lnSpc>
              <a:spcBef>
                <a:spcPts val="0"/>
              </a:spcBef>
              <a:spcAft>
                <a:spcPts val="225"/>
              </a:spcAft>
              <a:buNone/>
              <a:defRPr sz="600" b="0">
                <a:solidFill>
                  <a:srgbClr val="768591"/>
                </a:solidFill>
              </a:defRPr>
            </a:lvl5pPr>
          </a:lstStyle>
          <a:p>
            <a:pPr lvl="0"/>
            <a:r>
              <a:rPr lang="en-US" dirty="0"/>
              <a:t>Click to add Source or Footnote</a:t>
            </a:r>
          </a:p>
        </p:txBody>
      </p:sp>
      <p:sp>
        <p:nvSpPr>
          <p:cNvPr id="2" name="Title 1"/>
          <p:cNvSpPr>
            <a:spLocks noGrp="1"/>
          </p:cNvSpPr>
          <p:nvPr>
            <p:ph type="title" hasCustomPrompt="1"/>
          </p:nvPr>
        </p:nvSpPr>
        <p:spPr>
          <a:xfrm>
            <a:off x="457199" y="424180"/>
            <a:ext cx="6299736" cy="713741"/>
          </a:xfrm>
        </p:spPr>
        <p:txBody>
          <a:bodyPr/>
          <a:lstStyle>
            <a:lvl1pPr>
              <a:defRPr baseline="0"/>
            </a:lvl1pPr>
          </a:lstStyle>
          <a:p>
            <a:r>
              <a:rPr lang="en-US" dirty="0"/>
              <a:t>Profile Comparison Slide</a:t>
            </a:r>
          </a:p>
        </p:txBody>
      </p:sp>
      <p:sp>
        <p:nvSpPr>
          <p:cNvPr id="8" name="Picture Placeholder 7"/>
          <p:cNvSpPr>
            <a:spLocks noGrp="1"/>
          </p:cNvSpPr>
          <p:nvPr>
            <p:ph type="pic" sz="quarter" idx="24"/>
          </p:nvPr>
        </p:nvSpPr>
        <p:spPr>
          <a:xfrm>
            <a:off x="6756935" y="202097"/>
            <a:ext cx="1697258" cy="902438"/>
          </a:xfrm>
        </p:spPr>
        <p:txBody>
          <a:bodyPr>
            <a:normAutofit/>
          </a:bodyPr>
          <a:lstStyle>
            <a:lvl1pPr>
              <a:defRPr sz="675" b="0">
                <a:solidFill>
                  <a:schemeClr val="tx1"/>
                </a:solidFill>
              </a:defRPr>
            </a:lvl1pPr>
          </a:lstStyle>
          <a:p>
            <a:r>
              <a:rPr lang="en-US" dirty="0"/>
              <a:t>Click icon to add picture</a:t>
            </a:r>
          </a:p>
        </p:txBody>
      </p:sp>
      <p:sp>
        <p:nvSpPr>
          <p:cNvPr id="7" name="Date Placeholder 6"/>
          <p:cNvSpPr>
            <a:spLocks noGrp="1"/>
          </p:cNvSpPr>
          <p:nvPr>
            <p:ph type="dt" sz="half" idx="30"/>
          </p:nvPr>
        </p:nvSpPr>
        <p:spPr/>
        <p:txBody>
          <a:bodyPr/>
          <a:lstStyle/>
          <a:p>
            <a:fld id="{B9244142-0151-C24F-B90E-AE4221D17755}" type="datetime1">
              <a:rPr lang="en-US" smtClean="0"/>
              <a:pPr/>
              <a:t>11/8/2017</a:t>
            </a:fld>
            <a:endParaRPr lang="en-US" dirty="0"/>
          </a:p>
        </p:txBody>
      </p:sp>
      <p:sp>
        <p:nvSpPr>
          <p:cNvPr id="9" name="Footer Placeholder 8"/>
          <p:cNvSpPr>
            <a:spLocks noGrp="1"/>
          </p:cNvSpPr>
          <p:nvPr>
            <p:ph type="ftr" sz="quarter" idx="31"/>
          </p:nvPr>
        </p:nvSpPr>
        <p:spPr/>
        <p:txBody>
          <a:bodyPr/>
          <a:lstStyle/>
          <a:p>
            <a:r>
              <a:rPr lang="en-US" dirty="0"/>
              <a:t>Presentation Title </a:t>
            </a:r>
          </a:p>
        </p:txBody>
      </p:sp>
      <p:sp>
        <p:nvSpPr>
          <p:cNvPr id="10" name="Slide Number Placeholder 9"/>
          <p:cNvSpPr>
            <a:spLocks noGrp="1"/>
          </p:cNvSpPr>
          <p:nvPr>
            <p:ph type="sldNum" sz="quarter" idx="32"/>
          </p:nvPr>
        </p:nvSpPr>
        <p:spPr/>
        <p:txBody>
          <a:bodyPr/>
          <a:lstStyle/>
          <a:p>
            <a:fld id="{1DB5379B-6F0A-3548-AC69-0D2DB46577D4}" type="slidenum">
              <a:rPr lang="en-US" smtClean="0"/>
              <a:pPr/>
              <a:t>‹#›</a:t>
            </a:fld>
            <a:endParaRPr lang="en-US" dirty="0"/>
          </a:p>
        </p:txBody>
      </p:sp>
      <p:sp>
        <p:nvSpPr>
          <p:cNvPr id="28" name="Date Placeholder 3"/>
          <p:cNvSpPr txBox="1">
            <a:spLocks/>
          </p:cNvSpPr>
          <p:nvPr/>
        </p:nvSpPr>
        <p:spPr>
          <a:xfrm>
            <a:off x="1033582" y="6516293"/>
            <a:ext cx="3260628"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indent="0" algn="l" defTabSz="342900" rtl="0" eaLnBrk="1" fontAlgn="auto" latinLnBrk="0" hangingPunct="1">
              <a:lnSpc>
                <a:spcPct val="100000"/>
              </a:lnSpc>
              <a:spcBef>
                <a:spcPts val="0"/>
              </a:spcBef>
              <a:spcAft>
                <a:spcPts val="0"/>
              </a:spcAft>
              <a:buClrTx/>
              <a:buSzTx/>
              <a:buFontTx/>
              <a:buNone/>
              <a:tabLst/>
              <a:defRPr/>
            </a:pPr>
            <a:r>
              <a:rPr lang="en-US" sz="600" dirty="0">
                <a:solidFill>
                  <a:srgbClr val="768591"/>
                </a:solidFill>
              </a:rPr>
              <a:t>ICF proprietary and confidential. Do not copy, distribute, or disclose.</a:t>
            </a:r>
          </a:p>
        </p:txBody>
      </p:sp>
      <p:sp>
        <p:nvSpPr>
          <p:cNvPr id="34" name="Date Placeholder 3"/>
          <p:cNvSpPr txBox="1">
            <a:spLocks/>
          </p:cNvSpPr>
          <p:nvPr userDrawn="1"/>
        </p:nvSpPr>
        <p:spPr>
          <a:xfrm>
            <a:off x="1033582" y="6516293"/>
            <a:ext cx="3260628"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indent="0" algn="l" defTabSz="342900" rtl="0" eaLnBrk="1" fontAlgn="auto" latinLnBrk="0" hangingPunct="1">
              <a:lnSpc>
                <a:spcPct val="100000"/>
              </a:lnSpc>
              <a:spcBef>
                <a:spcPts val="0"/>
              </a:spcBef>
              <a:spcAft>
                <a:spcPts val="0"/>
              </a:spcAft>
              <a:buClrTx/>
              <a:buSzTx/>
              <a:buFontTx/>
              <a:buNone/>
              <a:tabLst/>
              <a:defRPr/>
            </a:pPr>
            <a:r>
              <a:rPr lang="en-US" sz="600" dirty="0">
                <a:solidFill>
                  <a:srgbClr val="768591"/>
                </a:solidFill>
              </a:rPr>
              <a:t>ICF proprietary and confidential. Do not copy, distribute, or disclose.</a:t>
            </a:r>
          </a:p>
        </p:txBody>
      </p:sp>
      <p:grpSp>
        <p:nvGrpSpPr>
          <p:cNvPr id="24" name="Group 23"/>
          <p:cNvGrpSpPr>
            <a:grpSpLocks noChangeAspect="1"/>
          </p:cNvGrpSpPr>
          <p:nvPr userDrawn="1"/>
        </p:nvGrpSpPr>
        <p:grpSpPr>
          <a:xfrm>
            <a:off x="8608259" y="-1277"/>
            <a:ext cx="534641" cy="603504"/>
            <a:chOff x="7804195" y="-3"/>
            <a:chExt cx="1339810" cy="1512381"/>
          </a:xfrm>
        </p:grpSpPr>
        <p:sp>
          <p:nvSpPr>
            <p:cNvPr id="26" name="Rectangle 25"/>
            <p:cNvSpPr/>
            <p:nvPr userDrawn="1"/>
          </p:nvSpPr>
          <p:spPr>
            <a:xfrm>
              <a:off x="7804195" y="762247"/>
              <a:ext cx="192025" cy="25206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29" name="Rectangle 28"/>
            <p:cNvSpPr>
              <a:spLocks/>
            </p:cNvSpPr>
            <p:nvPr userDrawn="1"/>
          </p:nvSpPr>
          <p:spPr>
            <a:xfrm>
              <a:off x="7996219" y="1008251"/>
              <a:ext cx="386090" cy="504127"/>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31" name="Rectangle 30"/>
            <p:cNvSpPr>
              <a:spLocks/>
            </p:cNvSpPr>
            <p:nvPr userDrawn="1"/>
          </p:nvSpPr>
          <p:spPr>
            <a:xfrm>
              <a:off x="8382310" y="-3"/>
              <a:ext cx="761695" cy="1008254"/>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solidFill>
                  <a:schemeClr val="bg2"/>
                </a:solidFill>
              </a:endParaRPr>
            </a:p>
          </p:txBody>
        </p:sp>
      </p:grpSp>
      <p:pic>
        <p:nvPicPr>
          <p:cNvPr id="32" name="Picture 3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0090" y="6213758"/>
            <a:ext cx="429581" cy="462993"/>
          </a:xfrm>
          <a:prstGeom prst="rect">
            <a:avLst/>
          </a:prstGeom>
        </p:spPr>
      </p:pic>
    </p:spTree>
    <p:extLst>
      <p:ext uri="{BB962C8B-B14F-4D97-AF65-F5344CB8AC3E}">
        <p14:creationId xmlns:p14="http://schemas.microsoft.com/office/powerpoint/2010/main" val="35140258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One Exhibit">
    <p:spTree>
      <p:nvGrpSpPr>
        <p:cNvPr id="1" name=""/>
        <p:cNvGrpSpPr/>
        <p:nvPr/>
      </p:nvGrpSpPr>
      <p:grpSpPr>
        <a:xfrm>
          <a:off x="0" y="0"/>
          <a:ext cx="0" cy="0"/>
          <a:chOff x="0" y="0"/>
          <a:chExt cx="0" cy="0"/>
        </a:xfrm>
      </p:grpSpPr>
      <p:sp>
        <p:nvSpPr>
          <p:cNvPr id="23" name="Content Placeholder 11"/>
          <p:cNvSpPr>
            <a:spLocks noGrp="1"/>
          </p:cNvSpPr>
          <p:nvPr>
            <p:ph sz="quarter" idx="20"/>
          </p:nvPr>
        </p:nvSpPr>
        <p:spPr>
          <a:xfrm>
            <a:off x="454025" y="1682115"/>
            <a:ext cx="8232774" cy="421703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hasCustomPrompt="1"/>
          </p:nvPr>
        </p:nvSpPr>
        <p:spPr/>
        <p:txBody>
          <a:bodyPr/>
          <a:lstStyle/>
          <a:p>
            <a:r>
              <a:rPr lang="en-US" dirty="0"/>
              <a:t>Title and One Exhibit Slide</a:t>
            </a:r>
          </a:p>
        </p:txBody>
      </p:sp>
      <p:sp>
        <p:nvSpPr>
          <p:cNvPr id="4" name="Date Placeholder 3"/>
          <p:cNvSpPr>
            <a:spLocks noGrp="1"/>
          </p:cNvSpPr>
          <p:nvPr>
            <p:ph type="dt" sz="half" idx="10"/>
          </p:nvPr>
        </p:nvSpPr>
        <p:spPr/>
        <p:txBody>
          <a:bodyPr/>
          <a:lstStyle/>
          <a:p>
            <a:fld id="{D4471926-C489-E845-A5A8-2DB091DB8600}" type="datetime1">
              <a:rPr lang="en-US" smtClean="0"/>
              <a:t>11/8/2017</a:t>
            </a:fld>
            <a:endParaRPr lang="en-US" dirty="0"/>
          </a:p>
        </p:txBody>
      </p:sp>
      <p:sp>
        <p:nvSpPr>
          <p:cNvPr id="5" name="Footer Placeholder 4"/>
          <p:cNvSpPr>
            <a:spLocks noGrp="1"/>
          </p:cNvSpPr>
          <p:nvPr>
            <p:ph type="ftr" sz="quarter" idx="11"/>
          </p:nvPr>
        </p:nvSpPr>
        <p:spPr/>
        <p:txBody>
          <a:bodyPr/>
          <a:lstStyle/>
          <a:p>
            <a:r>
              <a:rPr lang="en-US" dirty="0"/>
              <a:t>Presentation Title </a:t>
            </a:r>
          </a:p>
        </p:txBody>
      </p:sp>
      <p:sp>
        <p:nvSpPr>
          <p:cNvPr id="6" name="Slide Number Placeholder 5"/>
          <p:cNvSpPr>
            <a:spLocks noGrp="1"/>
          </p:cNvSpPr>
          <p:nvPr>
            <p:ph type="sldNum" sz="quarter" idx="12"/>
          </p:nvPr>
        </p:nvSpPr>
        <p:spPr/>
        <p:txBody>
          <a:bodyPr/>
          <a:lstStyle/>
          <a:p>
            <a:fld id="{1DB5379B-6F0A-3548-AC69-0D2DB46577D4}" type="slidenum">
              <a:rPr lang="en-US" smtClean="0"/>
              <a:t>‹#›</a:t>
            </a:fld>
            <a:endParaRPr lang="en-US" dirty="0"/>
          </a:p>
        </p:txBody>
      </p:sp>
      <p:sp>
        <p:nvSpPr>
          <p:cNvPr id="17" name="Text Placeholder 12"/>
          <p:cNvSpPr>
            <a:spLocks noGrp="1"/>
          </p:cNvSpPr>
          <p:nvPr>
            <p:ph type="body" sz="quarter" idx="13" hasCustomPrompt="1"/>
          </p:nvPr>
        </p:nvSpPr>
        <p:spPr>
          <a:xfrm>
            <a:off x="457201" y="1"/>
            <a:ext cx="6868160" cy="363408"/>
          </a:xfrm>
        </p:spPr>
        <p:txBody>
          <a:bodyPr anchor="b">
            <a:normAutofit/>
          </a:bodyPr>
          <a:lstStyle>
            <a:lvl1pPr marL="0" indent="0">
              <a:buNone/>
              <a:defRPr sz="900" b="0" cap="all">
                <a:solidFill>
                  <a:srgbClr val="768591"/>
                </a:solidFill>
              </a:defRPr>
            </a:lvl1pPr>
          </a:lstStyle>
          <a:p>
            <a:pPr lvl="0"/>
            <a:r>
              <a:rPr lang="en-US" dirty="0"/>
              <a:t>FRAMING TEXT AREA</a:t>
            </a:r>
          </a:p>
        </p:txBody>
      </p:sp>
      <p:sp>
        <p:nvSpPr>
          <p:cNvPr id="8" name="Text Placeholder 7"/>
          <p:cNvSpPr>
            <a:spLocks noGrp="1"/>
          </p:cNvSpPr>
          <p:nvPr>
            <p:ph type="body" sz="quarter" idx="16" hasCustomPrompt="1"/>
          </p:nvPr>
        </p:nvSpPr>
        <p:spPr>
          <a:xfrm>
            <a:off x="454025" y="1306513"/>
            <a:ext cx="8232774" cy="234950"/>
          </a:xfrm>
        </p:spPr>
        <p:txBody>
          <a:bodyPr>
            <a:normAutofit/>
          </a:bodyPr>
          <a:lstStyle>
            <a:lvl1pPr marL="0" indent="0">
              <a:buNone/>
              <a:defRPr sz="900" cap="all" baseline="0">
                <a:solidFill>
                  <a:schemeClr val="tx2"/>
                </a:solidFill>
              </a:defRPr>
            </a:lvl1pPr>
          </a:lstStyle>
          <a:p>
            <a:pPr lvl="0"/>
            <a:r>
              <a:rPr lang="en-US" dirty="0"/>
              <a:t>Click to edit Exhibit Title</a:t>
            </a:r>
          </a:p>
        </p:txBody>
      </p:sp>
      <p:sp>
        <p:nvSpPr>
          <p:cNvPr id="30" name="Text Placeholder 11"/>
          <p:cNvSpPr>
            <a:spLocks noGrp="1"/>
          </p:cNvSpPr>
          <p:nvPr>
            <p:ph type="body" sz="quarter" idx="14" hasCustomPrompt="1"/>
          </p:nvPr>
        </p:nvSpPr>
        <p:spPr>
          <a:xfrm>
            <a:off x="457201" y="5914934"/>
            <a:ext cx="8229599" cy="208054"/>
          </a:xfrm>
        </p:spPr>
        <p:txBody>
          <a:bodyPr anchor="b" anchorCtr="0">
            <a:normAutofit/>
          </a:bodyPr>
          <a:lstStyle>
            <a:lvl1pPr marL="0" indent="0">
              <a:lnSpc>
                <a:spcPct val="100000"/>
              </a:lnSpc>
              <a:spcBef>
                <a:spcPts val="0"/>
              </a:spcBef>
              <a:spcAft>
                <a:spcPts val="225"/>
              </a:spcAft>
              <a:buNone/>
              <a:defRPr sz="600" b="0">
                <a:solidFill>
                  <a:srgbClr val="768591"/>
                </a:solidFill>
              </a:defRPr>
            </a:lvl1pPr>
            <a:lvl2pPr marL="0" indent="0">
              <a:lnSpc>
                <a:spcPct val="100000"/>
              </a:lnSpc>
              <a:spcBef>
                <a:spcPts val="0"/>
              </a:spcBef>
              <a:spcAft>
                <a:spcPts val="225"/>
              </a:spcAft>
              <a:buNone/>
              <a:defRPr sz="600" b="0">
                <a:solidFill>
                  <a:srgbClr val="768591"/>
                </a:solidFill>
              </a:defRPr>
            </a:lvl2pPr>
            <a:lvl3pPr marL="253603" indent="0">
              <a:lnSpc>
                <a:spcPct val="100000"/>
              </a:lnSpc>
              <a:spcBef>
                <a:spcPts val="0"/>
              </a:spcBef>
              <a:spcAft>
                <a:spcPts val="225"/>
              </a:spcAft>
              <a:buNone/>
              <a:defRPr sz="600" b="0">
                <a:solidFill>
                  <a:srgbClr val="768591"/>
                </a:solidFill>
              </a:defRPr>
            </a:lvl3pPr>
            <a:lvl4pPr marL="385763" indent="0">
              <a:lnSpc>
                <a:spcPct val="100000"/>
              </a:lnSpc>
              <a:spcBef>
                <a:spcPts val="0"/>
              </a:spcBef>
              <a:spcAft>
                <a:spcPts val="225"/>
              </a:spcAft>
              <a:buNone/>
              <a:defRPr sz="600" b="0">
                <a:solidFill>
                  <a:srgbClr val="768591"/>
                </a:solidFill>
              </a:defRPr>
            </a:lvl4pPr>
            <a:lvl5pPr marL="472679" indent="0">
              <a:lnSpc>
                <a:spcPct val="100000"/>
              </a:lnSpc>
              <a:spcBef>
                <a:spcPts val="0"/>
              </a:spcBef>
              <a:spcAft>
                <a:spcPts val="225"/>
              </a:spcAft>
              <a:buNone/>
              <a:defRPr sz="600" b="0">
                <a:solidFill>
                  <a:srgbClr val="768591"/>
                </a:solidFill>
              </a:defRPr>
            </a:lvl5pPr>
          </a:lstStyle>
          <a:p>
            <a:pPr lvl="0"/>
            <a:r>
              <a:rPr lang="en-US" dirty="0"/>
              <a:t>Click to add Source or Footnote</a:t>
            </a:r>
          </a:p>
        </p:txBody>
      </p:sp>
      <p:cxnSp>
        <p:nvCxnSpPr>
          <p:cNvPr id="34" name="Straight Connector 33"/>
          <p:cNvCxnSpPr/>
          <p:nvPr/>
        </p:nvCxnSpPr>
        <p:spPr>
          <a:xfrm>
            <a:off x="457199" y="1294448"/>
            <a:ext cx="8229600" cy="0"/>
          </a:xfrm>
          <a:prstGeom prst="line">
            <a:avLst/>
          </a:prstGeom>
          <a:ln w="6350"/>
          <a:effectLst/>
        </p:spPr>
        <p:style>
          <a:lnRef idx="2">
            <a:schemeClr val="accent1"/>
          </a:lnRef>
          <a:fillRef idx="0">
            <a:schemeClr val="accent1"/>
          </a:fillRef>
          <a:effectRef idx="1">
            <a:schemeClr val="accent1"/>
          </a:effectRef>
          <a:fontRef idx="minor">
            <a:schemeClr val="tx1"/>
          </a:fontRef>
        </p:style>
      </p:cxnSp>
      <p:sp>
        <p:nvSpPr>
          <p:cNvPr id="21" name="Date Placeholder 3"/>
          <p:cNvSpPr txBox="1">
            <a:spLocks/>
          </p:cNvSpPr>
          <p:nvPr/>
        </p:nvSpPr>
        <p:spPr>
          <a:xfrm>
            <a:off x="1033582" y="6516293"/>
            <a:ext cx="3260628"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indent="0" algn="l" defTabSz="342900" rtl="0" eaLnBrk="1" fontAlgn="auto" latinLnBrk="0" hangingPunct="1">
              <a:lnSpc>
                <a:spcPct val="100000"/>
              </a:lnSpc>
              <a:spcBef>
                <a:spcPts val="0"/>
              </a:spcBef>
              <a:spcAft>
                <a:spcPts val="0"/>
              </a:spcAft>
              <a:buClrTx/>
              <a:buSzTx/>
              <a:buFontTx/>
              <a:buNone/>
              <a:tabLst/>
              <a:defRPr/>
            </a:pPr>
            <a:r>
              <a:rPr lang="en-US" sz="600" dirty="0">
                <a:solidFill>
                  <a:srgbClr val="768591"/>
                </a:solidFill>
              </a:rPr>
              <a:t>ICF proprietary and confidential. Do not copy, distribute, or disclose.</a:t>
            </a:r>
          </a:p>
        </p:txBody>
      </p:sp>
      <p:cxnSp>
        <p:nvCxnSpPr>
          <p:cNvPr id="20" name="Straight Connector 19"/>
          <p:cNvCxnSpPr/>
          <p:nvPr userDrawn="1"/>
        </p:nvCxnSpPr>
        <p:spPr>
          <a:xfrm>
            <a:off x="457199" y="1294448"/>
            <a:ext cx="8229600" cy="0"/>
          </a:xfrm>
          <a:prstGeom prst="line">
            <a:avLst/>
          </a:prstGeom>
          <a:ln w="635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31" name="Date Placeholder 3"/>
          <p:cNvSpPr txBox="1">
            <a:spLocks/>
          </p:cNvSpPr>
          <p:nvPr userDrawn="1"/>
        </p:nvSpPr>
        <p:spPr>
          <a:xfrm>
            <a:off x="1033582" y="6516293"/>
            <a:ext cx="3260628"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indent="0" algn="l" defTabSz="342900" rtl="0" eaLnBrk="1" fontAlgn="auto" latinLnBrk="0" hangingPunct="1">
              <a:lnSpc>
                <a:spcPct val="100000"/>
              </a:lnSpc>
              <a:spcBef>
                <a:spcPts val="0"/>
              </a:spcBef>
              <a:spcAft>
                <a:spcPts val="0"/>
              </a:spcAft>
              <a:buClrTx/>
              <a:buSzTx/>
              <a:buFontTx/>
              <a:buNone/>
              <a:tabLst/>
              <a:defRPr/>
            </a:pPr>
            <a:r>
              <a:rPr lang="en-US" sz="600" dirty="0">
                <a:solidFill>
                  <a:srgbClr val="768591"/>
                </a:solidFill>
              </a:rPr>
              <a:t>ICF proprietary and confidential. Do not copy, distribute, or disclose.</a:t>
            </a:r>
          </a:p>
        </p:txBody>
      </p:sp>
      <p:grpSp>
        <p:nvGrpSpPr>
          <p:cNvPr id="22" name="Group 21"/>
          <p:cNvGrpSpPr>
            <a:grpSpLocks noChangeAspect="1"/>
          </p:cNvGrpSpPr>
          <p:nvPr userDrawn="1"/>
        </p:nvGrpSpPr>
        <p:grpSpPr>
          <a:xfrm>
            <a:off x="8608259" y="-1277"/>
            <a:ext cx="534641" cy="603504"/>
            <a:chOff x="7804195" y="-3"/>
            <a:chExt cx="1339810" cy="1512381"/>
          </a:xfrm>
        </p:grpSpPr>
        <p:sp>
          <p:nvSpPr>
            <p:cNvPr id="24" name="Rectangle 23"/>
            <p:cNvSpPr/>
            <p:nvPr userDrawn="1"/>
          </p:nvSpPr>
          <p:spPr>
            <a:xfrm>
              <a:off x="7804195" y="762247"/>
              <a:ext cx="192025" cy="25206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25" name="Rectangle 24"/>
            <p:cNvSpPr>
              <a:spLocks/>
            </p:cNvSpPr>
            <p:nvPr userDrawn="1"/>
          </p:nvSpPr>
          <p:spPr>
            <a:xfrm>
              <a:off x="7996219" y="1008251"/>
              <a:ext cx="386090" cy="504127"/>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26" name="Rectangle 25"/>
            <p:cNvSpPr>
              <a:spLocks/>
            </p:cNvSpPr>
            <p:nvPr userDrawn="1"/>
          </p:nvSpPr>
          <p:spPr>
            <a:xfrm>
              <a:off x="8382310" y="-3"/>
              <a:ext cx="761695" cy="1008254"/>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solidFill>
                  <a:schemeClr val="bg2"/>
                </a:solidFill>
              </a:endParaRPr>
            </a:p>
          </p:txBody>
        </p:sp>
      </p:grpSp>
      <p:pic>
        <p:nvPicPr>
          <p:cNvPr id="27" name="Picture 2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0090" y="6213758"/>
            <a:ext cx="429581" cy="462993"/>
          </a:xfrm>
          <a:prstGeom prst="rect">
            <a:avLst/>
          </a:prstGeom>
        </p:spPr>
      </p:pic>
    </p:spTree>
    <p:extLst>
      <p:ext uri="{BB962C8B-B14F-4D97-AF65-F5344CB8AC3E}">
        <p14:creationId xmlns:p14="http://schemas.microsoft.com/office/powerpoint/2010/main" val="20477656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wo Exhibit">
    <p:spTree>
      <p:nvGrpSpPr>
        <p:cNvPr id="1" name=""/>
        <p:cNvGrpSpPr/>
        <p:nvPr/>
      </p:nvGrpSpPr>
      <p:grpSpPr>
        <a:xfrm>
          <a:off x="0" y="0"/>
          <a:ext cx="0" cy="0"/>
          <a:chOff x="0" y="0"/>
          <a:chExt cx="0" cy="0"/>
        </a:xfrm>
      </p:grpSpPr>
      <p:sp>
        <p:nvSpPr>
          <p:cNvPr id="12" name="Content Placeholder 11"/>
          <p:cNvSpPr>
            <a:spLocks noGrp="1"/>
          </p:cNvSpPr>
          <p:nvPr>
            <p:ph sz="quarter" idx="19"/>
          </p:nvPr>
        </p:nvSpPr>
        <p:spPr>
          <a:xfrm>
            <a:off x="4675187" y="1680846"/>
            <a:ext cx="4011613" cy="421830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hasCustomPrompt="1"/>
          </p:nvPr>
        </p:nvSpPr>
        <p:spPr/>
        <p:txBody>
          <a:bodyPr/>
          <a:lstStyle/>
          <a:p>
            <a:r>
              <a:rPr lang="en-US" dirty="0"/>
              <a:t>Title with Two Exhibit Slide</a:t>
            </a:r>
          </a:p>
        </p:txBody>
      </p:sp>
      <p:sp>
        <p:nvSpPr>
          <p:cNvPr id="17" name="Text Placeholder 12"/>
          <p:cNvSpPr>
            <a:spLocks noGrp="1"/>
          </p:cNvSpPr>
          <p:nvPr>
            <p:ph type="body" sz="quarter" idx="13" hasCustomPrompt="1"/>
          </p:nvPr>
        </p:nvSpPr>
        <p:spPr>
          <a:xfrm>
            <a:off x="457201" y="1"/>
            <a:ext cx="6868160" cy="363408"/>
          </a:xfrm>
        </p:spPr>
        <p:txBody>
          <a:bodyPr anchor="b">
            <a:normAutofit/>
          </a:bodyPr>
          <a:lstStyle>
            <a:lvl1pPr marL="0" indent="0">
              <a:buNone/>
              <a:defRPr sz="900" b="0" cap="all">
                <a:solidFill>
                  <a:srgbClr val="768591"/>
                </a:solidFill>
              </a:defRPr>
            </a:lvl1pPr>
          </a:lstStyle>
          <a:p>
            <a:pPr lvl="0"/>
            <a:r>
              <a:rPr lang="en-US" dirty="0"/>
              <a:t>FRAMING TEXT AREA</a:t>
            </a:r>
          </a:p>
        </p:txBody>
      </p:sp>
      <p:cxnSp>
        <p:nvCxnSpPr>
          <p:cNvPr id="25" name="Straight Connector 24"/>
          <p:cNvCxnSpPr/>
          <p:nvPr/>
        </p:nvCxnSpPr>
        <p:spPr>
          <a:xfrm>
            <a:off x="457200" y="1294448"/>
            <a:ext cx="4011614" cy="0"/>
          </a:xfrm>
          <a:prstGeom prst="line">
            <a:avLst/>
          </a:prstGeom>
          <a:ln w="6350">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a:off x="4667250" y="1294448"/>
            <a:ext cx="4011614" cy="0"/>
          </a:xfrm>
          <a:prstGeom prst="line">
            <a:avLst/>
          </a:prstGeom>
          <a:ln w="635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8" name="Text Placeholder 7"/>
          <p:cNvSpPr>
            <a:spLocks noGrp="1"/>
          </p:cNvSpPr>
          <p:nvPr>
            <p:ph type="body" sz="quarter" idx="16" hasCustomPrompt="1"/>
          </p:nvPr>
        </p:nvSpPr>
        <p:spPr>
          <a:xfrm>
            <a:off x="454026" y="1305243"/>
            <a:ext cx="4011613" cy="234950"/>
          </a:xfrm>
        </p:spPr>
        <p:txBody>
          <a:bodyPr>
            <a:normAutofit/>
          </a:bodyPr>
          <a:lstStyle>
            <a:lvl1pPr marL="0" indent="0">
              <a:buNone/>
              <a:defRPr sz="900" cap="all" baseline="0">
                <a:solidFill>
                  <a:schemeClr val="tx2"/>
                </a:solidFill>
              </a:defRPr>
            </a:lvl1pPr>
          </a:lstStyle>
          <a:p>
            <a:pPr lvl="0"/>
            <a:r>
              <a:rPr lang="en-US" dirty="0"/>
              <a:t>Click to edit Exhibit Title</a:t>
            </a:r>
          </a:p>
        </p:txBody>
      </p:sp>
      <p:sp>
        <p:nvSpPr>
          <p:cNvPr id="29" name="Text Placeholder 7"/>
          <p:cNvSpPr>
            <a:spLocks noGrp="1"/>
          </p:cNvSpPr>
          <p:nvPr>
            <p:ph type="body" sz="quarter" idx="17" hasCustomPrompt="1"/>
          </p:nvPr>
        </p:nvSpPr>
        <p:spPr>
          <a:xfrm>
            <a:off x="4675187" y="1305243"/>
            <a:ext cx="4011613" cy="234950"/>
          </a:xfrm>
        </p:spPr>
        <p:txBody>
          <a:bodyPr>
            <a:normAutofit/>
          </a:bodyPr>
          <a:lstStyle>
            <a:lvl1pPr marL="0" indent="0">
              <a:buNone/>
              <a:defRPr sz="900" cap="all" baseline="0">
                <a:solidFill>
                  <a:schemeClr val="tx2"/>
                </a:solidFill>
              </a:defRPr>
            </a:lvl1pPr>
          </a:lstStyle>
          <a:p>
            <a:pPr lvl="0"/>
            <a:r>
              <a:rPr lang="en-US" dirty="0"/>
              <a:t>Click to edit Exhibit Title</a:t>
            </a:r>
          </a:p>
        </p:txBody>
      </p:sp>
      <p:sp>
        <p:nvSpPr>
          <p:cNvPr id="31" name="Content Placeholder 11"/>
          <p:cNvSpPr>
            <a:spLocks noGrp="1"/>
          </p:cNvSpPr>
          <p:nvPr>
            <p:ph sz="quarter" idx="20"/>
          </p:nvPr>
        </p:nvSpPr>
        <p:spPr>
          <a:xfrm>
            <a:off x="454026" y="1680846"/>
            <a:ext cx="4011613" cy="421830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 name="Text Placeholder 11"/>
          <p:cNvSpPr>
            <a:spLocks noGrp="1"/>
          </p:cNvSpPr>
          <p:nvPr>
            <p:ph type="body" sz="quarter" idx="14" hasCustomPrompt="1"/>
          </p:nvPr>
        </p:nvSpPr>
        <p:spPr>
          <a:xfrm>
            <a:off x="457201" y="5914934"/>
            <a:ext cx="8229599" cy="208054"/>
          </a:xfrm>
        </p:spPr>
        <p:txBody>
          <a:bodyPr anchor="b" anchorCtr="0">
            <a:normAutofit/>
          </a:bodyPr>
          <a:lstStyle>
            <a:lvl1pPr marL="0" indent="0">
              <a:lnSpc>
                <a:spcPct val="100000"/>
              </a:lnSpc>
              <a:spcBef>
                <a:spcPts val="0"/>
              </a:spcBef>
              <a:spcAft>
                <a:spcPts val="225"/>
              </a:spcAft>
              <a:buNone/>
              <a:defRPr sz="600" b="0">
                <a:solidFill>
                  <a:srgbClr val="768591"/>
                </a:solidFill>
              </a:defRPr>
            </a:lvl1pPr>
            <a:lvl2pPr marL="0" indent="0">
              <a:lnSpc>
                <a:spcPct val="100000"/>
              </a:lnSpc>
              <a:spcBef>
                <a:spcPts val="0"/>
              </a:spcBef>
              <a:spcAft>
                <a:spcPts val="225"/>
              </a:spcAft>
              <a:buNone/>
              <a:defRPr sz="600" b="0">
                <a:solidFill>
                  <a:srgbClr val="768591"/>
                </a:solidFill>
              </a:defRPr>
            </a:lvl2pPr>
            <a:lvl3pPr marL="253603" indent="0">
              <a:lnSpc>
                <a:spcPct val="100000"/>
              </a:lnSpc>
              <a:spcBef>
                <a:spcPts val="0"/>
              </a:spcBef>
              <a:spcAft>
                <a:spcPts val="225"/>
              </a:spcAft>
              <a:buNone/>
              <a:defRPr sz="600" b="0">
                <a:solidFill>
                  <a:srgbClr val="768591"/>
                </a:solidFill>
              </a:defRPr>
            </a:lvl3pPr>
            <a:lvl4pPr marL="385763" indent="0">
              <a:lnSpc>
                <a:spcPct val="100000"/>
              </a:lnSpc>
              <a:spcBef>
                <a:spcPts val="0"/>
              </a:spcBef>
              <a:spcAft>
                <a:spcPts val="225"/>
              </a:spcAft>
              <a:buNone/>
              <a:defRPr sz="600" b="0">
                <a:solidFill>
                  <a:srgbClr val="768591"/>
                </a:solidFill>
              </a:defRPr>
            </a:lvl4pPr>
            <a:lvl5pPr marL="472679" indent="0">
              <a:lnSpc>
                <a:spcPct val="100000"/>
              </a:lnSpc>
              <a:spcBef>
                <a:spcPts val="0"/>
              </a:spcBef>
              <a:spcAft>
                <a:spcPts val="225"/>
              </a:spcAft>
              <a:buNone/>
              <a:defRPr sz="600" b="0">
                <a:solidFill>
                  <a:srgbClr val="768591"/>
                </a:solidFill>
              </a:defRPr>
            </a:lvl5pPr>
          </a:lstStyle>
          <a:p>
            <a:pPr lvl="0"/>
            <a:r>
              <a:rPr lang="en-US" dirty="0"/>
              <a:t>Click to add Source or Footnote</a:t>
            </a:r>
          </a:p>
        </p:txBody>
      </p:sp>
      <p:sp>
        <p:nvSpPr>
          <p:cNvPr id="3" name="Date Placeholder 2"/>
          <p:cNvSpPr>
            <a:spLocks noGrp="1"/>
          </p:cNvSpPr>
          <p:nvPr>
            <p:ph type="dt" sz="half" idx="21"/>
          </p:nvPr>
        </p:nvSpPr>
        <p:spPr/>
        <p:txBody>
          <a:bodyPr/>
          <a:lstStyle/>
          <a:p>
            <a:fld id="{B9244142-0151-C24F-B90E-AE4221D17755}" type="datetime1">
              <a:rPr lang="en-US" smtClean="0"/>
              <a:pPr/>
              <a:t>11/8/2017</a:t>
            </a:fld>
            <a:endParaRPr lang="en-US" dirty="0"/>
          </a:p>
        </p:txBody>
      </p:sp>
      <p:sp>
        <p:nvSpPr>
          <p:cNvPr id="7" name="Footer Placeholder 6"/>
          <p:cNvSpPr>
            <a:spLocks noGrp="1"/>
          </p:cNvSpPr>
          <p:nvPr>
            <p:ph type="ftr" sz="quarter" idx="22"/>
          </p:nvPr>
        </p:nvSpPr>
        <p:spPr/>
        <p:txBody>
          <a:bodyPr/>
          <a:lstStyle/>
          <a:p>
            <a:r>
              <a:rPr lang="en-US" dirty="0"/>
              <a:t>Presentation Title </a:t>
            </a:r>
          </a:p>
        </p:txBody>
      </p:sp>
      <p:sp>
        <p:nvSpPr>
          <p:cNvPr id="9" name="Slide Number Placeholder 8"/>
          <p:cNvSpPr>
            <a:spLocks noGrp="1"/>
          </p:cNvSpPr>
          <p:nvPr>
            <p:ph type="sldNum" sz="quarter" idx="23"/>
          </p:nvPr>
        </p:nvSpPr>
        <p:spPr/>
        <p:txBody>
          <a:bodyPr/>
          <a:lstStyle/>
          <a:p>
            <a:fld id="{1DB5379B-6F0A-3548-AC69-0D2DB46577D4}" type="slidenum">
              <a:rPr lang="en-US" smtClean="0"/>
              <a:pPr/>
              <a:t>‹#›</a:t>
            </a:fld>
            <a:endParaRPr lang="en-US" dirty="0"/>
          </a:p>
        </p:txBody>
      </p:sp>
      <p:sp>
        <p:nvSpPr>
          <p:cNvPr id="30" name="Date Placeholder 3"/>
          <p:cNvSpPr txBox="1">
            <a:spLocks/>
          </p:cNvSpPr>
          <p:nvPr/>
        </p:nvSpPr>
        <p:spPr>
          <a:xfrm>
            <a:off x="1033582" y="6516293"/>
            <a:ext cx="3260628"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indent="0" algn="l" defTabSz="342900" rtl="0" eaLnBrk="1" fontAlgn="auto" latinLnBrk="0" hangingPunct="1">
              <a:lnSpc>
                <a:spcPct val="100000"/>
              </a:lnSpc>
              <a:spcBef>
                <a:spcPts val="0"/>
              </a:spcBef>
              <a:spcAft>
                <a:spcPts val="0"/>
              </a:spcAft>
              <a:buClrTx/>
              <a:buSzTx/>
              <a:buFontTx/>
              <a:buNone/>
              <a:tabLst/>
              <a:defRPr/>
            </a:pPr>
            <a:r>
              <a:rPr lang="en-US" sz="600" dirty="0">
                <a:solidFill>
                  <a:srgbClr val="768591"/>
                </a:solidFill>
              </a:rPr>
              <a:t>ICF proprietary and confidential. Do not copy, distribute, or disclose.</a:t>
            </a:r>
          </a:p>
        </p:txBody>
      </p:sp>
      <p:sp>
        <p:nvSpPr>
          <p:cNvPr id="35" name="Date Placeholder 3"/>
          <p:cNvSpPr txBox="1">
            <a:spLocks/>
          </p:cNvSpPr>
          <p:nvPr userDrawn="1"/>
        </p:nvSpPr>
        <p:spPr>
          <a:xfrm>
            <a:off x="1033582" y="6516293"/>
            <a:ext cx="3260628"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indent="0" algn="l" defTabSz="342900" rtl="0" eaLnBrk="1" fontAlgn="auto" latinLnBrk="0" hangingPunct="1">
              <a:lnSpc>
                <a:spcPct val="100000"/>
              </a:lnSpc>
              <a:spcBef>
                <a:spcPts val="0"/>
              </a:spcBef>
              <a:spcAft>
                <a:spcPts val="0"/>
              </a:spcAft>
              <a:buClrTx/>
              <a:buSzTx/>
              <a:buFontTx/>
              <a:buNone/>
              <a:tabLst/>
              <a:defRPr/>
            </a:pPr>
            <a:r>
              <a:rPr lang="en-US" sz="600" dirty="0">
                <a:solidFill>
                  <a:srgbClr val="768591"/>
                </a:solidFill>
              </a:rPr>
              <a:t>ICF proprietary and confidential. Do not copy, distribute, or disclose.</a:t>
            </a:r>
          </a:p>
        </p:txBody>
      </p:sp>
      <p:grpSp>
        <p:nvGrpSpPr>
          <p:cNvPr id="22" name="Group 21"/>
          <p:cNvGrpSpPr>
            <a:grpSpLocks noChangeAspect="1"/>
          </p:cNvGrpSpPr>
          <p:nvPr userDrawn="1"/>
        </p:nvGrpSpPr>
        <p:grpSpPr>
          <a:xfrm>
            <a:off x="8608259" y="-1277"/>
            <a:ext cx="534641" cy="603504"/>
            <a:chOff x="7804195" y="-3"/>
            <a:chExt cx="1339810" cy="1512381"/>
          </a:xfrm>
        </p:grpSpPr>
        <p:sp>
          <p:nvSpPr>
            <p:cNvPr id="23" name="Rectangle 22"/>
            <p:cNvSpPr/>
            <p:nvPr userDrawn="1"/>
          </p:nvSpPr>
          <p:spPr>
            <a:xfrm>
              <a:off x="7804195" y="762247"/>
              <a:ext cx="192025" cy="25206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24" name="Rectangle 23"/>
            <p:cNvSpPr>
              <a:spLocks/>
            </p:cNvSpPr>
            <p:nvPr userDrawn="1"/>
          </p:nvSpPr>
          <p:spPr>
            <a:xfrm>
              <a:off x="7996219" y="1008251"/>
              <a:ext cx="386090" cy="504127"/>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26" name="Rectangle 25"/>
            <p:cNvSpPr>
              <a:spLocks/>
            </p:cNvSpPr>
            <p:nvPr userDrawn="1"/>
          </p:nvSpPr>
          <p:spPr>
            <a:xfrm>
              <a:off x="8382310" y="-3"/>
              <a:ext cx="761695" cy="1008254"/>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solidFill>
                  <a:schemeClr val="bg2"/>
                </a:solidFill>
              </a:endParaRPr>
            </a:p>
          </p:txBody>
        </p:sp>
      </p:grpSp>
      <p:pic>
        <p:nvPicPr>
          <p:cNvPr id="27" name="Picture 2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0090" y="6213758"/>
            <a:ext cx="429581" cy="462993"/>
          </a:xfrm>
          <a:prstGeom prst="rect">
            <a:avLst/>
          </a:prstGeom>
        </p:spPr>
      </p:pic>
    </p:spTree>
    <p:extLst>
      <p:ext uri="{BB962C8B-B14F-4D97-AF65-F5344CB8AC3E}">
        <p14:creationId xmlns:p14="http://schemas.microsoft.com/office/powerpoint/2010/main" val="11807170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wo Thirds One Third Exhibit">
    <p:spTree>
      <p:nvGrpSpPr>
        <p:cNvPr id="1" name=""/>
        <p:cNvGrpSpPr/>
        <p:nvPr/>
      </p:nvGrpSpPr>
      <p:grpSpPr>
        <a:xfrm>
          <a:off x="0" y="0"/>
          <a:ext cx="0" cy="0"/>
          <a:chOff x="0" y="0"/>
          <a:chExt cx="0" cy="0"/>
        </a:xfrm>
      </p:grpSpPr>
      <p:sp>
        <p:nvSpPr>
          <p:cNvPr id="12" name="Content Placeholder 11"/>
          <p:cNvSpPr>
            <a:spLocks noGrp="1"/>
          </p:cNvSpPr>
          <p:nvPr>
            <p:ph sz="quarter" idx="19"/>
          </p:nvPr>
        </p:nvSpPr>
        <p:spPr>
          <a:xfrm>
            <a:off x="6069015" y="1680846"/>
            <a:ext cx="2616200" cy="4218305"/>
          </a:xfrm>
        </p:spPr>
        <p:txBody>
          <a:bodyPr>
            <a:normAutofit/>
          </a:bodyPr>
          <a:lstStyle>
            <a:lvl1pPr>
              <a:defRPr sz="900" b="0">
                <a:solidFill>
                  <a:schemeClr val="tx1"/>
                </a:solidFill>
              </a:defRPr>
            </a:lvl1pPr>
            <a:lvl2pPr marL="259556" indent="-129779">
              <a:buClr>
                <a:schemeClr val="accent2"/>
              </a:buClr>
              <a:buFont typeface="Lucida Grande"/>
              <a:buChar char="–"/>
              <a:defRPr lang="en-US" sz="900" b="0" kern="1200" dirty="0" smtClean="0">
                <a:solidFill>
                  <a:schemeClr val="tx1"/>
                </a:solidFill>
                <a:latin typeface="+mn-lt"/>
                <a:ea typeface="+mn-ea"/>
                <a:cs typeface="+mn-cs"/>
              </a:defRPr>
            </a:lvl2pPr>
            <a:lvl3pPr marL="338138" indent="-84535">
              <a:buClrTx/>
              <a:buFont typeface="Wingdings" charset="2"/>
              <a:buChar char="§"/>
              <a:defRPr sz="900" b="0">
                <a:solidFill>
                  <a:schemeClr val="tx1"/>
                </a:solidFill>
              </a:defRPr>
            </a:lvl3pPr>
            <a:lvl4pPr marL="471488" indent="-85725">
              <a:buFont typeface="Lucida Grande"/>
              <a:buChar char="»"/>
              <a:defRPr sz="900" b="0">
                <a:solidFill>
                  <a:schemeClr val="tx1"/>
                </a:solidFill>
              </a:defRPr>
            </a:lvl4pPr>
            <a:lvl5pPr marL="558404" indent="-85725">
              <a:buFont typeface="Arial"/>
              <a:buChar char="•"/>
              <a:defRPr sz="900" b="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1" name="Content Placeholder 11"/>
          <p:cNvSpPr>
            <a:spLocks noGrp="1"/>
          </p:cNvSpPr>
          <p:nvPr>
            <p:ph sz="quarter" idx="20"/>
          </p:nvPr>
        </p:nvSpPr>
        <p:spPr>
          <a:xfrm>
            <a:off x="454026" y="1680846"/>
            <a:ext cx="5421313" cy="421830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hasCustomPrompt="1"/>
          </p:nvPr>
        </p:nvSpPr>
        <p:spPr/>
        <p:txBody>
          <a:bodyPr/>
          <a:lstStyle/>
          <a:p>
            <a:r>
              <a:rPr lang="en-US" dirty="0"/>
              <a:t>Two Thirds-One Third Exhibit Slide </a:t>
            </a:r>
          </a:p>
        </p:txBody>
      </p:sp>
      <p:sp>
        <p:nvSpPr>
          <p:cNvPr id="4" name="Date Placeholder 3"/>
          <p:cNvSpPr>
            <a:spLocks noGrp="1"/>
          </p:cNvSpPr>
          <p:nvPr>
            <p:ph type="dt" sz="half" idx="10"/>
          </p:nvPr>
        </p:nvSpPr>
        <p:spPr/>
        <p:txBody>
          <a:bodyPr/>
          <a:lstStyle/>
          <a:p>
            <a:fld id="{D4471926-C489-E845-A5A8-2DB091DB8600}" type="datetime1">
              <a:rPr lang="en-US" smtClean="0"/>
              <a:t>11/8/2017</a:t>
            </a:fld>
            <a:endParaRPr lang="en-US" dirty="0"/>
          </a:p>
        </p:txBody>
      </p:sp>
      <p:sp>
        <p:nvSpPr>
          <p:cNvPr id="5" name="Footer Placeholder 4"/>
          <p:cNvSpPr>
            <a:spLocks noGrp="1"/>
          </p:cNvSpPr>
          <p:nvPr>
            <p:ph type="ftr" sz="quarter" idx="11"/>
          </p:nvPr>
        </p:nvSpPr>
        <p:spPr/>
        <p:txBody>
          <a:bodyPr/>
          <a:lstStyle/>
          <a:p>
            <a:r>
              <a:rPr lang="en-US" dirty="0"/>
              <a:t>Presentation Title </a:t>
            </a:r>
          </a:p>
        </p:txBody>
      </p:sp>
      <p:sp>
        <p:nvSpPr>
          <p:cNvPr id="6" name="Slide Number Placeholder 5"/>
          <p:cNvSpPr>
            <a:spLocks noGrp="1"/>
          </p:cNvSpPr>
          <p:nvPr>
            <p:ph type="sldNum" sz="quarter" idx="12"/>
          </p:nvPr>
        </p:nvSpPr>
        <p:spPr/>
        <p:txBody>
          <a:bodyPr/>
          <a:lstStyle/>
          <a:p>
            <a:fld id="{1DB5379B-6F0A-3548-AC69-0D2DB46577D4}" type="slidenum">
              <a:rPr lang="en-US" smtClean="0"/>
              <a:t>‹#›</a:t>
            </a:fld>
            <a:endParaRPr lang="en-US" dirty="0"/>
          </a:p>
        </p:txBody>
      </p:sp>
      <p:sp>
        <p:nvSpPr>
          <p:cNvPr id="17" name="Text Placeholder 12"/>
          <p:cNvSpPr>
            <a:spLocks noGrp="1"/>
          </p:cNvSpPr>
          <p:nvPr>
            <p:ph type="body" sz="quarter" idx="13" hasCustomPrompt="1"/>
          </p:nvPr>
        </p:nvSpPr>
        <p:spPr>
          <a:xfrm>
            <a:off x="457201" y="1"/>
            <a:ext cx="6868160" cy="363408"/>
          </a:xfrm>
        </p:spPr>
        <p:txBody>
          <a:bodyPr anchor="b">
            <a:normAutofit/>
          </a:bodyPr>
          <a:lstStyle>
            <a:lvl1pPr marL="0" indent="0">
              <a:buNone/>
              <a:defRPr sz="900" b="0" cap="all">
                <a:solidFill>
                  <a:srgbClr val="768591"/>
                </a:solidFill>
              </a:defRPr>
            </a:lvl1pPr>
          </a:lstStyle>
          <a:p>
            <a:pPr lvl="0"/>
            <a:r>
              <a:rPr lang="en-US" dirty="0"/>
              <a:t>FRAMING TEXT AREA</a:t>
            </a:r>
          </a:p>
        </p:txBody>
      </p:sp>
      <p:cxnSp>
        <p:nvCxnSpPr>
          <p:cNvPr id="25" name="Straight Connector 24"/>
          <p:cNvCxnSpPr/>
          <p:nvPr/>
        </p:nvCxnSpPr>
        <p:spPr>
          <a:xfrm>
            <a:off x="457200" y="1294448"/>
            <a:ext cx="5421314" cy="0"/>
          </a:xfrm>
          <a:prstGeom prst="line">
            <a:avLst/>
          </a:prstGeom>
          <a:ln w="6350">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a:off x="6061076" y="1294448"/>
            <a:ext cx="2616201" cy="0"/>
          </a:xfrm>
          <a:prstGeom prst="line">
            <a:avLst/>
          </a:prstGeom>
          <a:ln w="635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8" name="Text Placeholder 7"/>
          <p:cNvSpPr>
            <a:spLocks noGrp="1"/>
          </p:cNvSpPr>
          <p:nvPr>
            <p:ph type="body" sz="quarter" idx="16" hasCustomPrompt="1"/>
          </p:nvPr>
        </p:nvSpPr>
        <p:spPr>
          <a:xfrm>
            <a:off x="454026" y="1305243"/>
            <a:ext cx="5421313" cy="234950"/>
          </a:xfrm>
        </p:spPr>
        <p:txBody>
          <a:bodyPr>
            <a:normAutofit/>
          </a:bodyPr>
          <a:lstStyle>
            <a:lvl1pPr marL="0" indent="0">
              <a:buNone/>
              <a:defRPr sz="900" cap="all" baseline="0">
                <a:solidFill>
                  <a:schemeClr val="tx2"/>
                </a:solidFill>
              </a:defRPr>
            </a:lvl1pPr>
          </a:lstStyle>
          <a:p>
            <a:pPr lvl="0"/>
            <a:r>
              <a:rPr lang="en-US" dirty="0"/>
              <a:t>Click to edit Exhibit Title</a:t>
            </a:r>
          </a:p>
        </p:txBody>
      </p:sp>
      <p:sp>
        <p:nvSpPr>
          <p:cNvPr id="29" name="Text Placeholder 7"/>
          <p:cNvSpPr>
            <a:spLocks noGrp="1"/>
          </p:cNvSpPr>
          <p:nvPr>
            <p:ph type="body" sz="quarter" idx="17" hasCustomPrompt="1"/>
          </p:nvPr>
        </p:nvSpPr>
        <p:spPr>
          <a:xfrm>
            <a:off x="6069015" y="1305243"/>
            <a:ext cx="2616200" cy="234950"/>
          </a:xfrm>
        </p:spPr>
        <p:txBody>
          <a:bodyPr>
            <a:normAutofit/>
          </a:bodyPr>
          <a:lstStyle>
            <a:lvl1pPr marL="0" indent="0">
              <a:buNone/>
              <a:defRPr sz="900" cap="all" baseline="0">
                <a:solidFill>
                  <a:schemeClr val="tx2"/>
                </a:solidFill>
              </a:defRPr>
            </a:lvl1pPr>
          </a:lstStyle>
          <a:p>
            <a:pPr lvl="0"/>
            <a:r>
              <a:rPr lang="en-US" dirty="0"/>
              <a:t>Click to edit Exhibit Title</a:t>
            </a:r>
          </a:p>
        </p:txBody>
      </p:sp>
      <p:sp>
        <p:nvSpPr>
          <p:cNvPr id="32" name="Text Placeholder 11"/>
          <p:cNvSpPr>
            <a:spLocks noGrp="1"/>
          </p:cNvSpPr>
          <p:nvPr>
            <p:ph type="body" sz="quarter" idx="14" hasCustomPrompt="1"/>
          </p:nvPr>
        </p:nvSpPr>
        <p:spPr>
          <a:xfrm>
            <a:off x="457201" y="5914934"/>
            <a:ext cx="8229599" cy="208054"/>
          </a:xfrm>
        </p:spPr>
        <p:txBody>
          <a:bodyPr anchor="b" anchorCtr="0">
            <a:normAutofit/>
          </a:bodyPr>
          <a:lstStyle>
            <a:lvl1pPr marL="0" indent="0">
              <a:lnSpc>
                <a:spcPct val="100000"/>
              </a:lnSpc>
              <a:spcBef>
                <a:spcPts val="0"/>
              </a:spcBef>
              <a:spcAft>
                <a:spcPts val="225"/>
              </a:spcAft>
              <a:buNone/>
              <a:defRPr sz="600" b="0">
                <a:solidFill>
                  <a:srgbClr val="768591"/>
                </a:solidFill>
              </a:defRPr>
            </a:lvl1pPr>
            <a:lvl2pPr marL="0" indent="0">
              <a:lnSpc>
                <a:spcPct val="100000"/>
              </a:lnSpc>
              <a:spcBef>
                <a:spcPts val="0"/>
              </a:spcBef>
              <a:spcAft>
                <a:spcPts val="225"/>
              </a:spcAft>
              <a:buNone/>
              <a:defRPr sz="600" b="0">
                <a:solidFill>
                  <a:srgbClr val="768591"/>
                </a:solidFill>
              </a:defRPr>
            </a:lvl2pPr>
            <a:lvl3pPr marL="253603" indent="0">
              <a:lnSpc>
                <a:spcPct val="100000"/>
              </a:lnSpc>
              <a:spcBef>
                <a:spcPts val="0"/>
              </a:spcBef>
              <a:spcAft>
                <a:spcPts val="225"/>
              </a:spcAft>
              <a:buNone/>
              <a:defRPr sz="600" b="0">
                <a:solidFill>
                  <a:srgbClr val="768591"/>
                </a:solidFill>
              </a:defRPr>
            </a:lvl3pPr>
            <a:lvl4pPr marL="385763" indent="0">
              <a:lnSpc>
                <a:spcPct val="100000"/>
              </a:lnSpc>
              <a:spcBef>
                <a:spcPts val="0"/>
              </a:spcBef>
              <a:spcAft>
                <a:spcPts val="225"/>
              </a:spcAft>
              <a:buNone/>
              <a:defRPr sz="600" b="0">
                <a:solidFill>
                  <a:srgbClr val="768591"/>
                </a:solidFill>
              </a:defRPr>
            </a:lvl4pPr>
            <a:lvl5pPr marL="472679" indent="0">
              <a:lnSpc>
                <a:spcPct val="100000"/>
              </a:lnSpc>
              <a:spcBef>
                <a:spcPts val="0"/>
              </a:spcBef>
              <a:spcAft>
                <a:spcPts val="225"/>
              </a:spcAft>
              <a:buNone/>
              <a:defRPr sz="600" b="0">
                <a:solidFill>
                  <a:srgbClr val="768591"/>
                </a:solidFill>
              </a:defRPr>
            </a:lvl5pPr>
          </a:lstStyle>
          <a:p>
            <a:pPr lvl="0"/>
            <a:r>
              <a:rPr lang="en-US" dirty="0"/>
              <a:t>Click to add Source or Footnote</a:t>
            </a:r>
          </a:p>
        </p:txBody>
      </p:sp>
      <p:sp>
        <p:nvSpPr>
          <p:cNvPr id="23" name="Date Placeholder 3"/>
          <p:cNvSpPr txBox="1">
            <a:spLocks/>
          </p:cNvSpPr>
          <p:nvPr/>
        </p:nvSpPr>
        <p:spPr>
          <a:xfrm>
            <a:off x="1033582" y="6516293"/>
            <a:ext cx="3260628"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indent="0" algn="l" defTabSz="342900" rtl="0" eaLnBrk="1" fontAlgn="auto" latinLnBrk="0" hangingPunct="1">
              <a:lnSpc>
                <a:spcPct val="100000"/>
              </a:lnSpc>
              <a:spcBef>
                <a:spcPts val="0"/>
              </a:spcBef>
              <a:spcAft>
                <a:spcPts val="0"/>
              </a:spcAft>
              <a:buClrTx/>
              <a:buSzTx/>
              <a:buFontTx/>
              <a:buNone/>
              <a:tabLst/>
              <a:defRPr/>
            </a:pPr>
            <a:r>
              <a:rPr lang="en-US" sz="600" dirty="0">
                <a:solidFill>
                  <a:srgbClr val="768591"/>
                </a:solidFill>
              </a:rPr>
              <a:t>ICF proprietary and confidential. Do not copy, distribute, or disclose.</a:t>
            </a:r>
          </a:p>
        </p:txBody>
      </p:sp>
      <p:sp>
        <p:nvSpPr>
          <p:cNvPr id="35" name="Date Placeholder 3"/>
          <p:cNvSpPr txBox="1">
            <a:spLocks/>
          </p:cNvSpPr>
          <p:nvPr userDrawn="1"/>
        </p:nvSpPr>
        <p:spPr>
          <a:xfrm>
            <a:off x="1033582" y="6516293"/>
            <a:ext cx="3260628"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indent="0" algn="l" defTabSz="342900" rtl="0" eaLnBrk="1" fontAlgn="auto" latinLnBrk="0" hangingPunct="1">
              <a:lnSpc>
                <a:spcPct val="100000"/>
              </a:lnSpc>
              <a:spcBef>
                <a:spcPts val="0"/>
              </a:spcBef>
              <a:spcAft>
                <a:spcPts val="0"/>
              </a:spcAft>
              <a:buClrTx/>
              <a:buSzTx/>
              <a:buFontTx/>
              <a:buNone/>
              <a:tabLst/>
              <a:defRPr/>
            </a:pPr>
            <a:r>
              <a:rPr lang="en-US" sz="600" dirty="0">
                <a:solidFill>
                  <a:srgbClr val="768591"/>
                </a:solidFill>
              </a:rPr>
              <a:t>ICF proprietary and confidential. Do not copy, distribute, or disclose.</a:t>
            </a:r>
          </a:p>
        </p:txBody>
      </p:sp>
      <p:grpSp>
        <p:nvGrpSpPr>
          <p:cNvPr id="22" name="Group 21"/>
          <p:cNvGrpSpPr>
            <a:grpSpLocks noChangeAspect="1"/>
          </p:cNvGrpSpPr>
          <p:nvPr userDrawn="1"/>
        </p:nvGrpSpPr>
        <p:grpSpPr>
          <a:xfrm>
            <a:off x="8608259" y="-1277"/>
            <a:ext cx="534641" cy="603504"/>
            <a:chOff x="7804195" y="-3"/>
            <a:chExt cx="1339810" cy="1512381"/>
          </a:xfrm>
        </p:grpSpPr>
        <p:sp>
          <p:nvSpPr>
            <p:cNvPr id="33" name="Rectangle 32"/>
            <p:cNvSpPr/>
            <p:nvPr userDrawn="1"/>
          </p:nvSpPr>
          <p:spPr>
            <a:xfrm>
              <a:off x="7804195" y="762247"/>
              <a:ext cx="192025" cy="25206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34" name="Rectangle 33"/>
            <p:cNvSpPr>
              <a:spLocks/>
            </p:cNvSpPr>
            <p:nvPr userDrawn="1"/>
          </p:nvSpPr>
          <p:spPr>
            <a:xfrm>
              <a:off x="7996219" y="1008251"/>
              <a:ext cx="386090" cy="504127"/>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36" name="Rectangle 35"/>
            <p:cNvSpPr>
              <a:spLocks/>
            </p:cNvSpPr>
            <p:nvPr userDrawn="1"/>
          </p:nvSpPr>
          <p:spPr>
            <a:xfrm>
              <a:off x="8382310" y="-3"/>
              <a:ext cx="761695" cy="1008254"/>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solidFill>
                  <a:schemeClr val="bg2"/>
                </a:solidFill>
              </a:endParaRPr>
            </a:p>
          </p:txBody>
        </p:sp>
      </p:grpSp>
      <p:pic>
        <p:nvPicPr>
          <p:cNvPr id="24" name="Picture 2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0090" y="6213758"/>
            <a:ext cx="429581" cy="462993"/>
          </a:xfrm>
          <a:prstGeom prst="rect">
            <a:avLst/>
          </a:prstGeom>
        </p:spPr>
      </p:pic>
    </p:spTree>
    <p:extLst>
      <p:ext uri="{BB962C8B-B14F-4D97-AF65-F5344CB8AC3E}">
        <p14:creationId xmlns:p14="http://schemas.microsoft.com/office/powerpoint/2010/main" val="39930135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Biographie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Biographies Slide</a:t>
            </a:r>
          </a:p>
        </p:txBody>
      </p:sp>
      <p:sp>
        <p:nvSpPr>
          <p:cNvPr id="4" name="Date Placeholder 3"/>
          <p:cNvSpPr>
            <a:spLocks noGrp="1"/>
          </p:cNvSpPr>
          <p:nvPr>
            <p:ph type="dt" sz="half" idx="10"/>
          </p:nvPr>
        </p:nvSpPr>
        <p:spPr/>
        <p:txBody>
          <a:bodyPr/>
          <a:lstStyle/>
          <a:p>
            <a:fld id="{D4471926-C489-E845-A5A8-2DB091DB8600}" type="datetime1">
              <a:rPr lang="en-US" smtClean="0"/>
              <a:t>11/8/2017</a:t>
            </a:fld>
            <a:endParaRPr lang="en-US" dirty="0"/>
          </a:p>
        </p:txBody>
      </p:sp>
      <p:sp>
        <p:nvSpPr>
          <p:cNvPr id="5" name="Footer Placeholder 4"/>
          <p:cNvSpPr>
            <a:spLocks noGrp="1"/>
          </p:cNvSpPr>
          <p:nvPr>
            <p:ph type="ftr" sz="quarter" idx="11"/>
          </p:nvPr>
        </p:nvSpPr>
        <p:spPr/>
        <p:txBody>
          <a:bodyPr/>
          <a:lstStyle/>
          <a:p>
            <a:r>
              <a:rPr lang="en-US" dirty="0"/>
              <a:t>Presentation Title </a:t>
            </a:r>
          </a:p>
        </p:txBody>
      </p:sp>
      <p:sp>
        <p:nvSpPr>
          <p:cNvPr id="6" name="Slide Number Placeholder 5"/>
          <p:cNvSpPr>
            <a:spLocks noGrp="1"/>
          </p:cNvSpPr>
          <p:nvPr>
            <p:ph type="sldNum" sz="quarter" idx="12"/>
          </p:nvPr>
        </p:nvSpPr>
        <p:spPr/>
        <p:txBody>
          <a:bodyPr/>
          <a:lstStyle/>
          <a:p>
            <a:fld id="{1DB5379B-6F0A-3548-AC69-0D2DB46577D4}" type="slidenum">
              <a:rPr lang="en-US" smtClean="0"/>
              <a:t>‹#›</a:t>
            </a:fld>
            <a:endParaRPr lang="en-US" dirty="0"/>
          </a:p>
        </p:txBody>
      </p:sp>
      <p:sp>
        <p:nvSpPr>
          <p:cNvPr id="13" name="Content Placeholder 2"/>
          <p:cNvSpPr>
            <a:spLocks noGrp="1"/>
          </p:cNvSpPr>
          <p:nvPr>
            <p:ph idx="14"/>
          </p:nvPr>
        </p:nvSpPr>
        <p:spPr>
          <a:xfrm>
            <a:off x="6073774" y="2138998"/>
            <a:ext cx="2606678" cy="3760152"/>
          </a:xfrm>
        </p:spPr>
        <p:txBody>
          <a:bodyPr>
            <a:normAutofit/>
          </a:bodyPr>
          <a:lstStyle>
            <a:lvl1pPr marL="0" indent="0">
              <a:buNone/>
              <a:defRPr sz="1050"/>
            </a:lvl1pPr>
            <a:lvl2pPr marL="0" indent="0">
              <a:buNone/>
              <a:defRPr sz="900"/>
            </a:lvl2pPr>
            <a:lvl3pPr marL="253603" indent="0">
              <a:buNone/>
              <a:defRPr sz="788"/>
            </a:lvl3pPr>
            <a:lvl4pPr marL="385763" indent="0">
              <a:buNone/>
              <a:defRPr sz="750"/>
            </a:lvl4pPr>
            <a:lvl5pPr marL="472679" indent="0">
              <a:buNone/>
              <a:defRPr sz="7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ext Placeholder 12"/>
          <p:cNvSpPr>
            <a:spLocks noGrp="1"/>
          </p:cNvSpPr>
          <p:nvPr>
            <p:ph type="body" sz="quarter" idx="13" hasCustomPrompt="1"/>
          </p:nvPr>
        </p:nvSpPr>
        <p:spPr>
          <a:xfrm>
            <a:off x="457201" y="1"/>
            <a:ext cx="6868160" cy="363408"/>
          </a:xfrm>
        </p:spPr>
        <p:txBody>
          <a:bodyPr anchor="b">
            <a:normAutofit/>
          </a:bodyPr>
          <a:lstStyle>
            <a:lvl1pPr marL="0" indent="0">
              <a:buNone/>
              <a:defRPr sz="900" b="0" cap="all">
                <a:solidFill>
                  <a:srgbClr val="768591"/>
                </a:solidFill>
              </a:defRPr>
            </a:lvl1pPr>
          </a:lstStyle>
          <a:p>
            <a:pPr lvl="0"/>
            <a:r>
              <a:rPr lang="en-US" dirty="0"/>
              <a:t>FRAMING TEXT AREA</a:t>
            </a:r>
          </a:p>
        </p:txBody>
      </p:sp>
      <p:sp>
        <p:nvSpPr>
          <p:cNvPr id="44" name="Content Placeholder 2"/>
          <p:cNvSpPr>
            <a:spLocks noGrp="1"/>
          </p:cNvSpPr>
          <p:nvPr>
            <p:ph idx="16"/>
          </p:nvPr>
        </p:nvSpPr>
        <p:spPr>
          <a:xfrm>
            <a:off x="3265489" y="2138998"/>
            <a:ext cx="2606678" cy="3760152"/>
          </a:xfrm>
        </p:spPr>
        <p:txBody>
          <a:bodyPr>
            <a:normAutofit/>
          </a:bodyPr>
          <a:lstStyle>
            <a:lvl1pPr marL="0" indent="0">
              <a:buNone/>
              <a:defRPr sz="1050"/>
            </a:lvl1pPr>
            <a:lvl2pPr marL="0" indent="0">
              <a:buNone/>
              <a:defRPr sz="900"/>
            </a:lvl2pPr>
            <a:lvl3pPr marL="253603" indent="0">
              <a:buNone/>
              <a:defRPr sz="788"/>
            </a:lvl3pPr>
            <a:lvl4pPr marL="385763" indent="0">
              <a:buNone/>
              <a:defRPr sz="750"/>
            </a:lvl4pPr>
            <a:lvl5pPr marL="472679" indent="0">
              <a:buNone/>
              <a:defRPr sz="7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5" name="Content Placeholder 2"/>
          <p:cNvSpPr>
            <a:spLocks noGrp="1"/>
          </p:cNvSpPr>
          <p:nvPr>
            <p:ph idx="17"/>
          </p:nvPr>
        </p:nvSpPr>
        <p:spPr>
          <a:xfrm>
            <a:off x="477207" y="2138998"/>
            <a:ext cx="2606678" cy="3760152"/>
          </a:xfrm>
        </p:spPr>
        <p:txBody>
          <a:bodyPr>
            <a:normAutofit/>
          </a:bodyPr>
          <a:lstStyle>
            <a:lvl1pPr marL="0" indent="0">
              <a:buNone/>
              <a:defRPr sz="1050"/>
            </a:lvl1pPr>
            <a:lvl2pPr marL="0" indent="0">
              <a:buNone/>
              <a:defRPr sz="900"/>
            </a:lvl2pPr>
            <a:lvl3pPr marL="253603" indent="0">
              <a:buNone/>
              <a:defRPr sz="788"/>
            </a:lvl3pPr>
            <a:lvl4pPr marL="385763" indent="0">
              <a:buNone/>
              <a:defRPr sz="750"/>
            </a:lvl4pPr>
            <a:lvl5pPr marL="472679" indent="0">
              <a:buNone/>
              <a:defRPr sz="7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6" name="Picture Placeholder 8"/>
          <p:cNvSpPr>
            <a:spLocks noGrp="1"/>
          </p:cNvSpPr>
          <p:nvPr>
            <p:ph type="pic" sz="quarter" idx="18"/>
          </p:nvPr>
        </p:nvSpPr>
        <p:spPr>
          <a:xfrm>
            <a:off x="457200" y="1303974"/>
            <a:ext cx="704850" cy="753745"/>
          </a:xfrm>
        </p:spPr>
        <p:txBody>
          <a:bodyPr>
            <a:normAutofit/>
          </a:bodyPr>
          <a:lstStyle>
            <a:lvl1pPr>
              <a:defRPr sz="675" b="0">
                <a:solidFill>
                  <a:schemeClr val="tx1"/>
                </a:solidFill>
              </a:defRPr>
            </a:lvl1pPr>
          </a:lstStyle>
          <a:p>
            <a:r>
              <a:rPr lang="en-US" dirty="0"/>
              <a:t>Click icon to add picture</a:t>
            </a:r>
          </a:p>
        </p:txBody>
      </p:sp>
      <p:sp>
        <p:nvSpPr>
          <p:cNvPr id="47" name="Picture Placeholder 8"/>
          <p:cNvSpPr>
            <a:spLocks noGrp="1"/>
          </p:cNvSpPr>
          <p:nvPr>
            <p:ph type="pic" sz="quarter" idx="19"/>
          </p:nvPr>
        </p:nvSpPr>
        <p:spPr>
          <a:xfrm>
            <a:off x="3265488" y="1303974"/>
            <a:ext cx="704850" cy="753745"/>
          </a:xfrm>
        </p:spPr>
        <p:txBody>
          <a:bodyPr>
            <a:normAutofit/>
          </a:bodyPr>
          <a:lstStyle>
            <a:lvl1pPr>
              <a:defRPr sz="675" b="0">
                <a:solidFill>
                  <a:schemeClr val="tx1"/>
                </a:solidFill>
              </a:defRPr>
            </a:lvl1pPr>
          </a:lstStyle>
          <a:p>
            <a:r>
              <a:rPr lang="en-US" dirty="0"/>
              <a:t>Click icon to add picture</a:t>
            </a:r>
          </a:p>
        </p:txBody>
      </p:sp>
      <p:sp>
        <p:nvSpPr>
          <p:cNvPr id="48" name="Picture Placeholder 8"/>
          <p:cNvSpPr>
            <a:spLocks noGrp="1"/>
          </p:cNvSpPr>
          <p:nvPr>
            <p:ph type="pic" sz="quarter" idx="20"/>
          </p:nvPr>
        </p:nvSpPr>
        <p:spPr>
          <a:xfrm>
            <a:off x="6081711" y="1303974"/>
            <a:ext cx="704850" cy="753745"/>
          </a:xfrm>
        </p:spPr>
        <p:txBody>
          <a:bodyPr>
            <a:normAutofit/>
          </a:bodyPr>
          <a:lstStyle>
            <a:lvl1pPr>
              <a:defRPr sz="675" b="0">
                <a:solidFill>
                  <a:schemeClr val="tx1"/>
                </a:solidFill>
              </a:defRPr>
            </a:lvl1pPr>
          </a:lstStyle>
          <a:p>
            <a:r>
              <a:rPr lang="en-US" dirty="0"/>
              <a:t>Click icon to add picture</a:t>
            </a:r>
          </a:p>
        </p:txBody>
      </p:sp>
      <p:sp>
        <p:nvSpPr>
          <p:cNvPr id="28" name="Text Placeholder 11"/>
          <p:cNvSpPr>
            <a:spLocks noGrp="1"/>
          </p:cNvSpPr>
          <p:nvPr>
            <p:ph type="body" sz="quarter" idx="21" hasCustomPrompt="1"/>
          </p:nvPr>
        </p:nvSpPr>
        <p:spPr>
          <a:xfrm>
            <a:off x="457201" y="5914934"/>
            <a:ext cx="8229599" cy="208054"/>
          </a:xfrm>
        </p:spPr>
        <p:txBody>
          <a:bodyPr anchor="b" anchorCtr="0">
            <a:normAutofit/>
          </a:bodyPr>
          <a:lstStyle>
            <a:lvl1pPr marL="0" indent="0">
              <a:lnSpc>
                <a:spcPct val="100000"/>
              </a:lnSpc>
              <a:spcBef>
                <a:spcPts val="0"/>
              </a:spcBef>
              <a:spcAft>
                <a:spcPts val="225"/>
              </a:spcAft>
              <a:buNone/>
              <a:defRPr sz="600" b="0">
                <a:solidFill>
                  <a:srgbClr val="768591"/>
                </a:solidFill>
              </a:defRPr>
            </a:lvl1pPr>
            <a:lvl2pPr marL="0" indent="0">
              <a:lnSpc>
                <a:spcPct val="100000"/>
              </a:lnSpc>
              <a:spcBef>
                <a:spcPts val="0"/>
              </a:spcBef>
              <a:spcAft>
                <a:spcPts val="225"/>
              </a:spcAft>
              <a:buNone/>
              <a:defRPr sz="600" b="0">
                <a:solidFill>
                  <a:srgbClr val="768591"/>
                </a:solidFill>
              </a:defRPr>
            </a:lvl2pPr>
            <a:lvl3pPr marL="253603" indent="0">
              <a:lnSpc>
                <a:spcPct val="100000"/>
              </a:lnSpc>
              <a:spcBef>
                <a:spcPts val="0"/>
              </a:spcBef>
              <a:spcAft>
                <a:spcPts val="225"/>
              </a:spcAft>
              <a:buNone/>
              <a:defRPr sz="600" b="0">
                <a:solidFill>
                  <a:srgbClr val="768591"/>
                </a:solidFill>
              </a:defRPr>
            </a:lvl3pPr>
            <a:lvl4pPr marL="385763" indent="0">
              <a:lnSpc>
                <a:spcPct val="100000"/>
              </a:lnSpc>
              <a:spcBef>
                <a:spcPts val="0"/>
              </a:spcBef>
              <a:spcAft>
                <a:spcPts val="225"/>
              </a:spcAft>
              <a:buNone/>
              <a:defRPr sz="600" b="0">
                <a:solidFill>
                  <a:srgbClr val="768591"/>
                </a:solidFill>
              </a:defRPr>
            </a:lvl4pPr>
            <a:lvl5pPr marL="472679" indent="0">
              <a:lnSpc>
                <a:spcPct val="100000"/>
              </a:lnSpc>
              <a:spcBef>
                <a:spcPts val="0"/>
              </a:spcBef>
              <a:spcAft>
                <a:spcPts val="225"/>
              </a:spcAft>
              <a:buNone/>
              <a:defRPr sz="600" b="0">
                <a:solidFill>
                  <a:srgbClr val="768591"/>
                </a:solidFill>
              </a:defRPr>
            </a:lvl5pPr>
          </a:lstStyle>
          <a:p>
            <a:pPr lvl="0"/>
            <a:r>
              <a:rPr lang="en-US" dirty="0"/>
              <a:t>Click to add Source or Footnote</a:t>
            </a:r>
          </a:p>
        </p:txBody>
      </p:sp>
      <p:sp>
        <p:nvSpPr>
          <p:cNvPr id="23" name="Date Placeholder 3"/>
          <p:cNvSpPr txBox="1">
            <a:spLocks/>
          </p:cNvSpPr>
          <p:nvPr/>
        </p:nvSpPr>
        <p:spPr>
          <a:xfrm>
            <a:off x="1033582" y="6516293"/>
            <a:ext cx="3260628"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indent="0" algn="l" defTabSz="342900" rtl="0" eaLnBrk="1" fontAlgn="auto" latinLnBrk="0" hangingPunct="1">
              <a:lnSpc>
                <a:spcPct val="100000"/>
              </a:lnSpc>
              <a:spcBef>
                <a:spcPts val="0"/>
              </a:spcBef>
              <a:spcAft>
                <a:spcPts val="0"/>
              </a:spcAft>
              <a:buClrTx/>
              <a:buSzTx/>
              <a:buFontTx/>
              <a:buNone/>
              <a:tabLst/>
              <a:defRPr/>
            </a:pPr>
            <a:r>
              <a:rPr lang="en-US" sz="600" dirty="0">
                <a:solidFill>
                  <a:srgbClr val="768591"/>
                </a:solidFill>
              </a:rPr>
              <a:t>ICF proprietary and confidential. Do not copy, distribute, or disclose.</a:t>
            </a:r>
          </a:p>
        </p:txBody>
      </p:sp>
      <p:sp>
        <p:nvSpPr>
          <p:cNvPr id="31" name="Date Placeholder 3"/>
          <p:cNvSpPr txBox="1">
            <a:spLocks/>
          </p:cNvSpPr>
          <p:nvPr userDrawn="1"/>
        </p:nvSpPr>
        <p:spPr>
          <a:xfrm>
            <a:off x="1033582" y="6516293"/>
            <a:ext cx="3260628"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indent="0" algn="l" defTabSz="342900" rtl="0" eaLnBrk="1" fontAlgn="auto" latinLnBrk="0" hangingPunct="1">
              <a:lnSpc>
                <a:spcPct val="100000"/>
              </a:lnSpc>
              <a:spcBef>
                <a:spcPts val="0"/>
              </a:spcBef>
              <a:spcAft>
                <a:spcPts val="0"/>
              </a:spcAft>
              <a:buClrTx/>
              <a:buSzTx/>
              <a:buFontTx/>
              <a:buNone/>
              <a:tabLst/>
              <a:defRPr/>
            </a:pPr>
            <a:r>
              <a:rPr lang="en-US" sz="600" dirty="0">
                <a:solidFill>
                  <a:srgbClr val="768591"/>
                </a:solidFill>
              </a:rPr>
              <a:t>ICF proprietary and confidential. Do not copy, distribute, or disclose.</a:t>
            </a:r>
          </a:p>
        </p:txBody>
      </p:sp>
      <p:grpSp>
        <p:nvGrpSpPr>
          <p:cNvPr id="22" name="Group 21"/>
          <p:cNvGrpSpPr>
            <a:grpSpLocks noChangeAspect="1"/>
          </p:cNvGrpSpPr>
          <p:nvPr userDrawn="1"/>
        </p:nvGrpSpPr>
        <p:grpSpPr>
          <a:xfrm>
            <a:off x="8608259" y="-1277"/>
            <a:ext cx="534641" cy="603504"/>
            <a:chOff x="7804195" y="-3"/>
            <a:chExt cx="1339810" cy="1512381"/>
          </a:xfrm>
        </p:grpSpPr>
        <p:sp>
          <p:nvSpPr>
            <p:cNvPr id="24" name="Rectangle 23"/>
            <p:cNvSpPr/>
            <p:nvPr userDrawn="1"/>
          </p:nvSpPr>
          <p:spPr>
            <a:xfrm>
              <a:off x="7804195" y="762247"/>
              <a:ext cx="192025" cy="25206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25" name="Rectangle 24"/>
            <p:cNvSpPr>
              <a:spLocks/>
            </p:cNvSpPr>
            <p:nvPr userDrawn="1"/>
          </p:nvSpPr>
          <p:spPr>
            <a:xfrm>
              <a:off x="7996219" y="1008251"/>
              <a:ext cx="386090" cy="504127"/>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26" name="Rectangle 25"/>
            <p:cNvSpPr>
              <a:spLocks/>
            </p:cNvSpPr>
            <p:nvPr userDrawn="1"/>
          </p:nvSpPr>
          <p:spPr>
            <a:xfrm>
              <a:off x="8382310" y="-3"/>
              <a:ext cx="761695" cy="1008254"/>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solidFill>
                  <a:schemeClr val="bg2"/>
                </a:solidFill>
              </a:endParaRPr>
            </a:p>
          </p:txBody>
        </p:sp>
      </p:grpSp>
      <p:pic>
        <p:nvPicPr>
          <p:cNvPr id="27" name="Picture 2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0090" y="6213758"/>
            <a:ext cx="429581" cy="462993"/>
          </a:xfrm>
          <a:prstGeom prst="rect">
            <a:avLst/>
          </a:prstGeom>
        </p:spPr>
      </p:pic>
    </p:spTree>
    <p:extLst>
      <p:ext uri="{BB962C8B-B14F-4D97-AF65-F5344CB8AC3E}">
        <p14:creationId xmlns:p14="http://schemas.microsoft.com/office/powerpoint/2010/main" val="20773738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4026" y="386082"/>
            <a:ext cx="4976495" cy="2561273"/>
          </a:xfrm>
        </p:spPr>
        <p:txBody>
          <a:bodyPr anchor="b">
            <a:normAutofit/>
          </a:bodyPr>
          <a:lstStyle>
            <a:lvl1pPr algn="l">
              <a:defRPr sz="2250" b="1" cap="none" baseline="0">
                <a:solidFill>
                  <a:schemeClr val="tx2"/>
                </a:solidFill>
              </a:defRPr>
            </a:lvl1pPr>
          </a:lstStyle>
          <a:p>
            <a:r>
              <a:rPr lang="en-US" dirty="0"/>
              <a:t>Section Header Slide with Image</a:t>
            </a:r>
          </a:p>
        </p:txBody>
      </p:sp>
      <p:sp>
        <p:nvSpPr>
          <p:cNvPr id="4" name="Date Placeholder 3"/>
          <p:cNvSpPr>
            <a:spLocks noGrp="1"/>
          </p:cNvSpPr>
          <p:nvPr>
            <p:ph type="dt" sz="half" idx="10"/>
          </p:nvPr>
        </p:nvSpPr>
        <p:spPr/>
        <p:txBody>
          <a:bodyPr/>
          <a:lstStyle/>
          <a:p>
            <a:fld id="{05486C1C-8AC9-984B-9476-81E8E45D94E6}" type="datetime1">
              <a:rPr lang="en-US" smtClean="0"/>
              <a:t>11/8/2017</a:t>
            </a:fld>
            <a:endParaRPr lang="en-US" dirty="0"/>
          </a:p>
        </p:txBody>
      </p:sp>
      <p:sp>
        <p:nvSpPr>
          <p:cNvPr id="5" name="Footer Placeholder 4"/>
          <p:cNvSpPr>
            <a:spLocks noGrp="1"/>
          </p:cNvSpPr>
          <p:nvPr>
            <p:ph type="ftr" sz="quarter" idx="11"/>
          </p:nvPr>
        </p:nvSpPr>
        <p:spPr/>
        <p:txBody>
          <a:bodyPr/>
          <a:lstStyle/>
          <a:p>
            <a:r>
              <a:rPr lang="en-US" dirty="0"/>
              <a:t>Presentation Title </a:t>
            </a:r>
          </a:p>
        </p:txBody>
      </p:sp>
      <p:sp>
        <p:nvSpPr>
          <p:cNvPr id="6" name="Slide Number Placeholder 5"/>
          <p:cNvSpPr>
            <a:spLocks noGrp="1"/>
          </p:cNvSpPr>
          <p:nvPr>
            <p:ph type="sldNum" sz="quarter" idx="12"/>
          </p:nvPr>
        </p:nvSpPr>
        <p:spPr/>
        <p:txBody>
          <a:bodyPr/>
          <a:lstStyle/>
          <a:p>
            <a:fld id="{1DB5379B-6F0A-3548-AC69-0D2DB46577D4}" type="slidenum">
              <a:rPr lang="en-US" smtClean="0"/>
              <a:t>‹#›</a:t>
            </a:fld>
            <a:endParaRPr lang="en-US" dirty="0"/>
          </a:p>
        </p:txBody>
      </p:sp>
      <p:sp>
        <p:nvSpPr>
          <p:cNvPr id="9" name="Picture Placeholder 11"/>
          <p:cNvSpPr>
            <a:spLocks noGrp="1"/>
          </p:cNvSpPr>
          <p:nvPr>
            <p:ph type="pic" sz="quarter" idx="13"/>
          </p:nvPr>
        </p:nvSpPr>
        <p:spPr>
          <a:xfrm>
            <a:off x="6664960" y="-13176"/>
            <a:ext cx="2462022" cy="3284696"/>
          </a:xfrm>
        </p:spPr>
        <p:txBody>
          <a:bodyPr/>
          <a:lstStyle>
            <a:lvl1pPr>
              <a:defRPr sz="1050" b="0">
                <a:solidFill>
                  <a:schemeClr val="tx1"/>
                </a:solidFill>
              </a:defRPr>
            </a:lvl1pPr>
          </a:lstStyle>
          <a:p>
            <a:r>
              <a:rPr lang="en-US" dirty="0"/>
              <a:t>Click icon to add picture</a:t>
            </a:r>
          </a:p>
        </p:txBody>
      </p:sp>
      <p:sp>
        <p:nvSpPr>
          <p:cNvPr id="10" name="Rectangle 9"/>
          <p:cNvSpPr/>
          <p:nvPr userDrawn="1"/>
        </p:nvSpPr>
        <p:spPr>
          <a:xfrm>
            <a:off x="5430520" y="3271522"/>
            <a:ext cx="1234440" cy="1644321"/>
          </a:xfrm>
          <a:prstGeom prst="rect">
            <a:avLst/>
          </a:prstGeom>
          <a:solidFill>
            <a:srgbClr val="00AFA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12" name="Rectangle 11"/>
          <p:cNvSpPr/>
          <p:nvPr userDrawn="1"/>
        </p:nvSpPr>
        <p:spPr>
          <a:xfrm>
            <a:off x="6664960" y="4915841"/>
            <a:ext cx="603504" cy="804672"/>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14" name="Date Placeholder 3"/>
          <p:cNvSpPr txBox="1">
            <a:spLocks/>
          </p:cNvSpPr>
          <p:nvPr/>
        </p:nvSpPr>
        <p:spPr>
          <a:xfrm>
            <a:off x="1033582" y="6516293"/>
            <a:ext cx="3260628"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indent="0" algn="l" defTabSz="342900" rtl="0" eaLnBrk="1" fontAlgn="auto" latinLnBrk="0" hangingPunct="1">
              <a:lnSpc>
                <a:spcPct val="100000"/>
              </a:lnSpc>
              <a:spcBef>
                <a:spcPts val="0"/>
              </a:spcBef>
              <a:spcAft>
                <a:spcPts val="0"/>
              </a:spcAft>
              <a:buClrTx/>
              <a:buSzTx/>
              <a:buFontTx/>
              <a:buNone/>
              <a:tabLst/>
              <a:defRPr/>
            </a:pPr>
            <a:r>
              <a:rPr lang="en-US" sz="600" dirty="0">
                <a:solidFill>
                  <a:srgbClr val="768591"/>
                </a:solidFill>
              </a:rPr>
              <a:t>ICF proprietary and confidential. Do not copy, distribute, or disclose.</a:t>
            </a:r>
          </a:p>
        </p:txBody>
      </p:sp>
      <p:sp>
        <p:nvSpPr>
          <p:cNvPr id="13" name="Subtitle 2"/>
          <p:cNvSpPr>
            <a:spLocks noGrp="1"/>
          </p:cNvSpPr>
          <p:nvPr>
            <p:ph type="subTitle" idx="1"/>
          </p:nvPr>
        </p:nvSpPr>
        <p:spPr>
          <a:xfrm>
            <a:off x="459914" y="3271521"/>
            <a:ext cx="4645005" cy="1644321"/>
          </a:xfrm>
        </p:spPr>
        <p:txBody>
          <a:bodyPr>
            <a:normAutofit/>
          </a:bodyPr>
          <a:lstStyle>
            <a:lvl1pPr marL="0" indent="0" algn="l">
              <a:buNone/>
              <a:defRPr sz="1200" b="0">
                <a:solidFill>
                  <a:schemeClr val="tx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17" name="Date Placeholder 3"/>
          <p:cNvSpPr txBox="1">
            <a:spLocks/>
          </p:cNvSpPr>
          <p:nvPr userDrawn="1"/>
        </p:nvSpPr>
        <p:spPr>
          <a:xfrm>
            <a:off x="1033582" y="6516293"/>
            <a:ext cx="3260628"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indent="0" algn="l" defTabSz="342900" rtl="0" eaLnBrk="1" fontAlgn="auto" latinLnBrk="0" hangingPunct="1">
              <a:lnSpc>
                <a:spcPct val="100000"/>
              </a:lnSpc>
              <a:spcBef>
                <a:spcPts val="0"/>
              </a:spcBef>
              <a:spcAft>
                <a:spcPts val="0"/>
              </a:spcAft>
              <a:buClrTx/>
              <a:buSzTx/>
              <a:buFontTx/>
              <a:buNone/>
              <a:tabLst/>
              <a:defRPr/>
            </a:pPr>
            <a:r>
              <a:rPr lang="en-US" sz="600" dirty="0">
                <a:solidFill>
                  <a:srgbClr val="768591"/>
                </a:solidFill>
              </a:rPr>
              <a:t>ICF proprietary and confidential. Do not copy, distribute, or disclose.</a:t>
            </a:r>
          </a:p>
        </p:txBody>
      </p:sp>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0090" y="6213758"/>
            <a:ext cx="429581" cy="462993"/>
          </a:xfrm>
          <a:prstGeom prst="rect">
            <a:avLst/>
          </a:prstGeom>
        </p:spPr>
      </p:pic>
    </p:spTree>
    <p:extLst>
      <p:ext uri="{BB962C8B-B14F-4D97-AF65-F5344CB8AC3E}">
        <p14:creationId xmlns:p14="http://schemas.microsoft.com/office/powerpoint/2010/main" val="11855163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Section Header NoIm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4026" y="386082"/>
            <a:ext cx="5000371" cy="2561273"/>
          </a:xfrm>
        </p:spPr>
        <p:txBody>
          <a:bodyPr anchor="b">
            <a:normAutofit/>
          </a:bodyPr>
          <a:lstStyle>
            <a:lvl1pPr algn="l">
              <a:defRPr sz="2250" b="1" cap="none" baseline="0">
                <a:solidFill>
                  <a:schemeClr val="tx2"/>
                </a:solidFill>
              </a:defRPr>
            </a:lvl1pPr>
          </a:lstStyle>
          <a:p>
            <a:r>
              <a:rPr lang="en-US" dirty="0"/>
              <a:t>Section Header Slide – No Image</a:t>
            </a:r>
          </a:p>
        </p:txBody>
      </p:sp>
      <p:sp>
        <p:nvSpPr>
          <p:cNvPr id="4" name="Date Placeholder 3"/>
          <p:cNvSpPr>
            <a:spLocks noGrp="1"/>
          </p:cNvSpPr>
          <p:nvPr>
            <p:ph type="dt" sz="half" idx="10"/>
          </p:nvPr>
        </p:nvSpPr>
        <p:spPr/>
        <p:txBody>
          <a:bodyPr/>
          <a:lstStyle/>
          <a:p>
            <a:fld id="{B810A256-9964-2B48-8FED-70EF9CFB0356}" type="datetime1">
              <a:rPr lang="en-US" smtClean="0"/>
              <a:t>11/8/2017</a:t>
            </a:fld>
            <a:endParaRPr lang="en-US" dirty="0"/>
          </a:p>
        </p:txBody>
      </p:sp>
      <p:sp>
        <p:nvSpPr>
          <p:cNvPr id="5" name="Footer Placeholder 4"/>
          <p:cNvSpPr>
            <a:spLocks noGrp="1"/>
          </p:cNvSpPr>
          <p:nvPr>
            <p:ph type="ftr" sz="quarter" idx="11"/>
          </p:nvPr>
        </p:nvSpPr>
        <p:spPr/>
        <p:txBody>
          <a:bodyPr/>
          <a:lstStyle/>
          <a:p>
            <a:r>
              <a:rPr lang="en-US" dirty="0"/>
              <a:t>Presentation Title </a:t>
            </a:r>
          </a:p>
        </p:txBody>
      </p:sp>
      <p:sp>
        <p:nvSpPr>
          <p:cNvPr id="6" name="Slide Number Placeholder 5"/>
          <p:cNvSpPr>
            <a:spLocks noGrp="1"/>
          </p:cNvSpPr>
          <p:nvPr>
            <p:ph type="sldNum" sz="quarter" idx="12"/>
          </p:nvPr>
        </p:nvSpPr>
        <p:spPr/>
        <p:txBody>
          <a:bodyPr/>
          <a:lstStyle/>
          <a:p>
            <a:fld id="{1DB5379B-6F0A-3548-AC69-0D2DB46577D4}" type="slidenum">
              <a:rPr lang="en-US" smtClean="0"/>
              <a:t>‹#›</a:t>
            </a:fld>
            <a:endParaRPr lang="en-US" dirty="0"/>
          </a:p>
        </p:txBody>
      </p:sp>
      <p:sp>
        <p:nvSpPr>
          <p:cNvPr id="10" name="Rectangle 9"/>
          <p:cNvSpPr/>
          <p:nvPr/>
        </p:nvSpPr>
        <p:spPr>
          <a:xfrm>
            <a:off x="5454396" y="3271522"/>
            <a:ext cx="1234440" cy="164432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12" name="Rectangle 11"/>
          <p:cNvSpPr/>
          <p:nvPr/>
        </p:nvSpPr>
        <p:spPr>
          <a:xfrm>
            <a:off x="6688836" y="4915843"/>
            <a:ext cx="603504" cy="801395"/>
          </a:xfrm>
          <a:prstGeom prst="rect">
            <a:avLst/>
          </a:prstGeom>
          <a:solidFill>
            <a:srgbClr val="76859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11" name="Rectangle 10"/>
          <p:cNvSpPr/>
          <p:nvPr userDrawn="1"/>
        </p:nvSpPr>
        <p:spPr>
          <a:xfrm>
            <a:off x="6688836" y="1"/>
            <a:ext cx="2455164" cy="327152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15" name="Date Placeholder 3"/>
          <p:cNvSpPr txBox="1">
            <a:spLocks/>
          </p:cNvSpPr>
          <p:nvPr/>
        </p:nvSpPr>
        <p:spPr>
          <a:xfrm>
            <a:off x="1033582" y="6516293"/>
            <a:ext cx="3260628"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indent="0" algn="l" defTabSz="342900" rtl="0" eaLnBrk="1" fontAlgn="auto" latinLnBrk="0" hangingPunct="1">
              <a:lnSpc>
                <a:spcPct val="100000"/>
              </a:lnSpc>
              <a:spcBef>
                <a:spcPts val="0"/>
              </a:spcBef>
              <a:spcAft>
                <a:spcPts val="0"/>
              </a:spcAft>
              <a:buClrTx/>
              <a:buSzTx/>
              <a:buFontTx/>
              <a:buNone/>
              <a:tabLst/>
              <a:defRPr/>
            </a:pPr>
            <a:r>
              <a:rPr lang="en-US" sz="600" dirty="0">
                <a:solidFill>
                  <a:srgbClr val="768591"/>
                </a:solidFill>
              </a:rPr>
              <a:t>ICF proprietary and confidential. Do not copy, distribute, or disclose.</a:t>
            </a:r>
          </a:p>
        </p:txBody>
      </p:sp>
      <p:sp>
        <p:nvSpPr>
          <p:cNvPr id="14" name="Subtitle 2"/>
          <p:cNvSpPr>
            <a:spLocks noGrp="1"/>
          </p:cNvSpPr>
          <p:nvPr>
            <p:ph type="subTitle" idx="1"/>
          </p:nvPr>
        </p:nvSpPr>
        <p:spPr>
          <a:xfrm>
            <a:off x="459914" y="3271521"/>
            <a:ext cx="4645005" cy="1644321"/>
          </a:xfrm>
        </p:spPr>
        <p:txBody>
          <a:bodyPr>
            <a:normAutofit/>
          </a:bodyPr>
          <a:lstStyle>
            <a:lvl1pPr marL="0" indent="0" algn="l">
              <a:buNone/>
              <a:defRPr sz="1200" b="0">
                <a:solidFill>
                  <a:schemeClr val="tx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19" name="Date Placeholder 3"/>
          <p:cNvSpPr txBox="1">
            <a:spLocks/>
          </p:cNvSpPr>
          <p:nvPr userDrawn="1"/>
        </p:nvSpPr>
        <p:spPr>
          <a:xfrm>
            <a:off x="1033582" y="6516293"/>
            <a:ext cx="3260628"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indent="0" algn="l" defTabSz="342900" rtl="0" eaLnBrk="1" fontAlgn="auto" latinLnBrk="0" hangingPunct="1">
              <a:lnSpc>
                <a:spcPct val="100000"/>
              </a:lnSpc>
              <a:spcBef>
                <a:spcPts val="0"/>
              </a:spcBef>
              <a:spcAft>
                <a:spcPts val="0"/>
              </a:spcAft>
              <a:buClrTx/>
              <a:buSzTx/>
              <a:buFontTx/>
              <a:buNone/>
              <a:tabLst/>
              <a:defRPr/>
            </a:pPr>
            <a:r>
              <a:rPr lang="en-US" sz="600" dirty="0">
                <a:solidFill>
                  <a:srgbClr val="768591"/>
                </a:solidFill>
              </a:rPr>
              <a:t>ICF proprietary and confidential. Do not copy, distribute, or disclose.</a:t>
            </a:r>
          </a:p>
        </p:txBody>
      </p:sp>
      <p:pic>
        <p:nvPicPr>
          <p:cNvPr id="16" name="Picture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0090" y="6213758"/>
            <a:ext cx="429581" cy="462993"/>
          </a:xfrm>
          <a:prstGeom prst="rect">
            <a:avLst/>
          </a:prstGeom>
        </p:spPr>
      </p:pic>
    </p:spTree>
    <p:extLst>
      <p:ext uri="{BB962C8B-B14F-4D97-AF65-F5344CB8AC3E}">
        <p14:creationId xmlns:p14="http://schemas.microsoft.com/office/powerpoint/2010/main" val="38975179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Section Header Bold Blue">
    <p:spTree>
      <p:nvGrpSpPr>
        <p:cNvPr id="1" name=""/>
        <p:cNvGrpSpPr/>
        <p:nvPr/>
      </p:nvGrpSpPr>
      <p:grpSpPr>
        <a:xfrm>
          <a:off x="0" y="0"/>
          <a:ext cx="0" cy="0"/>
          <a:chOff x="0" y="0"/>
          <a:chExt cx="0" cy="0"/>
        </a:xfrm>
      </p:grpSpPr>
      <p:sp>
        <p:nvSpPr>
          <p:cNvPr id="21" name="Rectangle 20"/>
          <p:cNvSpPr/>
          <p:nvPr userDrawn="1"/>
        </p:nvSpPr>
        <p:spPr>
          <a:xfrm>
            <a:off x="0" y="1"/>
            <a:ext cx="9144000" cy="5926666"/>
          </a:xfrm>
          <a:prstGeom prst="rect">
            <a:avLst/>
          </a:prstGeom>
          <a:solidFill>
            <a:srgbClr val="00AFA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grpSp>
        <p:nvGrpSpPr>
          <p:cNvPr id="22" name="Group 21"/>
          <p:cNvGrpSpPr/>
          <p:nvPr userDrawn="1"/>
        </p:nvGrpSpPr>
        <p:grpSpPr>
          <a:xfrm>
            <a:off x="8043154" y="3544"/>
            <a:ext cx="1089468" cy="1258191"/>
            <a:chOff x="7776509" y="3242"/>
            <a:chExt cx="1353354" cy="1151639"/>
          </a:xfrm>
        </p:grpSpPr>
        <p:sp>
          <p:nvSpPr>
            <p:cNvPr id="23" name="Rectangle 22"/>
            <p:cNvSpPr/>
            <p:nvPr userDrawn="1"/>
          </p:nvSpPr>
          <p:spPr>
            <a:xfrm>
              <a:off x="7776509" y="586224"/>
              <a:ext cx="192024" cy="192024"/>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24" name="Rectangle 23"/>
            <p:cNvSpPr>
              <a:spLocks/>
            </p:cNvSpPr>
            <p:nvPr userDrawn="1"/>
          </p:nvSpPr>
          <p:spPr>
            <a:xfrm>
              <a:off x="7968534" y="778248"/>
              <a:ext cx="386090" cy="37663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25" name="Rectangle 24"/>
            <p:cNvSpPr>
              <a:spLocks noChangeAspect="1"/>
            </p:cNvSpPr>
            <p:nvPr userDrawn="1"/>
          </p:nvSpPr>
          <p:spPr>
            <a:xfrm>
              <a:off x="8354624" y="3242"/>
              <a:ext cx="775239" cy="775239"/>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solidFill>
                  <a:schemeClr val="bg2"/>
                </a:solidFill>
              </a:endParaRPr>
            </a:p>
          </p:txBody>
        </p:sp>
      </p:grpSp>
      <p:sp>
        <p:nvSpPr>
          <p:cNvPr id="3" name="Rectangle 2"/>
          <p:cNvSpPr/>
          <p:nvPr/>
        </p:nvSpPr>
        <p:spPr>
          <a:xfrm>
            <a:off x="459914" y="1501139"/>
            <a:ext cx="5000371" cy="3200400"/>
          </a:xfrm>
          <a:prstGeom prst="rect">
            <a:avLst/>
          </a:prstGeom>
          <a:solidFill>
            <a:srgbClr val="FFFFFF"/>
          </a:solidFill>
          <a:ln w="12700" cmpd="sng">
            <a:no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p>
        </p:txBody>
      </p:sp>
      <p:sp>
        <p:nvSpPr>
          <p:cNvPr id="2" name="Title 1"/>
          <p:cNvSpPr>
            <a:spLocks noGrp="1"/>
          </p:cNvSpPr>
          <p:nvPr>
            <p:ph type="title" hasCustomPrompt="1"/>
          </p:nvPr>
        </p:nvSpPr>
        <p:spPr>
          <a:xfrm>
            <a:off x="641685" y="1501140"/>
            <a:ext cx="4622132" cy="1770381"/>
          </a:xfrm>
        </p:spPr>
        <p:txBody>
          <a:bodyPr anchor="b">
            <a:normAutofit/>
          </a:bodyPr>
          <a:lstStyle>
            <a:lvl1pPr algn="l">
              <a:defRPr sz="2250" b="1" cap="none" baseline="0">
                <a:solidFill>
                  <a:schemeClr val="tx2"/>
                </a:solidFill>
              </a:defRPr>
            </a:lvl1pPr>
          </a:lstStyle>
          <a:p>
            <a:r>
              <a:rPr lang="en-US" dirty="0"/>
              <a:t>Section Header Bold Teal</a:t>
            </a:r>
          </a:p>
        </p:txBody>
      </p:sp>
      <p:sp>
        <p:nvSpPr>
          <p:cNvPr id="4" name="Date Placeholder 3"/>
          <p:cNvSpPr>
            <a:spLocks noGrp="1"/>
          </p:cNvSpPr>
          <p:nvPr>
            <p:ph type="dt" sz="half" idx="10"/>
          </p:nvPr>
        </p:nvSpPr>
        <p:spPr/>
        <p:txBody>
          <a:bodyPr/>
          <a:lstStyle/>
          <a:p>
            <a:fld id="{B810A256-9964-2B48-8FED-70EF9CFB0356}" type="datetime1">
              <a:rPr lang="en-US" smtClean="0"/>
              <a:t>11/8/2017</a:t>
            </a:fld>
            <a:endParaRPr lang="en-US" dirty="0"/>
          </a:p>
        </p:txBody>
      </p:sp>
      <p:sp>
        <p:nvSpPr>
          <p:cNvPr id="5" name="Footer Placeholder 4"/>
          <p:cNvSpPr>
            <a:spLocks noGrp="1"/>
          </p:cNvSpPr>
          <p:nvPr>
            <p:ph type="ftr" sz="quarter" idx="11"/>
          </p:nvPr>
        </p:nvSpPr>
        <p:spPr/>
        <p:txBody>
          <a:bodyPr/>
          <a:lstStyle/>
          <a:p>
            <a:r>
              <a:rPr lang="en-US" dirty="0"/>
              <a:t>Presentation Title </a:t>
            </a:r>
          </a:p>
        </p:txBody>
      </p:sp>
      <p:sp>
        <p:nvSpPr>
          <p:cNvPr id="6" name="Slide Number Placeholder 5"/>
          <p:cNvSpPr>
            <a:spLocks noGrp="1"/>
          </p:cNvSpPr>
          <p:nvPr>
            <p:ph type="sldNum" sz="quarter" idx="12"/>
          </p:nvPr>
        </p:nvSpPr>
        <p:spPr/>
        <p:txBody>
          <a:bodyPr/>
          <a:lstStyle/>
          <a:p>
            <a:fld id="{1DB5379B-6F0A-3548-AC69-0D2DB46577D4}" type="slidenum">
              <a:rPr lang="en-US" smtClean="0"/>
              <a:t>‹#›</a:t>
            </a:fld>
            <a:endParaRPr lang="en-US" dirty="0"/>
          </a:p>
        </p:txBody>
      </p:sp>
      <p:sp>
        <p:nvSpPr>
          <p:cNvPr id="15" name="Date Placeholder 3"/>
          <p:cNvSpPr txBox="1">
            <a:spLocks/>
          </p:cNvSpPr>
          <p:nvPr/>
        </p:nvSpPr>
        <p:spPr>
          <a:xfrm>
            <a:off x="1033582" y="6516293"/>
            <a:ext cx="3260628"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indent="0" algn="l" defTabSz="342900" rtl="0" eaLnBrk="1" fontAlgn="auto" latinLnBrk="0" hangingPunct="1">
              <a:lnSpc>
                <a:spcPct val="100000"/>
              </a:lnSpc>
              <a:spcBef>
                <a:spcPts val="0"/>
              </a:spcBef>
              <a:spcAft>
                <a:spcPts val="0"/>
              </a:spcAft>
              <a:buClrTx/>
              <a:buSzTx/>
              <a:buFontTx/>
              <a:buNone/>
              <a:tabLst/>
              <a:defRPr/>
            </a:pPr>
            <a:r>
              <a:rPr lang="en-US" sz="600" dirty="0">
                <a:solidFill>
                  <a:srgbClr val="768591"/>
                </a:solidFill>
              </a:rPr>
              <a:t>.</a:t>
            </a:r>
          </a:p>
        </p:txBody>
      </p:sp>
      <p:sp>
        <p:nvSpPr>
          <p:cNvPr id="14" name="Subtitle 2"/>
          <p:cNvSpPr>
            <a:spLocks noGrp="1"/>
          </p:cNvSpPr>
          <p:nvPr>
            <p:ph type="subTitle" idx="1"/>
          </p:nvPr>
        </p:nvSpPr>
        <p:spPr>
          <a:xfrm>
            <a:off x="641685" y="3435685"/>
            <a:ext cx="4622132" cy="1109579"/>
          </a:xfrm>
        </p:spPr>
        <p:txBody>
          <a:bodyPr>
            <a:normAutofit/>
          </a:bodyPr>
          <a:lstStyle>
            <a:lvl1pPr marL="0" indent="0" algn="l">
              <a:buNone/>
              <a:defRPr sz="1200" b="0">
                <a:solidFill>
                  <a:schemeClr val="tx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27" name="Date Placeholder 3"/>
          <p:cNvSpPr txBox="1">
            <a:spLocks/>
          </p:cNvSpPr>
          <p:nvPr userDrawn="1"/>
        </p:nvSpPr>
        <p:spPr>
          <a:xfrm>
            <a:off x="1033582" y="6516293"/>
            <a:ext cx="3260628"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indent="0" algn="l" defTabSz="342900" rtl="0" eaLnBrk="1" fontAlgn="auto" latinLnBrk="0" hangingPunct="1">
              <a:lnSpc>
                <a:spcPct val="100000"/>
              </a:lnSpc>
              <a:spcBef>
                <a:spcPts val="0"/>
              </a:spcBef>
              <a:spcAft>
                <a:spcPts val="0"/>
              </a:spcAft>
              <a:buClrTx/>
              <a:buSzTx/>
              <a:buFontTx/>
              <a:buNone/>
              <a:tabLst/>
              <a:defRPr/>
            </a:pPr>
            <a:r>
              <a:rPr lang="en-US" sz="600" dirty="0">
                <a:solidFill>
                  <a:srgbClr val="768591"/>
                </a:solidFill>
              </a:rPr>
              <a:t>Economic Fundamentals Analysis of New Jersey SREC Market</a:t>
            </a:r>
          </a:p>
        </p:txBody>
      </p:sp>
      <p:pic>
        <p:nvPicPr>
          <p:cNvPr id="16" name="Picture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0090" y="6213758"/>
            <a:ext cx="429581" cy="462993"/>
          </a:xfrm>
          <a:prstGeom prst="rect">
            <a:avLst/>
          </a:prstGeom>
        </p:spPr>
      </p:pic>
    </p:spTree>
    <p:extLst>
      <p:ext uri="{BB962C8B-B14F-4D97-AF65-F5344CB8AC3E}">
        <p14:creationId xmlns:p14="http://schemas.microsoft.com/office/powerpoint/2010/main" val="32431581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Section Header Bold Green">
    <p:spTree>
      <p:nvGrpSpPr>
        <p:cNvPr id="1" name=""/>
        <p:cNvGrpSpPr/>
        <p:nvPr/>
      </p:nvGrpSpPr>
      <p:grpSpPr>
        <a:xfrm>
          <a:off x="0" y="0"/>
          <a:ext cx="0" cy="0"/>
          <a:chOff x="0" y="0"/>
          <a:chExt cx="0" cy="0"/>
        </a:xfrm>
      </p:grpSpPr>
      <p:sp>
        <p:nvSpPr>
          <p:cNvPr id="21" name="Rectangle 20"/>
          <p:cNvSpPr/>
          <p:nvPr userDrawn="1"/>
        </p:nvSpPr>
        <p:spPr>
          <a:xfrm>
            <a:off x="0" y="1"/>
            <a:ext cx="9144000" cy="5926666"/>
          </a:xfrm>
          <a:prstGeom prst="rect">
            <a:avLst/>
          </a:prstGeom>
          <a:solidFill>
            <a:srgbClr val="00A2E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3" name="Rectangle 2"/>
          <p:cNvSpPr/>
          <p:nvPr/>
        </p:nvSpPr>
        <p:spPr>
          <a:xfrm>
            <a:off x="459914" y="1501139"/>
            <a:ext cx="5000371" cy="3200400"/>
          </a:xfrm>
          <a:prstGeom prst="rect">
            <a:avLst/>
          </a:prstGeom>
          <a:solidFill>
            <a:srgbClr val="FFFFFF"/>
          </a:solidFill>
          <a:ln w="12700" cmpd="sng">
            <a:no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p>
        </p:txBody>
      </p:sp>
      <p:sp>
        <p:nvSpPr>
          <p:cNvPr id="2" name="Title 1"/>
          <p:cNvSpPr>
            <a:spLocks noGrp="1"/>
          </p:cNvSpPr>
          <p:nvPr>
            <p:ph type="title" hasCustomPrompt="1"/>
          </p:nvPr>
        </p:nvSpPr>
        <p:spPr>
          <a:xfrm>
            <a:off x="641685" y="1501140"/>
            <a:ext cx="4622132" cy="1770381"/>
          </a:xfrm>
        </p:spPr>
        <p:txBody>
          <a:bodyPr anchor="b">
            <a:normAutofit/>
          </a:bodyPr>
          <a:lstStyle>
            <a:lvl1pPr algn="l">
              <a:defRPr sz="2250" b="1" cap="none" baseline="0">
                <a:solidFill>
                  <a:schemeClr val="tx2"/>
                </a:solidFill>
              </a:defRPr>
            </a:lvl1pPr>
          </a:lstStyle>
          <a:p>
            <a:r>
              <a:rPr lang="en-US" dirty="0"/>
              <a:t>Section Header Bold Blue</a:t>
            </a:r>
          </a:p>
        </p:txBody>
      </p:sp>
      <p:sp>
        <p:nvSpPr>
          <p:cNvPr id="4" name="Date Placeholder 3"/>
          <p:cNvSpPr>
            <a:spLocks noGrp="1"/>
          </p:cNvSpPr>
          <p:nvPr>
            <p:ph type="dt" sz="half" idx="10"/>
          </p:nvPr>
        </p:nvSpPr>
        <p:spPr/>
        <p:txBody>
          <a:bodyPr/>
          <a:lstStyle/>
          <a:p>
            <a:fld id="{B810A256-9964-2B48-8FED-70EF9CFB0356}" type="datetime1">
              <a:rPr lang="en-US" smtClean="0"/>
              <a:t>11/8/2017</a:t>
            </a:fld>
            <a:endParaRPr lang="en-US" dirty="0"/>
          </a:p>
        </p:txBody>
      </p:sp>
      <p:sp>
        <p:nvSpPr>
          <p:cNvPr id="5" name="Footer Placeholder 4"/>
          <p:cNvSpPr>
            <a:spLocks noGrp="1"/>
          </p:cNvSpPr>
          <p:nvPr>
            <p:ph type="ftr" sz="quarter" idx="11"/>
          </p:nvPr>
        </p:nvSpPr>
        <p:spPr/>
        <p:txBody>
          <a:bodyPr/>
          <a:lstStyle/>
          <a:p>
            <a:r>
              <a:rPr lang="en-US" dirty="0"/>
              <a:t>Presentation Title </a:t>
            </a:r>
          </a:p>
        </p:txBody>
      </p:sp>
      <p:sp>
        <p:nvSpPr>
          <p:cNvPr id="6" name="Slide Number Placeholder 5"/>
          <p:cNvSpPr>
            <a:spLocks noGrp="1"/>
          </p:cNvSpPr>
          <p:nvPr>
            <p:ph type="sldNum" sz="quarter" idx="12"/>
          </p:nvPr>
        </p:nvSpPr>
        <p:spPr/>
        <p:txBody>
          <a:bodyPr/>
          <a:lstStyle/>
          <a:p>
            <a:fld id="{1DB5379B-6F0A-3548-AC69-0D2DB46577D4}" type="slidenum">
              <a:rPr lang="en-US" smtClean="0"/>
              <a:t>‹#›</a:t>
            </a:fld>
            <a:endParaRPr lang="en-US" dirty="0"/>
          </a:p>
        </p:txBody>
      </p:sp>
      <p:sp>
        <p:nvSpPr>
          <p:cNvPr id="15" name="Date Placeholder 3"/>
          <p:cNvSpPr txBox="1">
            <a:spLocks/>
          </p:cNvSpPr>
          <p:nvPr/>
        </p:nvSpPr>
        <p:spPr>
          <a:xfrm>
            <a:off x="1033582" y="6516293"/>
            <a:ext cx="3260628"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indent="0" algn="l" defTabSz="342900" rtl="0" eaLnBrk="1" fontAlgn="auto" latinLnBrk="0" hangingPunct="1">
              <a:lnSpc>
                <a:spcPct val="100000"/>
              </a:lnSpc>
              <a:spcBef>
                <a:spcPts val="0"/>
              </a:spcBef>
              <a:spcAft>
                <a:spcPts val="0"/>
              </a:spcAft>
              <a:buClrTx/>
              <a:buSzTx/>
              <a:buFontTx/>
              <a:buNone/>
              <a:tabLst/>
              <a:defRPr/>
            </a:pPr>
            <a:r>
              <a:rPr lang="en-US" sz="600" dirty="0">
                <a:solidFill>
                  <a:srgbClr val="768591"/>
                </a:solidFill>
              </a:rPr>
              <a:t>ICF proprietary and confidential. Do not copy, distribute, or disclose.</a:t>
            </a:r>
          </a:p>
        </p:txBody>
      </p:sp>
      <p:sp>
        <p:nvSpPr>
          <p:cNvPr id="14" name="Subtitle 2"/>
          <p:cNvSpPr>
            <a:spLocks noGrp="1"/>
          </p:cNvSpPr>
          <p:nvPr>
            <p:ph type="subTitle" idx="1"/>
          </p:nvPr>
        </p:nvSpPr>
        <p:spPr>
          <a:xfrm>
            <a:off x="641685" y="3435685"/>
            <a:ext cx="4622132" cy="1109579"/>
          </a:xfrm>
        </p:spPr>
        <p:txBody>
          <a:bodyPr>
            <a:normAutofit/>
          </a:bodyPr>
          <a:lstStyle>
            <a:lvl1pPr marL="0" indent="0" algn="l">
              <a:buNone/>
              <a:defRPr sz="1200" b="0">
                <a:solidFill>
                  <a:schemeClr val="tx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27" name="Date Placeholder 3"/>
          <p:cNvSpPr txBox="1">
            <a:spLocks/>
          </p:cNvSpPr>
          <p:nvPr userDrawn="1"/>
        </p:nvSpPr>
        <p:spPr>
          <a:xfrm>
            <a:off x="1033582" y="6516293"/>
            <a:ext cx="3260628"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indent="0" algn="l" defTabSz="342900" rtl="0" eaLnBrk="1" fontAlgn="auto" latinLnBrk="0" hangingPunct="1">
              <a:lnSpc>
                <a:spcPct val="100000"/>
              </a:lnSpc>
              <a:spcBef>
                <a:spcPts val="0"/>
              </a:spcBef>
              <a:spcAft>
                <a:spcPts val="0"/>
              </a:spcAft>
              <a:buClrTx/>
              <a:buSzTx/>
              <a:buFontTx/>
              <a:buNone/>
              <a:tabLst/>
              <a:defRPr/>
            </a:pPr>
            <a:r>
              <a:rPr lang="en-US" sz="600" dirty="0">
                <a:solidFill>
                  <a:srgbClr val="768591"/>
                </a:solidFill>
              </a:rPr>
              <a:t>ICF proprietary and confidential. Do not copy, distribute, or disclose.</a:t>
            </a:r>
          </a:p>
        </p:txBody>
      </p:sp>
      <p:grpSp>
        <p:nvGrpSpPr>
          <p:cNvPr id="17" name="Group 16"/>
          <p:cNvGrpSpPr/>
          <p:nvPr userDrawn="1"/>
        </p:nvGrpSpPr>
        <p:grpSpPr>
          <a:xfrm>
            <a:off x="8043154" y="3544"/>
            <a:ext cx="1089468" cy="1258191"/>
            <a:chOff x="7776509" y="3242"/>
            <a:chExt cx="1353354" cy="1151639"/>
          </a:xfrm>
        </p:grpSpPr>
        <p:sp>
          <p:nvSpPr>
            <p:cNvPr id="18" name="Rectangle 17"/>
            <p:cNvSpPr/>
            <p:nvPr userDrawn="1"/>
          </p:nvSpPr>
          <p:spPr>
            <a:xfrm>
              <a:off x="7776509" y="586224"/>
              <a:ext cx="192024" cy="192024"/>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19" name="Rectangle 18"/>
            <p:cNvSpPr>
              <a:spLocks/>
            </p:cNvSpPr>
            <p:nvPr userDrawn="1"/>
          </p:nvSpPr>
          <p:spPr>
            <a:xfrm>
              <a:off x="7968534" y="778248"/>
              <a:ext cx="386090" cy="37663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20" name="Rectangle 19"/>
            <p:cNvSpPr>
              <a:spLocks noChangeAspect="1"/>
            </p:cNvSpPr>
            <p:nvPr userDrawn="1"/>
          </p:nvSpPr>
          <p:spPr>
            <a:xfrm>
              <a:off x="8354624" y="3242"/>
              <a:ext cx="775239" cy="77523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solidFill>
                  <a:schemeClr val="bg2"/>
                </a:solidFill>
              </a:endParaRPr>
            </a:p>
          </p:txBody>
        </p:sp>
      </p:grpSp>
      <p:pic>
        <p:nvPicPr>
          <p:cNvPr id="16" name="Picture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0090" y="6213758"/>
            <a:ext cx="429581" cy="462993"/>
          </a:xfrm>
          <a:prstGeom prst="rect">
            <a:avLst/>
          </a:prstGeom>
        </p:spPr>
      </p:pic>
    </p:spTree>
    <p:extLst>
      <p:ext uri="{BB962C8B-B14F-4D97-AF65-F5344CB8AC3E}">
        <p14:creationId xmlns:p14="http://schemas.microsoft.com/office/powerpoint/2010/main" val="32652846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Closin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4026" y="386082"/>
            <a:ext cx="5000371" cy="2561273"/>
          </a:xfrm>
        </p:spPr>
        <p:txBody>
          <a:bodyPr anchor="b">
            <a:normAutofit/>
          </a:bodyPr>
          <a:lstStyle>
            <a:lvl1pPr algn="l">
              <a:defRPr sz="2250" b="1" cap="none">
                <a:solidFill>
                  <a:schemeClr val="tx2"/>
                </a:solidFill>
              </a:defRPr>
            </a:lvl1pPr>
          </a:lstStyle>
          <a:p>
            <a:r>
              <a:rPr lang="en-US" dirty="0"/>
              <a:t>Closing Message Slide</a:t>
            </a:r>
          </a:p>
        </p:txBody>
      </p:sp>
      <p:sp>
        <p:nvSpPr>
          <p:cNvPr id="10" name="Rectangle 9"/>
          <p:cNvSpPr/>
          <p:nvPr userDrawn="1"/>
        </p:nvSpPr>
        <p:spPr>
          <a:xfrm>
            <a:off x="5454396" y="3271522"/>
            <a:ext cx="1234440" cy="164432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12" name="Rectangle 11"/>
          <p:cNvSpPr/>
          <p:nvPr userDrawn="1"/>
        </p:nvSpPr>
        <p:spPr>
          <a:xfrm>
            <a:off x="6688836" y="4915843"/>
            <a:ext cx="603504" cy="801395"/>
          </a:xfrm>
          <a:prstGeom prst="rect">
            <a:avLst/>
          </a:prstGeom>
          <a:solidFill>
            <a:srgbClr val="76859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11" name="Rectangle 10"/>
          <p:cNvSpPr/>
          <p:nvPr userDrawn="1"/>
        </p:nvSpPr>
        <p:spPr>
          <a:xfrm>
            <a:off x="6688836" y="1"/>
            <a:ext cx="2455164" cy="3271520"/>
          </a:xfrm>
          <a:prstGeom prst="rect">
            <a:avLst/>
          </a:prstGeom>
          <a:solidFill>
            <a:srgbClr val="00A2E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4487" y="5316540"/>
            <a:ext cx="1118317" cy="1205297"/>
          </a:xfrm>
          <a:prstGeom prst="rect">
            <a:avLst/>
          </a:prstGeom>
        </p:spPr>
      </p:pic>
      <p:sp>
        <p:nvSpPr>
          <p:cNvPr id="7" name="Subtitle 2"/>
          <p:cNvSpPr>
            <a:spLocks noGrp="1"/>
          </p:cNvSpPr>
          <p:nvPr>
            <p:ph type="subTitle" idx="1"/>
          </p:nvPr>
        </p:nvSpPr>
        <p:spPr>
          <a:xfrm>
            <a:off x="459914" y="3271521"/>
            <a:ext cx="4645005" cy="1644321"/>
          </a:xfrm>
        </p:spPr>
        <p:txBody>
          <a:bodyPr>
            <a:normAutofit/>
          </a:bodyPr>
          <a:lstStyle>
            <a:lvl1pPr marL="0" indent="0" algn="l">
              <a:buNone/>
              <a:defRPr sz="1200" b="0">
                <a:solidFill>
                  <a:schemeClr val="tx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21944058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NoImage">
    <p:spTree>
      <p:nvGrpSpPr>
        <p:cNvPr id="1" name=""/>
        <p:cNvGrpSpPr/>
        <p:nvPr/>
      </p:nvGrpSpPr>
      <p:grpSpPr>
        <a:xfrm>
          <a:off x="0" y="0"/>
          <a:ext cx="0" cy="0"/>
          <a:chOff x="0" y="0"/>
          <a:chExt cx="0" cy="0"/>
        </a:xfrm>
      </p:grpSpPr>
      <p:sp>
        <p:nvSpPr>
          <p:cNvPr id="13" name="TextBox 12"/>
          <p:cNvSpPr txBox="1"/>
          <p:nvPr/>
        </p:nvSpPr>
        <p:spPr>
          <a:xfrm>
            <a:off x="0" y="-13177"/>
            <a:ext cx="9144000" cy="4571999"/>
          </a:xfrm>
          <a:prstGeom prst="rect">
            <a:avLst/>
          </a:prstGeom>
          <a:solidFill>
            <a:schemeClr val="bg2"/>
          </a:solidFill>
        </p:spPr>
        <p:txBody>
          <a:bodyPr wrap="square" lIns="0" tIns="0" rIns="0" bIns="0" rtlCol="0" anchor="ctr">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indent="0" algn="ctr">
              <a:spcBef>
                <a:spcPts val="900"/>
              </a:spcBef>
              <a:spcAft>
                <a:spcPts val="0"/>
              </a:spcAft>
              <a:buNone/>
            </a:pPr>
            <a:endParaRPr lang="en-US" sz="1013" b="1" dirty="0">
              <a:solidFill>
                <a:schemeClr val="tx2"/>
              </a:solidFill>
            </a:endParaRPr>
          </a:p>
        </p:txBody>
      </p:sp>
      <p:sp>
        <p:nvSpPr>
          <p:cNvPr id="9" name="Rectangle 8"/>
          <p:cNvSpPr/>
          <p:nvPr/>
        </p:nvSpPr>
        <p:spPr>
          <a:xfrm>
            <a:off x="5150358" y="3402181"/>
            <a:ext cx="864108" cy="1156644"/>
          </a:xfrm>
          <a:prstGeom prst="rect">
            <a:avLst/>
          </a:prstGeom>
          <a:solidFill>
            <a:srgbClr val="76859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14" name="Text Placeholder 13"/>
          <p:cNvSpPr>
            <a:spLocks noGrp="1"/>
          </p:cNvSpPr>
          <p:nvPr>
            <p:ph type="body" sz="quarter" idx="11" hasCustomPrompt="1"/>
          </p:nvPr>
        </p:nvSpPr>
        <p:spPr>
          <a:xfrm>
            <a:off x="5150358" y="3402182"/>
            <a:ext cx="864108" cy="1077208"/>
          </a:xfrm>
        </p:spPr>
        <p:txBody>
          <a:bodyPr lIns="91440" tIns="45720" rIns="91440" bIns="45720" anchor="ctr">
            <a:normAutofit/>
          </a:bodyPr>
          <a:lstStyle>
            <a:lvl1pPr marL="0" indent="0" algn="ctr">
              <a:buNone/>
              <a:defRPr sz="900" b="1">
                <a:solidFill>
                  <a:schemeClr val="bg1"/>
                </a:solidFill>
              </a:defRPr>
            </a:lvl1pPr>
          </a:lstStyle>
          <a:p>
            <a:pPr lvl="0"/>
            <a:r>
              <a:rPr lang="en-US" dirty="0"/>
              <a:t>Date</a:t>
            </a:r>
          </a:p>
        </p:txBody>
      </p:sp>
      <p:sp>
        <p:nvSpPr>
          <p:cNvPr id="10" name="Rectangle 9"/>
          <p:cNvSpPr/>
          <p:nvPr/>
        </p:nvSpPr>
        <p:spPr>
          <a:xfrm>
            <a:off x="3429000" y="4558824"/>
            <a:ext cx="1721358" cy="229514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b="1" dirty="0"/>
          </a:p>
        </p:txBody>
      </p:sp>
      <p:sp>
        <p:nvSpPr>
          <p:cNvPr id="11" name="Rectangle 10"/>
          <p:cNvSpPr/>
          <p:nvPr/>
        </p:nvSpPr>
        <p:spPr>
          <a:xfrm>
            <a:off x="0" y="-13175"/>
            <a:ext cx="3429000" cy="4572000"/>
          </a:xfrm>
          <a:prstGeom prst="rect">
            <a:avLst/>
          </a:prstGeom>
          <a:solidFill>
            <a:srgbClr val="00AFA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12" name="Text Placeholder 13"/>
          <p:cNvSpPr>
            <a:spLocks noGrp="1"/>
          </p:cNvSpPr>
          <p:nvPr>
            <p:ph type="body" sz="quarter" idx="12" hasCustomPrompt="1"/>
          </p:nvPr>
        </p:nvSpPr>
        <p:spPr>
          <a:xfrm>
            <a:off x="3623406" y="4778446"/>
            <a:ext cx="1432589" cy="964956"/>
          </a:xfrm>
        </p:spPr>
        <p:txBody>
          <a:bodyPr lIns="0" tIns="45720" rIns="91440" bIns="45720" anchor="t">
            <a:normAutofit/>
          </a:bodyPr>
          <a:lstStyle>
            <a:lvl1pPr marL="0" indent="0" algn="l">
              <a:spcBef>
                <a:spcPts val="0"/>
              </a:spcBef>
              <a:spcAft>
                <a:spcPts val="0"/>
              </a:spcAft>
              <a:buNone/>
              <a:defRPr sz="900" b="0">
                <a:solidFill>
                  <a:schemeClr val="bg1"/>
                </a:solidFill>
              </a:defRPr>
            </a:lvl1pPr>
          </a:lstStyle>
          <a:p>
            <a:pPr lvl="0"/>
            <a:r>
              <a:rPr lang="en-US" dirty="0"/>
              <a:t>Prepared For Area</a:t>
            </a:r>
          </a:p>
        </p:txBody>
      </p:sp>
      <p:sp>
        <p:nvSpPr>
          <p:cNvPr id="16" name="Text Placeholder 13"/>
          <p:cNvSpPr>
            <a:spLocks noGrp="1"/>
          </p:cNvSpPr>
          <p:nvPr>
            <p:ph type="body" sz="quarter" idx="13" hasCustomPrompt="1"/>
          </p:nvPr>
        </p:nvSpPr>
        <p:spPr>
          <a:xfrm>
            <a:off x="3623406" y="5751867"/>
            <a:ext cx="1432589" cy="875037"/>
          </a:xfrm>
        </p:spPr>
        <p:txBody>
          <a:bodyPr lIns="0" tIns="45720" rIns="91440" bIns="45720" anchor="t">
            <a:normAutofit/>
          </a:bodyPr>
          <a:lstStyle>
            <a:lvl1pPr marL="0" indent="0" algn="l">
              <a:spcBef>
                <a:spcPts val="0"/>
              </a:spcBef>
              <a:spcAft>
                <a:spcPts val="0"/>
              </a:spcAft>
              <a:buNone/>
              <a:defRPr sz="900" b="0">
                <a:solidFill>
                  <a:schemeClr val="bg1"/>
                </a:solidFill>
              </a:defRPr>
            </a:lvl1pPr>
          </a:lstStyle>
          <a:p>
            <a:pPr lvl="0"/>
            <a:r>
              <a:rPr lang="en-US" dirty="0"/>
              <a:t>Presented Name/Title Area</a:t>
            </a:r>
          </a:p>
        </p:txBody>
      </p:sp>
      <p:pic>
        <p:nvPicPr>
          <p:cNvPr id="19" name="Picture 1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6098" y="5216508"/>
            <a:ext cx="1033058" cy="1113408"/>
          </a:xfrm>
          <a:prstGeom prst="rect">
            <a:avLst/>
          </a:prstGeom>
        </p:spPr>
      </p:pic>
      <p:sp>
        <p:nvSpPr>
          <p:cNvPr id="15" name="Title 1"/>
          <p:cNvSpPr>
            <a:spLocks noGrp="1"/>
          </p:cNvSpPr>
          <p:nvPr>
            <p:ph type="ctrTitle" hasCustomPrompt="1"/>
          </p:nvPr>
        </p:nvSpPr>
        <p:spPr>
          <a:xfrm>
            <a:off x="3623578" y="533097"/>
            <a:ext cx="5085416" cy="1593231"/>
          </a:xfrm>
        </p:spPr>
        <p:txBody>
          <a:bodyPr anchor="b">
            <a:noAutofit/>
          </a:bodyPr>
          <a:lstStyle>
            <a:lvl1pPr>
              <a:defRPr sz="2250">
                <a:solidFill>
                  <a:schemeClr val="tx2"/>
                </a:solidFill>
              </a:defRPr>
            </a:lvl1pPr>
          </a:lstStyle>
          <a:p>
            <a:r>
              <a:rPr lang="en-US" dirty="0"/>
              <a:t>Title Slide – No Image</a:t>
            </a:r>
          </a:p>
        </p:txBody>
      </p:sp>
      <p:sp>
        <p:nvSpPr>
          <p:cNvPr id="20" name="Subtitle 2"/>
          <p:cNvSpPr>
            <a:spLocks noGrp="1"/>
          </p:cNvSpPr>
          <p:nvPr>
            <p:ph type="subTitle" idx="1"/>
          </p:nvPr>
        </p:nvSpPr>
        <p:spPr>
          <a:xfrm>
            <a:off x="3623578" y="2234613"/>
            <a:ext cx="5085416" cy="1167569"/>
          </a:xfrm>
        </p:spPr>
        <p:txBody>
          <a:bodyPr>
            <a:noAutofit/>
          </a:bodyPr>
          <a:lstStyle>
            <a:lvl1pPr marL="0" indent="0" algn="l">
              <a:buNone/>
              <a:defRPr sz="1200" b="0">
                <a:solidFill>
                  <a:schemeClr val="tx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14152644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Feature">
    <p:spTree>
      <p:nvGrpSpPr>
        <p:cNvPr id="1" name=""/>
        <p:cNvGrpSpPr/>
        <p:nvPr/>
      </p:nvGrpSpPr>
      <p:grpSpPr>
        <a:xfrm>
          <a:off x="0" y="0"/>
          <a:ext cx="0" cy="0"/>
          <a:chOff x="0" y="0"/>
          <a:chExt cx="0" cy="0"/>
        </a:xfrm>
      </p:grpSpPr>
      <p:sp>
        <p:nvSpPr>
          <p:cNvPr id="9" name="Picture Placeholder 11"/>
          <p:cNvSpPr>
            <a:spLocks noGrp="1"/>
          </p:cNvSpPr>
          <p:nvPr>
            <p:ph type="pic" sz="quarter" idx="13"/>
          </p:nvPr>
        </p:nvSpPr>
        <p:spPr>
          <a:xfrm>
            <a:off x="0" y="-13177"/>
            <a:ext cx="9144000" cy="5939843"/>
          </a:xfrm>
        </p:spPr>
        <p:txBody>
          <a:bodyPr/>
          <a:lstStyle>
            <a:lvl1pPr>
              <a:defRPr sz="1050" b="0">
                <a:solidFill>
                  <a:schemeClr val="tx1"/>
                </a:solidFill>
              </a:defRPr>
            </a:lvl1pPr>
          </a:lstStyle>
          <a:p>
            <a:r>
              <a:rPr lang="en-US" dirty="0"/>
              <a:t>Click icon to add picture</a:t>
            </a:r>
          </a:p>
        </p:txBody>
      </p:sp>
      <p:sp>
        <p:nvSpPr>
          <p:cNvPr id="4" name="Date Placeholder 3"/>
          <p:cNvSpPr>
            <a:spLocks noGrp="1"/>
          </p:cNvSpPr>
          <p:nvPr>
            <p:ph type="dt" sz="half" idx="10"/>
          </p:nvPr>
        </p:nvSpPr>
        <p:spPr/>
        <p:txBody>
          <a:bodyPr/>
          <a:lstStyle/>
          <a:p>
            <a:fld id="{A464D5F5-BFA6-8540-92EB-DE2ECBE13655}" type="datetime1">
              <a:rPr lang="en-US" smtClean="0"/>
              <a:t>11/8/2017</a:t>
            </a:fld>
            <a:endParaRPr lang="en-US" dirty="0"/>
          </a:p>
        </p:txBody>
      </p:sp>
      <p:sp>
        <p:nvSpPr>
          <p:cNvPr id="5" name="Footer Placeholder 4"/>
          <p:cNvSpPr>
            <a:spLocks noGrp="1"/>
          </p:cNvSpPr>
          <p:nvPr>
            <p:ph type="ftr" sz="quarter" idx="11"/>
          </p:nvPr>
        </p:nvSpPr>
        <p:spPr/>
        <p:txBody>
          <a:bodyPr/>
          <a:lstStyle/>
          <a:p>
            <a:r>
              <a:rPr lang="en-US" dirty="0"/>
              <a:t>Presentation Title </a:t>
            </a:r>
          </a:p>
        </p:txBody>
      </p:sp>
      <p:sp>
        <p:nvSpPr>
          <p:cNvPr id="6" name="Slide Number Placeholder 5"/>
          <p:cNvSpPr>
            <a:spLocks noGrp="1"/>
          </p:cNvSpPr>
          <p:nvPr>
            <p:ph type="sldNum" sz="quarter" idx="12"/>
          </p:nvPr>
        </p:nvSpPr>
        <p:spPr/>
        <p:txBody>
          <a:bodyPr/>
          <a:lstStyle/>
          <a:p>
            <a:fld id="{1DB5379B-6F0A-3548-AC69-0D2DB46577D4}" type="slidenum">
              <a:rPr lang="en-US" smtClean="0"/>
              <a:t>‹#›</a:t>
            </a:fld>
            <a:endParaRPr lang="en-US" dirty="0"/>
          </a:p>
        </p:txBody>
      </p:sp>
      <p:sp>
        <p:nvSpPr>
          <p:cNvPr id="3" name="Text Placeholder 2"/>
          <p:cNvSpPr>
            <a:spLocks noGrp="1" noChangeAspect="1"/>
          </p:cNvSpPr>
          <p:nvPr>
            <p:ph type="body" sz="quarter" idx="14" hasCustomPrompt="1"/>
          </p:nvPr>
        </p:nvSpPr>
        <p:spPr>
          <a:xfrm>
            <a:off x="460375" y="1501139"/>
            <a:ext cx="2400300" cy="3200400"/>
          </a:xfrm>
          <a:solidFill>
            <a:schemeClr val="bg1"/>
          </a:solidFill>
          <a:ln>
            <a:noFill/>
          </a:ln>
        </p:spPr>
        <p:txBody>
          <a:bodyPr lIns="182880" tIns="182880" rIns="182880" bIns="274320" anchor="ctr">
            <a:noAutofit/>
          </a:bodyPr>
          <a:lstStyle>
            <a:lvl1pPr marL="0" marR="0" indent="0" algn="l" defTabSz="342900" rtl="0" eaLnBrk="1" fontAlgn="auto" latinLnBrk="0" hangingPunct="1">
              <a:lnSpc>
                <a:spcPct val="114000"/>
              </a:lnSpc>
              <a:spcBef>
                <a:spcPts val="225"/>
              </a:spcBef>
              <a:spcAft>
                <a:spcPts val="225"/>
              </a:spcAft>
              <a:buClrTx/>
              <a:buSzTx/>
              <a:buFont typeface="Wingdings" charset="2"/>
              <a:buNone/>
              <a:tabLst/>
              <a:defRPr sz="1125" baseline="0"/>
            </a:lvl1pPr>
            <a:lvl2pPr>
              <a:defRPr sz="1125"/>
            </a:lvl2pPr>
            <a:lvl3pPr>
              <a:defRPr sz="1125"/>
            </a:lvl3pPr>
            <a:lvl4pPr>
              <a:defRPr sz="1125"/>
            </a:lvl4pPr>
            <a:lvl5pPr>
              <a:defRPr sz="1125"/>
            </a:lvl5pPr>
          </a:lstStyle>
          <a:p>
            <a:pPr lvl="0"/>
            <a:r>
              <a:rPr lang="en-US" dirty="0"/>
              <a:t>Feature text or quote text with photo. Choose one box only. Delete the other.</a:t>
            </a:r>
          </a:p>
        </p:txBody>
      </p:sp>
      <p:sp>
        <p:nvSpPr>
          <p:cNvPr id="10" name="Text Placeholder 2"/>
          <p:cNvSpPr>
            <a:spLocks noGrp="1" noChangeAspect="1"/>
          </p:cNvSpPr>
          <p:nvPr>
            <p:ph type="body" sz="quarter" idx="15" hasCustomPrompt="1"/>
          </p:nvPr>
        </p:nvSpPr>
        <p:spPr>
          <a:xfrm>
            <a:off x="6286499" y="1501139"/>
            <a:ext cx="2400300" cy="3200400"/>
          </a:xfrm>
          <a:solidFill>
            <a:schemeClr val="accent3"/>
          </a:solidFill>
          <a:ln>
            <a:noFill/>
          </a:ln>
        </p:spPr>
        <p:txBody>
          <a:bodyPr lIns="182880" tIns="182880" rIns="182880" bIns="274320" anchor="ctr">
            <a:noAutofit/>
          </a:bodyPr>
          <a:lstStyle>
            <a:lvl1pPr marL="0" marR="0" indent="0" algn="l" defTabSz="342900" rtl="0" eaLnBrk="1" fontAlgn="auto" latinLnBrk="0" hangingPunct="1">
              <a:lnSpc>
                <a:spcPct val="114000"/>
              </a:lnSpc>
              <a:spcBef>
                <a:spcPts val="225"/>
              </a:spcBef>
              <a:spcAft>
                <a:spcPts val="225"/>
              </a:spcAft>
              <a:buClrTx/>
              <a:buSzTx/>
              <a:buFont typeface="Wingdings" charset="2"/>
              <a:buNone/>
              <a:tabLst/>
              <a:defRPr sz="1125">
                <a:solidFill>
                  <a:schemeClr val="bg1"/>
                </a:solidFill>
              </a:defRPr>
            </a:lvl1pPr>
            <a:lvl2pPr>
              <a:defRPr sz="1125"/>
            </a:lvl2pPr>
            <a:lvl3pPr>
              <a:defRPr sz="1125"/>
            </a:lvl3pPr>
            <a:lvl4pPr>
              <a:defRPr sz="1125"/>
            </a:lvl4pPr>
            <a:lvl5pPr>
              <a:defRPr sz="1125"/>
            </a:lvl5pPr>
          </a:lstStyle>
          <a:p>
            <a:pPr lvl="0"/>
            <a:r>
              <a:rPr lang="en-US" dirty="0"/>
              <a:t>Feature text or quote text with photo. Choose one box only. Delete the other.</a:t>
            </a:r>
          </a:p>
        </p:txBody>
      </p:sp>
      <p:sp>
        <p:nvSpPr>
          <p:cNvPr id="13" name="Date Placeholder 3"/>
          <p:cNvSpPr txBox="1">
            <a:spLocks/>
          </p:cNvSpPr>
          <p:nvPr/>
        </p:nvSpPr>
        <p:spPr>
          <a:xfrm>
            <a:off x="1033582" y="6516293"/>
            <a:ext cx="3260628"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indent="0" algn="l" defTabSz="342900" rtl="0" eaLnBrk="1" fontAlgn="auto" latinLnBrk="0" hangingPunct="1">
              <a:lnSpc>
                <a:spcPct val="100000"/>
              </a:lnSpc>
              <a:spcBef>
                <a:spcPts val="0"/>
              </a:spcBef>
              <a:spcAft>
                <a:spcPts val="0"/>
              </a:spcAft>
              <a:buClrTx/>
              <a:buSzTx/>
              <a:buFontTx/>
              <a:buNone/>
              <a:tabLst/>
              <a:defRPr/>
            </a:pPr>
            <a:r>
              <a:rPr lang="en-US" sz="600" dirty="0">
                <a:solidFill>
                  <a:srgbClr val="768591"/>
                </a:solidFill>
              </a:rPr>
              <a:t>ICF proprietary and confidential. Do not copy, distribute, or disclose.</a:t>
            </a:r>
          </a:p>
        </p:txBody>
      </p:sp>
      <p:sp>
        <p:nvSpPr>
          <p:cNvPr id="12" name="Date Placeholder 3"/>
          <p:cNvSpPr txBox="1">
            <a:spLocks/>
          </p:cNvSpPr>
          <p:nvPr userDrawn="1"/>
        </p:nvSpPr>
        <p:spPr>
          <a:xfrm>
            <a:off x="1033582" y="6516293"/>
            <a:ext cx="3260628"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indent="0" algn="l" defTabSz="342900" rtl="0" eaLnBrk="1" fontAlgn="auto" latinLnBrk="0" hangingPunct="1">
              <a:lnSpc>
                <a:spcPct val="100000"/>
              </a:lnSpc>
              <a:spcBef>
                <a:spcPts val="0"/>
              </a:spcBef>
              <a:spcAft>
                <a:spcPts val="0"/>
              </a:spcAft>
              <a:buClrTx/>
              <a:buSzTx/>
              <a:buFontTx/>
              <a:buNone/>
              <a:tabLst/>
              <a:defRPr/>
            </a:pPr>
            <a:r>
              <a:rPr lang="en-US" sz="600" dirty="0">
                <a:solidFill>
                  <a:srgbClr val="768591"/>
                </a:solidFill>
              </a:rPr>
              <a:t>ICF proprietary and confidential. Do not copy, distribute, or disclose.</a:t>
            </a:r>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0090" y="6213758"/>
            <a:ext cx="429581" cy="462993"/>
          </a:xfrm>
          <a:prstGeom prst="rect">
            <a:avLst/>
          </a:prstGeom>
        </p:spPr>
      </p:pic>
    </p:spTree>
    <p:extLst>
      <p:ext uri="{BB962C8B-B14F-4D97-AF65-F5344CB8AC3E}">
        <p14:creationId xmlns:p14="http://schemas.microsoft.com/office/powerpoint/2010/main" val="30860647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Feature NoPhoto">
    <p:spTree>
      <p:nvGrpSpPr>
        <p:cNvPr id="1" name=""/>
        <p:cNvGrpSpPr/>
        <p:nvPr/>
      </p:nvGrpSpPr>
      <p:grpSpPr>
        <a:xfrm>
          <a:off x="0" y="0"/>
          <a:ext cx="0" cy="0"/>
          <a:chOff x="0" y="0"/>
          <a:chExt cx="0" cy="0"/>
        </a:xfrm>
      </p:grpSpPr>
      <p:sp>
        <p:nvSpPr>
          <p:cNvPr id="18" name="Rectangle 17"/>
          <p:cNvSpPr/>
          <p:nvPr userDrawn="1"/>
        </p:nvSpPr>
        <p:spPr>
          <a:xfrm>
            <a:off x="0" y="1"/>
            <a:ext cx="9144000" cy="5926666"/>
          </a:xfrm>
          <a:prstGeom prst="rect">
            <a:avLst/>
          </a:prstGeom>
          <a:solidFill>
            <a:srgbClr val="00AFA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grpSp>
        <p:nvGrpSpPr>
          <p:cNvPr id="20" name="Group 19"/>
          <p:cNvGrpSpPr/>
          <p:nvPr userDrawn="1"/>
        </p:nvGrpSpPr>
        <p:grpSpPr>
          <a:xfrm>
            <a:off x="8043154" y="3544"/>
            <a:ext cx="1089468" cy="1258191"/>
            <a:chOff x="7776509" y="3242"/>
            <a:chExt cx="1353354" cy="1151639"/>
          </a:xfrm>
        </p:grpSpPr>
        <p:sp>
          <p:nvSpPr>
            <p:cNvPr id="21" name="Rectangle 20"/>
            <p:cNvSpPr/>
            <p:nvPr userDrawn="1"/>
          </p:nvSpPr>
          <p:spPr>
            <a:xfrm>
              <a:off x="7776509" y="586224"/>
              <a:ext cx="192024" cy="192024"/>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22" name="Rectangle 21"/>
            <p:cNvSpPr>
              <a:spLocks/>
            </p:cNvSpPr>
            <p:nvPr userDrawn="1"/>
          </p:nvSpPr>
          <p:spPr>
            <a:xfrm>
              <a:off x="7968534" y="778248"/>
              <a:ext cx="386090" cy="37663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23" name="Rectangle 22"/>
            <p:cNvSpPr>
              <a:spLocks noChangeAspect="1"/>
            </p:cNvSpPr>
            <p:nvPr userDrawn="1"/>
          </p:nvSpPr>
          <p:spPr>
            <a:xfrm>
              <a:off x="8354624" y="3242"/>
              <a:ext cx="775239" cy="775239"/>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solidFill>
                  <a:schemeClr val="bg2"/>
                </a:solidFill>
              </a:endParaRPr>
            </a:p>
          </p:txBody>
        </p:sp>
      </p:grpSp>
      <p:sp>
        <p:nvSpPr>
          <p:cNvPr id="4" name="Date Placeholder 3"/>
          <p:cNvSpPr>
            <a:spLocks noGrp="1"/>
          </p:cNvSpPr>
          <p:nvPr>
            <p:ph type="dt" sz="half" idx="10"/>
          </p:nvPr>
        </p:nvSpPr>
        <p:spPr/>
        <p:txBody>
          <a:bodyPr/>
          <a:lstStyle/>
          <a:p>
            <a:fld id="{18C86DAA-4DFB-0A46-94BC-99D7A1CB2F87}" type="datetime1">
              <a:rPr lang="en-US" smtClean="0"/>
              <a:t>11/8/2017</a:t>
            </a:fld>
            <a:endParaRPr lang="en-US" dirty="0"/>
          </a:p>
        </p:txBody>
      </p:sp>
      <p:sp>
        <p:nvSpPr>
          <p:cNvPr id="5" name="Footer Placeholder 4"/>
          <p:cNvSpPr>
            <a:spLocks noGrp="1"/>
          </p:cNvSpPr>
          <p:nvPr>
            <p:ph type="ftr" sz="quarter" idx="11"/>
          </p:nvPr>
        </p:nvSpPr>
        <p:spPr/>
        <p:txBody>
          <a:bodyPr/>
          <a:lstStyle/>
          <a:p>
            <a:r>
              <a:rPr lang="en-US" dirty="0"/>
              <a:t>Presentation Title </a:t>
            </a:r>
          </a:p>
        </p:txBody>
      </p:sp>
      <p:sp>
        <p:nvSpPr>
          <p:cNvPr id="6" name="Slide Number Placeholder 5"/>
          <p:cNvSpPr>
            <a:spLocks noGrp="1"/>
          </p:cNvSpPr>
          <p:nvPr>
            <p:ph type="sldNum" sz="quarter" idx="12"/>
          </p:nvPr>
        </p:nvSpPr>
        <p:spPr/>
        <p:txBody>
          <a:bodyPr/>
          <a:lstStyle/>
          <a:p>
            <a:fld id="{1DB5379B-6F0A-3548-AC69-0D2DB46577D4}" type="slidenum">
              <a:rPr lang="en-US" smtClean="0"/>
              <a:t>‹#›</a:t>
            </a:fld>
            <a:endParaRPr lang="en-US" dirty="0"/>
          </a:p>
        </p:txBody>
      </p:sp>
      <p:sp>
        <p:nvSpPr>
          <p:cNvPr id="12" name="Text Placeholder 2"/>
          <p:cNvSpPr>
            <a:spLocks noGrp="1" noChangeAspect="1"/>
          </p:cNvSpPr>
          <p:nvPr>
            <p:ph type="body" sz="quarter" idx="14" hasCustomPrompt="1"/>
          </p:nvPr>
        </p:nvSpPr>
        <p:spPr>
          <a:xfrm>
            <a:off x="460374" y="1501139"/>
            <a:ext cx="2400300" cy="3200400"/>
          </a:xfrm>
          <a:solidFill>
            <a:schemeClr val="bg1"/>
          </a:solidFill>
          <a:ln>
            <a:noFill/>
          </a:ln>
        </p:spPr>
        <p:txBody>
          <a:bodyPr lIns="182880" tIns="182880" rIns="182880" bIns="274320" anchor="ctr">
            <a:noAutofit/>
          </a:bodyPr>
          <a:lstStyle>
            <a:lvl1pPr marL="0" indent="0">
              <a:buNone/>
              <a:defRPr sz="1125"/>
            </a:lvl1pPr>
            <a:lvl2pPr>
              <a:defRPr sz="1125"/>
            </a:lvl2pPr>
            <a:lvl3pPr>
              <a:defRPr sz="1125"/>
            </a:lvl3pPr>
            <a:lvl4pPr>
              <a:defRPr sz="1125"/>
            </a:lvl4pPr>
            <a:lvl5pPr>
              <a:defRPr sz="1125"/>
            </a:lvl5pPr>
          </a:lstStyle>
          <a:p>
            <a:pPr lvl="0"/>
            <a:r>
              <a:rPr lang="en-US" dirty="0"/>
              <a:t>Feature text or quote text slide 1 – no image.</a:t>
            </a:r>
          </a:p>
        </p:txBody>
      </p:sp>
      <p:sp>
        <p:nvSpPr>
          <p:cNvPr id="19" name="Date Placeholder 3"/>
          <p:cNvSpPr txBox="1">
            <a:spLocks/>
          </p:cNvSpPr>
          <p:nvPr/>
        </p:nvSpPr>
        <p:spPr>
          <a:xfrm>
            <a:off x="1033582" y="6516293"/>
            <a:ext cx="3260628"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indent="0" algn="l" defTabSz="342900" rtl="0" eaLnBrk="1" fontAlgn="auto" latinLnBrk="0" hangingPunct="1">
              <a:lnSpc>
                <a:spcPct val="100000"/>
              </a:lnSpc>
              <a:spcBef>
                <a:spcPts val="0"/>
              </a:spcBef>
              <a:spcAft>
                <a:spcPts val="0"/>
              </a:spcAft>
              <a:buClrTx/>
              <a:buSzTx/>
              <a:buFontTx/>
              <a:buNone/>
              <a:tabLst/>
              <a:defRPr/>
            </a:pPr>
            <a:r>
              <a:rPr lang="en-US" sz="600" dirty="0">
                <a:solidFill>
                  <a:srgbClr val="768591"/>
                </a:solidFill>
              </a:rPr>
              <a:t>ICF proprietary and confidential. Do not copy, distribute, or disclose.</a:t>
            </a:r>
          </a:p>
        </p:txBody>
      </p:sp>
      <p:sp>
        <p:nvSpPr>
          <p:cNvPr id="24" name="Date Placeholder 3"/>
          <p:cNvSpPr txBox="1">
            <a:spLocks/>
          </p:cNvSpPr>
          <p:nvPr userDrawn="1"/>
        </p:nvSpPr>
        <p:spPr>
          <a:xfrm>
            <a:off x="1033582" y="6516293"/>
            <a:ext cx="3260628"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indent="0" algn="l" defTabSz="342900" rtl="0" eaLnBrk="1" fontAlgn="auto" latinLnBrk="0" hangingPunct="1">
              <a:lnSpc>
                <a:spcPct val="100000"/>
              </a:lnSpc>
              <a:spcBef>
                <a:spcPts val="0"/>
              </a:spcBef>
              <a:spcAft>
                <a:spcPts val="0"/>
              </a:spcAft>
              <a:buClrTx/>
              <a:buSzTx/>
              <a:buFontTx/>
              <a:buNone/>
              <a:tabLst/>
              <a:defRPr/>
            </a:pPr>
            <a:r>
              <a:rPr lang="en-US" sz="600" dirty="0">
                <a:solidFill>
                  <a:srgbClr val="768591"/>
                </a:solidFill>
              </a:rPr>
              <a:t>ICF proprietary and confidential. Do not copy, distribute, or disclose.</a:t>
            </a:r>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0090" y="6213758"/>
            <a:ext cx="429581" cy="462993"/>
          </a:xfrm>
          <a:prstGeom prst="rect">
            <a:avLst/>
          </a:prstGeom>
        </p:spPr>
      </p:pic>
    </p:spTree>
    <p:extLst>
      <p:ext uri="{BB962C8B-B14F-4D97-AF65-F5344CB8AC3E}">
        <p14:creationId xmlns:p14="http://schemas.microsoft.com/office/powerpoint/2010/main" val="21192265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Feature NoPhoto2">
    <p:spTree>
      <p:nvGrpSpPr>
        <p:cNvPr id="1" name=""/>
        <p:cNvGrpSpPr/>
        <p:nvPr/>
      </p:nvGrpSpPr>
      <p:grpSpPr>
        <a:xfrm>
          <a:off x="0" y="0"/>
          <a:ext cx="0" cy="0"/>
          <a:chOff x="0" y="0"/>
          <a:chExt cx="0" cy="0"/>
        </a:xfrm>
      </p:grpSpPr>
      <p:sp>
        <p:nvSpPr>
          <p:cNvPr id="18" name="Rectangle 17"/>
          <p:cNvSpPr/>
          <p:nvPr userDrawn="1"/>
        </p:nvSpPr>
        <p:spPr>
          <a:xfrm>
            <a:off x="0" y="1"/>
            <a:ext cx="9144000" cy="5926666"/>
          </a:xfrm>
          <a:prstGeom prst="rect">
            <a:avLst/>
          </a:prstGeom>
          <a:solidFill>
            <a:srgbClr val="00A2E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grpSp>
        <p:nvGrpSpPr>
          <p:cNvPr id="20" name="Group 19"/>
          <p:cNvGrpSpPr/>
          <p:nvPr userDrawn="1"/>
        </p:nvGrpSpPr>
        <p:grpSpPr>
          <a:xfrm>
            <a:off x="8043154" y="3544"/>
            <a:ext cx="1089468" cy="1258191"/>
            <a:chOff x="7776509" y="3242"/>
            <a:chExt cx="1353354" cy="1151639"/>
          </a:xfrm>
        </p:grpSpPr>
        <p:sp>
          <p:nvSpPr>
            <p:cNvPr id="21" name="Rectangle 20"/>
            <p:cNvSpPr/>
            <p:nvPr userDrawn="1"/>
          </p:nvSpPr>
          <p:spPr>
            <a:xfrm>
              <a:off x="7776509" y="586224"/>
              <a:ext cx="192024" cy="192024"/>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22" name="Rectangle 21"/>
            <p:cNvSpPr>
              <a:spLocks/>
            </p:cNvSpPr>
            <p:nvPr userDrawn="1"/>
          </p:nvSpPr>
          <p:spPr>
            <a:xfrm>
              <a:off x="7968534" y="778248"/>
              <a:ext cx="386090" cy="37663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23" name="Rectangle 22"/>
            <p:cNvSpPr>
              <a:spLocks noChangeAspect="1"/>
            </p:cNvSpPr>
            <p:nvPr userDrawn="1"/>
          </p:nvSpPr>
          <p:spPr>
            <a:xfrm>
              <a:off x="8354624" y="3242"/>
              <a:ext cx="775239" cy="77523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solidFill>
                  <a:schemeClr val="bg2"/>
                </a:solidFill>
              </a:endParaRPr>
            </a:p>
          </p:txBody>
        </p:sp>
      </p:grpSp>
      <p:sp>
        <p:nvSpPr>
          <p:cNvPr id="4" name="Date Placeholder 3"/>
          <p:cNvSpPr>
            <a:spLocks noGrp="1"/>
          </p:cNvSpPr>
          <p:nvPr>
            <p:ph type="dt" sz="half" idx="10"/>
          </p:nvPr>
        </p:nvSpPr>
        <p:spPr/>
        <p:txBody>
          <a:bodyPr/>
          <a:lstStyle/>
          <a:p>
            <a:fld id="{18C86DAA-4DFB-0A46-94BC-99D7A1CB2F87}" type="datetime1">
              <a:rPr lang="en-US" smtClean="0"/>
              <a:t>11/8/2017</a:t>
            </a:fld>
            <a:endParaRPr lang="en-US" dirty="0"/>
          </a:p>
        </p:txBody>
      </p:sp>
      <p:sp>
        <p:nvSpPr>
          <p:cNvPr id="5" name="Footer Placeholder 4"/>
          <p:cNvSpPr>
            <a:spLocks noGrp="1"/>
          </p:cNvSpPr>
          <p:nvPr>
            <p:ph type="ftr" sz="quarter" idx="11"/>
          </p:nvPr>
        </p:nvSpPr>
        <p:spPr/>
        <p:txBody>
          <a:bodyPr/>
          <a:lstStyle/>
          <a:p>
            <a:r>
              <a:rPr lang="en-US" dirty="0"/>
              <a:t>Presentation Title </a:t>
            </a:r>
          </a:p>
        </p:txBody>
      </p:sp>
      <p:sp>
        <p:nvSpPr>
          <p:cNvPr id="6" name="Slide Number Placeholder 5"/>
          <p:cNvSpPr>
            <a:spLocks noGrp="1"/>
          </p:cNvSpPr>
          <p:nvPr>
            <p:ph type="sldNum" sz="quarter" idx="12"/>
          </p:nvPr>
        </p:nvSpPr>
        <p:spPr/>
        <p:txBody>
          <a:bodyPr/>
          <a:lstStyle/>
          <a:p>
            <a:fld id="{1DB5379B-6F0A-3548-AC69-0D2DB46577D4}" type="slidenum">
              <a:rPr lang="en-US" smtClean="0"/>
              <a:t>‹#›</a:t>
            </a:fld>
            <a:endParaRPr lang="en-US" dirty="0"/>
          </a:p>
        </p:txBody>
      </p:sp>
      <p:sp>
        <p:nvSpPr>
          <p:cNvPr id="12" name="Text Placeholder 2"/>
          <p:cNvSpPr>
            <a:spLocks noGrp="1" noChangeAspect="1"/>
          </p:cNvSpPr>
          <p:nvPr>
            <p:ph type="body" sz="quarter" idx="14" hasCustomPrompt="1"/>
          </p:nvPr>
        </p:nvSpPr>
        <p:spPr>
          <a:xfrm>
            <a:off x="460374" y="1501139"/>
            <a:ext cx="2400300" cy="3200400"/>
          </a:xfrm>
          <a:solidFill>
            <a:schemeClr val="bg1"/>
          </a:solidFill>
          <a:ln>
            <a:noFill/>
          </a:ln>
        </p:spPr>
        <p:txBody>
          <a:bodyPr lIns="182880" tIns="182880" rIns="182880" bIns="274320" anchor="ctr">
            <a:noAutofit/>
          </a:bodyPr>
          <a:lstStyle>
            <a:lvl1pPr marL="0" indent="0">
              <a:buNone/>
              <a:defRPr sz="1125"/>
            </a:lvl1pPr>
            <a:lvl2pPr>
              <a:defRPr sz="1125"/>
            </a:lvl2pPr>
            <a:lvl3pPr>
              <a:defRPr sz="1125"/>
            </a:lvl3pPr>
            <a:lvl4pPr>
              <a:defRPr sz="1125"/>
            </a:lvl4pPr>
            <a:lvl5pPr>
              <a:defRPr sz="1125"/>
            </a:lvl5pPr>
          </a:lstStyle>
          <a:p>
            <a:pPr lvl="0"/>
            <a:r>
              <a:rPr lang="en-US" dirty="0"/>
              <a:t>Feature text or quote text slide 2 – no image.</a:t>
            </a:r>
          </a:p>
        </p:txBody>
      </p:sp>
      <p:sp>
        <p:nvSpPr>
          <p:cNvPr id="19" name="Date Placeholder 3"/>
          <p:cNvSpPr txBox="1">
            <a:spLocks/>
          </p:cNvSpPr>
          <p:nvPr/>
        </p:nvSpPr>
        <p:spPr>
          <a:xfrm>
            <a:off x="1033582" y="6516293"/>
            <a:ext cx="3260628"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indent="0" algn="l" defTabSz="342900" rtl="0" eaLnBrk="1" fontAlgn="auto" latinLnBrk="0" hangingPunct="1">
              <a:lnSpc>
                <a:spcPct val="100000"/>
              </a:lnSpc>
              <a:spcBef>
                <a:spcPts val="0"/>
              </a:spcBef>
              <a:spcAft>
                <a:spcPts val="0"/>
              </a:spcAft>
              <a:buClrTx/>
              <a:buSzTx/>
              <a:buFontTx/>
              <a:buNone/>
              <a:tabLst/>
              <a:defRPr/>
            </a:pPr>
            <a:r>
              <a:rPr lang="en-US" sz="600" dirty="0">
                <a:solidFill>
                  <a:srgbClr val="768591"/>
                </a:solidFill>
              </a:rPr>
              <a:t>ICF proprietary and confidential. Do not copy, distribute, or disclose.</a:t>
            </a:r>
          </a:p>
        </p:txBody>
      </p:sp>
      <p:sp>
        <p:nvSpPr>
          <p:cNvPr id="24" name="Date Placeholder 3"/>
          <p:cNvSpPr txBox="1">
            <a:spLocks/>
          </p:cNvSpPr>
          <p:nvPr userDrawn="1"/>
        </p:nvSpPr>
        <p:spPr>
          <a:xfrm>
            <a:off x="1033582" y="6516293"/>
            <a:ext cx="3260628"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indent="0" algn="l" defTabSz="342900" rtl="0" eaLnBrk="1" fontAlgn="auto" latinLnBrk="0" hangingPunct="1">
              <a:lnSpc>
                <a:spcPct val="100000"/>
              </a:lnSpc>
              <a:spcBef>
                <a:spcPts val="0"/>
              </a:spcBef>
              <a:spcAft>
                <a:spcPts val="0"/>
              </a:spcAft>
              <a:buClrTx/>
              <a:buSzTx/>
              <a:buFontTx/>
              <a:buNone/>
              <a:tabLst/>
              <a:defRPr/>
            </a:pPr>
            <a:r>
              <a:rPr lang="en-US" sz="600" dirty="0">
                <a:solidFill>
                  <a:srgbClr val="768591"/>
                </a:solidFill>
              </a:rPr>
              <a:t>ICF proprietary and confidential. Do not copy, distribute, or disclose.</a:t>
            </a:r>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0090" y="6213758"/>
            <a:ext cx="429581" cy="462993"/>
          </a:xfrm>
          <a:prstGeom prst="rect">
            <a:avLst/>
          </a:prstGeom>
        </p:spPr>
      </p:pic>
    </p:spTree>
    <p:extLst>
      <p:ext uri="{BB962C8B-B14F-4D97-AF65-F5344CB8AC3E}">
        <p14:creationId xmlns:p14="http://schemas.microsoft.com/office/powerpoint/2010/main" val="30047274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575809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Title and Content</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2A5317F-AA09-0F4F-822A-31AF721A47D4}" type="datetime1">
              <a:rPr lang="en-US" smtClean="0"/>
              <a:t>11/8/2017</a:t>
            </a:fld>
            <a:endParaRPr lang="en-US" dirty="0"/>
          </a:p>
        </p:txBody>
      </p:sp>
      <p:sp>
        <p:nvSpPr>
          <p:cNvPr id="5" name="Footer Placeholder 4"/>
          <p:cNvSpPr>
            <a:spLocks noGrp="1"/>
          </p:cNvSpPr>
          <p:nvPr>
            <p:ph type="ftr" sz="quarter" idx="11"/>
          </p:nvPr>
        </p:nvSpPr>
        <p:spPr>
          <a:xfrm>
            <a:off x="1033582" y="6155331"/>
            <a:ext cx="3780912" cy="365125"/>
          </a:xfrm>
        </p:spPr>
        <p:txBody>
          <a:bodyPr/>
          <a:lstStyle/>
          <a:p>
            <a:r>
              <a:rPr lang="en-US" dirty="0"/>
              <a:t>Presentation Title </a:t>
            </a:r>
          </a:p>
        </p:txBody>
      </p:sp>
      <p:sp>
        <p:nvSpPr>
          <p:cNvPr id="14" name="Text Placeholder 12"/>
          <p:cNvSpPr>
            <a:spLocks noGrp="1"/>
          </p:cNvSpPr>
          <p:nvPr>
            <p:ph type="body" sz="quarter" idx="13" hasCustomPrompt="1"/>
          </p:nvPr>
        </p:nvSpPr>
        <p:spPr>
          <a:xfrm>
            <a:off x="457201" y="1"/>
            <a:ext cx="6868160" cy="363408"/>
          </a:xfrm>
        </p:spPr>
        <p:txBody>
          <a:bodyPr anchor="b">
            <a:noAutofit/>
          </a:bodyPr>
          <a:lstStyle>
            <a:lvl1pPr marL="0" indent="0">
              <a:buNone/>
              <a:defRPr sz="900" b="0" cap="all">
                <a:solidFill>
                  <a:srgbClr val="768591"/>
                </a:solidFill>
              </a:defRPr>
            </a:lvl1pPr>
          </a:lstStyle>
          <a:p>
            <a:pPr lvl="0"/>
            <a:r>
              <a:rPr lang="en-US" dirty="0"/>
              <a:t>FRAMING TEXT AREA</a:t>
            </a:r>
          </a:p>
        </p:txBody>
      </p:sp>
      <p:sp>
        <p:nvSpPr>
          <p:cNvPr id="12" name="Text Placeholder 11"/>
          <p:cNvSpPr>
            <a:spLocks noGrp="1"/>
          </p:cNvSpPr>
          <p:nvPr>
            <p:ph type="body" sz="quarter" idx="14" hasCustomPrompt="1"/>
          </p:nvPr>
        </p:nvSpPr>
        <p:spPr>
          <a:xfrm>
            <a:off x="457201" y="5914934"/>
            <a:ext cx="8229599" cy="208054"/>
          </a:xfrm>
        </p:spPr>
        <p:txBody>
          <a:bodyPr anchor="b" anchorCtr="0">
            <a:normAutofit/>
          </a:bodyPr>
          <a:lstStyle>
            <a:lvl1pPr marL="0" indent="0">
              <a:lnSpc>
                <a:spcPct val="100000"/>
              </a:lnSpc>
              <a:spcBef>
                <a:spcPts val="0"/>
              </a:spcBef>
              <a:spcAft>
                <a:spcPts val="225"/>
              </a:spcAft>
              <a:buNone/>
              <a:defRPr sz="600" b="0">
                <a:solidFill>
                  <a:srgbClr val="768591"/>
                </a:solidFill>
              </a:defRPr>
            </a:lvl1pPr>
            <a:lvl2pPr marL="0" indent="0">
              <a:lnSpc>
                <a:spcPct val="100000"/>
              </a:lnSpc>
              <a:spcBef>
                <a:spcPts val="0"/>
              </a:spcBef>
              <a:spcAft>
                <a:spcPts val="225"/>
              </a:spcAft>
              <a:buNone/>
              <a:defRPr sz="600" b="0">
                <a:solidFill>
                  <a:srgbClr val="768591"/>
                </a:solidFill>
              </a:defRPr>
            </a:lvl2pPr>
            <a:lvl3pPr marL="253603" indent="0">
              <a:lnSpc>
                <a:spcPct val="100000"/>
              </a:lnSpc>
              <a:spcBef>
                <a:spcPts val="0"/>
              </a:spcBef>
              <a:spcAft>
                <a:spcPts val="225"/>
              </a:spcAft>
              <a:buNone/>
              <a:defRPr sz="600" b="0">
                <a:solidFill>
                  <a:srgbClr val="768591"/>
                </a:solidFill>
              </a:defRPr>
            </a:lvl3pPr>
            <a:lvl4pPr marL="385763" indent="0">
              <a:lnSpc>
                <a:spcPct val="100000"/>
              </a:lnSpc>
              <a:spcBef>
                <a:spcPts val="0"/>
              </a:spcBef>
              <a:spcAft>
                <a:spcPts val="225"/>
              </a:spcAft>
              <a:buNone/>
              <a:defRPr sz="600" b="0">
                <a:solidFill>
                  <a:srgbClr val="768591"/>
                </a:solidFill>
              </a:defRPr>
            </a:lvl4pPr>
            <a:lvl5pPr marL="472679" indent="0">
              <a:lnSpc>
                <a:spcPct val="100000"/>
              </a:lnSpc>
              <a:spcBef>
                <a:spcPts val="0"/>
              </a:spcBef>
              <a:spcAft>
                <a:spcPts val="225"/>
              </a:spcAft>
              <a:buNone/>
              <a:defRPr sz="600" b="0">
                <a:solidFill>
                  <a:srgbClr val="768591"/>
                </a:solidFill>
              </a:defRPr>
            </a:lvl5pPr>
          </a:lstStyle>
          <a:p>
            <a:pPr lvl="0"/>
            <a:r>
              <a:rPr lang="en-US" dirty="0"/>
              <a:t>Click to add Source or Footnote</a:t>
            </a:r>
          </a:p>
        </p:txBody>
      </p:sp>
      <p:sp>
        <p:nvSpPr>
          <p:cNvPr id="16" name="Date Placeholder 3"/>
          <p:cNvSpPr txBox="1">
            <a:spLocks/>
          </p:cNvSpPr>
          <p:nvPr/>
        </p:nvSpPr>
        <p:spPr>
          <a:xfrm>
            <a:off x="1033582" y="6516293"/>
            <a:ext cx="3260628"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indent="0" algn="l" defTabSz="342900" rtl="0" eaLnBrk="1" fontAlgn="auto" latinLnBrk="0" hangingPunct="1">
              <a:lnSpc>
                <a:spcPct val="100000"/>
              </a:lnSpc>
              <a:spcBef>
                <a:spcPts val="0"/>
              </a:spcBef>
              <a:spcAft>
                <a:spcPts val="0"/>
              </a:spcAft>
              <a:buClrTx/>
              <a:buSzTx/>
              <a:buFontTx/>
              <a:buNone/>
              <a:tabLst/>
              <a:defRPr/>
            </a:pPr>
            <a:r>
              <a:rPr lang="en-US" sz="600" dirty="0">
                <a:solidFill>
                  <a:srgbClr val="768591"/>
                </a:solidFill>
              </a:rPr>
              <a:t>Economic Fundamentals Analysis of New Jersey SREC Market</a:t>
            </a:r>
          </a:p>
        </p:txBody>
      </p:sp>
      <p:pic>
        <p:nvPicPr>
          <p:cNvPr id="21" name="Picture 2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0090" y="6213758"/>
            <a:ext cx="429581" cy="462993"/>
          </a:xfrm>
          <a:prstGeom prst="rect">
            <a:avLst/>
          </a:prstGeom>
        </p:spPr>
      </p:pic>
      <p:sp>
        <p:nvSpPr>
          <p:cNvPr id="15" name="Date Placeholder 3"/>
          <p:cNvSpPr txBox="1">
            <a:spLocks/>
          </p:cNvSpPr>
          <p:nvPr userDrawn="1"/>
        </p:nvSpPr>
        <p:spPr>
          <a:xfrm>
            <a:off x="1033582" y="6516293"/>
            <a:ext cx="3260628"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indent="0" algn="l" defTabSz="342900" rtl="0" eaLnBrk="1" fontAlgn="auto" latinLnBrk="0" hangingPunct="1">
              <a:lnSpc>
                <a:spcPct val="100000"/>
              </a:lnSpc>
              <a:spcBef>
                <a:spcPts val="0"/>
              </a:spcBef>
              <a:spcAft>
                <a:spcPts val="0"/>
              </a:spcAft>
              <a:buClrTx/>
              <a:buSzTx/>
              <a:buFontTx/>
              <a:buNone/>
              <a:tabLst/>
              <a:defRPr/>
            </a:pPr>
            <a:r>
              <a:rPr lang="en-US" sz="600" dirty="0">
                <a:solidFill>
                  <a:srgbClr val="768591"/>
                </a:solidFill>
              </a:rPr>
              <a:t>.</a:t>
            </a:r>
          </a:p>
        </p:txBody>
      </p:sp>
      <p:grpSp>
        <p:nvGrpSpPr>
          <p:cNvPr id="17" name="Group 16"/>
          <p:cNvGrpSpPr>
            <a:grpSpLocks noChangeAspect="1"/>
          </p:cNvGrpSpPr>
          <p:nvPr userDrawn="1"/>
        </p:nvGrpSpPr>
        <p:grpSpPr>
          <a:xfrm>
            <a:off x="8608259" y="-1277"/>
            <a:ext cx="534641" cy="603504"/>
            <a:chOff x="7804195" y="-3"/>
            <a:chExt cx="1339810" cy="1512381"/>
          </a:xfrm>
        </p:grpSpPr>
        <p:sp>
          <p:nvSpPr>
            <p:cNvPr id="18" name="Rectangle 17"/>
            <p:cNvSpPr/>
            <p:nvPr userDrawn="1"/>
          </p:nvSpPr>
          <p:spPr>
            <a:xfrm>
              <a:off x="7804195" y="762247"/>
              <a:ext cx="192025" cy="25206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19" name="Rectangle 18"/>
            <p:cNvSpPr>
              <a:spLocks/>
            </p:cNvSpPr>
            <p:nvPr userDrawn="1"/>
          </p:nvSpPr>
          <p:spPr>
            <a:xfrm>
              <a:off x="7996219" y="1008251"/>
              <a:ext cx="386090" cy="504127"/>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20" name="Rectangle 19"/>
            <p:cNvSpPr>
              <a:spLocks/>
            </p:cNvSpPr>
            <p:nvPr userDrawn="1"/>
          </p:nvSpPr>
          <p:spPr>
            <a:xfrm>
              <a:off x="8382310" y="-3"/>
              <a:ext cx="761695" cy="1008254"/>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solidFill>
                  <a:schemeClr val="bg2"/>
                </a:solidFill>
              </a:endParaRPr>
            </a:p>
          </p:txBody>
        </p:sp>
      </p:grpSp>
      <p:sp>
        <p:nvSpPr>
          <p:cNvPr id="23" name="Slide Number Placeholder 5"/>
          <p:cNvSpPr>
            <a:spLocks noGrp="1"/>
          </p:cNvSpPr>
          <p:nvPr>
            <p:ph type="sldNum" sz="quarter" idx="12"/>
          </p:nvPr>
        </p:nvSpPr>
        <p:spPr>
          <a:xfrm>
            <a:off x="8330288" y="6337894"/>
            <a:ext cx="356512" cy="365125"/>
          </a:xfrm>
        </p:spPr>
        <p:txBody>
          <a:bodyPr/>
          <a:lstStyle/>
          <a:p>
            <a:fld id="{1DB5379B-6F0A-3548-AC69-0D2DB46577D4}" type="slidenum">
              <a:rPr lang="en-US" smtClean="0"/>
              <a:t>‹#›</a:t>
            </a:fld>
            <a:endParaRPr lang="en-US" dirty="0"/>
          </a:p>
        </p:txBody>
      </p:sp>
    </p:spTree>
    <p:extLst>
      <p:ext uri="{BB962C8B-B14F-4D97-AF65-F5344CB8AC3E}">
        <p14:creationId xmlns:p14="http://schemas.microsoft.com/office/powerpoint/2010/main" val="3367539377"/>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Title Only Slide</a:t>
            </a:r>
          </a:p>
        </p:txBody>
      </p:sp>
      <p:sp>
        <p:nvSpPr>
          <p:cNvPr id="3" name="Date Placeholder 2"/>
          <p:cNvSpPr>
            <a:spLocks noGrp="1"/>
          </p:cNvSpPr>
          <p:nvPr>
            <p:ph type="dt" sz="half" idx="10"/>
          </p:nvPr>
        </p:nvSpPr>
        <p:spPr/>
        <p:txBody>
          <a:bodyPr/>
          <a:lstStyle/>
          <a:p>
            <a:fld id="{0CEE5D3C-A90D-694B-83BC-E6AACBF2A763}" type="datetime1">
              <a:rPr lang="en-US" smtClean="0"/>
              <a:t>11/8/2017</a:t>
            </a:fld>
            <a:endParaRPr lang="en-US" dirty="0"/>
          </a:p>
        </p:txBody>
      </p:sp>
      <p:sp>
        <p:nvSpPr>
          <p:cNvPr id="4" name="Footer Placeholder 3"/>
          <p:cNvSpPr>
            <a:spLocks noGrp="1"/>
          </p:cNvSpPr>
          <p:nvPr>
            <p:ph type="ftr" sz="quarter" idx="11"/>
          </p:nvPr>
        </p:nvSpPr>
        <p:spPr/>
        <p:txBody>
          <a:bodyPr/>
          <a:lstStyle/>
          <a:p>
            <a:r>
              <a:rPr lang="en-US" dirty="0"/>
              <a:t>Presentation Title </a:t>
            </a:r>
          </a:p>
        </p:txBody>
      </p:sp>
      <p:sp>
        <p:nvSpPr>
          <p:cNvPr id="5" name="Slide Number Placeholder 4"/>
          <p:cNvSpPr>
            <a:spLocks noGrp="1"/>
          </p:cNvSpPr>
          <p:nvPr>
            <p:ph type="sldNum" sz="quarter" idx="12"/>
          </p:nvPr>
        </p:nvSpPr>
        <p:spPr/>
        <p:txBody>
          <a:bodyPr/>
          <a:lstStyle/>
          <a:p>
            <a:fld id="{1DB5379B-6F0A-3548-AC69-0D2DB46577D4}" type="slidenum">
              <a:rPr lang="en-US" smtClean="0"/>
              <a:t>‹#›</a:t>
            </a:fld>
            <a:endParaRPr lang="en-US" dirty="0"/>
          </a:p>
        </p:txBody>
      </p:sp>
      <p:sp>
        <p:nvSpPr>
          <p:cNvPr id="12" name="Text Placeholder 12"/>
          <p:cNvSpPr>
            <a:spLocks noGrp="1"/>
          </p:cNvSpPr>
          <p:nvPr>
            <p:ph type="body" sz="quarter" idx="13" hasCustomPrompt="1"/>
          </p:nvPr>
        </p:nvSpPr>
        <p:spPr>
          <a:xfrm>
            <a:off x="457201" y="2"/>
            <a:ext cx="6868160" cy="363409"/>
          </a:xfrm>
        </p:spPr>
        <p:txBody>
          <a:bodyPr anchor="b">
            <a:normAutofit/>
          </a:bodyPr>
          <a:lstStyle>
            <a:lvl1pPr marL="0" indent="0">
              <a:buNone/>
              <a:defRPr sz="900" b="0" cap="all">
                <a:solidFill>
                  <a:srgbClr val="768591"/>
                </a:solidFill>
              </a:defRPr>
            </a:lvl1pPr>
          </a:lstStyle>
          <a:p>
            <a:pPr lvl="0"/>
            <a:r>
              <a:rPr lang="en-US" dirty="0"/>
              <a:t>FRAMING TEXT AREA</a:t>
            </a:r>
          </a:p>
        </p:txBody>
      </p:sp>
      <p:sp>
        <p:nvSpPr>
          <p:cNvPr id="24" name="Text Placeholder 11"/>
          <p:cNvSpPr>
            <a:spLocks noGrp="1"/>
          </p:cNvSpPr>
          <p:nvPr>
            <p:ph type="body" sz="quarter" idx="14" hasCustomPrompt="1"/>
          </p:nvPr>
        </p:nvSpPr>
        <p:spPr>
          <a:xfrm>
            <a:off x="457201" y="5914934"/>
            <a:ext cx="8229599" cy="208054"/>
          </a:xfrm>
        </p:spPr>
        <p:txBody>
          <a:bodyPr anchor="b" anchorCtr="0">
            <a:normAutofit/>
          </a:bodyPr>
          <a:lstStyle>
            <a:lvl1pPr marL="0" indent="0">
              <a:lnSpc>
                <a:spcPct val="100000"/>
              </a:lnSpc>
              <a:spcBef>
                <a:spcPts val="0"/>
              </a:spcBef>
              <a:spcAft>
                <a:spcPts val="225"/>
              </a:spcAft>
              <a:buNone/>
              <a:defRPr sz="600" b="0">
                <a:solidFill>
                  <a:srgbClr val="768591"/>
                </a:solidFill>
              </a:defRPr>
            </a:lvl1pPr>
            <a:lvl2pPr marL="0" indent="0">
              <a:lnSpc>
                <a:spcPct val="100000"/>
              </a:lnSpc>
              <a:spcBef>
                <a:spcPts val="0"/>
              </a:spcBef>
              <a:spcAft>
                <a:spcPts val="225"/>
              </a:spcAft>
              <a:buNone/>
              <a:defRPr sz="600" b="0">
                <a:solidFill>
                  <a:srgbClr val="768591"/>
                </a:solidFill>
              </a:defRPr>
            </a:lvl2pPr>
            <a:lvl3pPr marL="253603" indent="0">
              <a:lnSpc>
                <a:spcPct val="100000"/>
              </a:lnSpc>
              <a:spcBef>
                <a:spcPts val="0"/>
              </a:spcBef>
              <a:spcAft>
                <a:spcPts val="225"/>
              </a:spcAft>
              <a:buNone/>
              <a:defRPr sz="600" b="0">
                <a:solidFill>
                  <a:srgbClr val="768591"/>
                </a:solidFill>
              </a:defRPr>
            </a:lvl3pPr>
            <a:lvl4pPr marL="385763" indent="0">
              <a:lnSpc>
                <a:spcPct val="100000"/>
              </a:lnSpc>
              <a:spcBef>
                <a:spcPts val="0"/>
              </a:spcBef>
              <a:spcAft>
                <a:spcPts val="225"/>
              </a:spcAft>
              <a:buNone/>
              <a:defRPr sz="600" b="0">
                <a:solidFill>
                  <a:srgbClr val="768591"/>
                </a:solidFill>
              </a:defRPr>
            </a:lvl4pPr>
            <a:lvl5pPr marL="472679" indent="0">
              <a:lnSpc>
                <a:spcPct val="100000"/>
              </a:lnSpc>
              <a:spcBef>
                <a:spcPts val="0"/>
              </a:spcBef>
              <a:spcAft>
                <a:spcPts val="225"/>
              </a:spcAft>
              <a:buNone/>
              <a:defRPr sz="600" b="0">
                <a:solidFill>
                  <a:srgbClr val="768591"/>
                </a:solidFill>
              </a:defRPr>
            </a:lvl5pPr>
          </a:lstStyle>
          <a:p>
            <a:pPr lvl="0"/>
            <a:r>
              <a:rPr lang="en-US" dirty="0"/>
              <a:t>Click to add Source or Footnote</a:t>
            </a:r>
          </a:p>
        </p:txBody>
      </p:sp>
      <p:sp>
        <p:nvSpPr>
          <p:cNvPr id="20" name="Date Placeholder 3"/>
          <p:cNvSpPr txBox="1">
            <a:spLocks/>
          </p:cNvSpPr>
          <p:nvPr/>
        </p:nvSpPr>
        <p:spPr>
          <a:xfrm>
            <a:off x="1033582" y="6516293"/>
            <a:ext cx="3260628"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indent="0" algn="l" defTabSz="342900" rtl="0" eaLnBrk="1" fontAlgn="auto" latinLnBrk="0" hangingPunct="1">
              <a:lnSpc>
                <a:spcPct val="100000"/>
              </a:lnSpc>
              <a:spcBef>
                <a:spcPts val="0"/>
              </a:spcBef>
              <a:spcAft>
                <a:spcPts val="0"/>
              </a:spcAft>
              <a:buClrTx/>
              <a:buSzTx/>
              <a:buFontTx/>
              <a:buNone/>
              <a:tabLst/>
              <a:defRPr/>
            </a:pPr>
            <a:r>
              <a:rPr lang="en-US" sz="600" dirty="0">
                <a:solidFill>
                  <a:srgbClr val="768591"/>
                </a:solidFill>
              </a:rPr>
              <a:t>ICF proprietary and confidential. Do not copy, distribute, or disclose.</a:t>
            </a:r>
          </a:p>
        </p:txBody>
      </p:sp>
      <p:sp>
        <p:nvSpPr>
          <p:cNvPr id="25" name="Date Placeholder 3"/>
          <p:cNvSpPr txBox="1">
            <a:spLocks/>
          </p:cNvSpPr>
          <p:nvPr userDrawn="1"/>
        </p:nvSpPr>
        <p:spPr>
          <a:xfrm>
            <a:off x="1033582" y="6516293"/>
            <a:ext cx="3260628"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indent="0" algn="l" defTabSz="342900" rtl="0" eaLnBrk="1" fontAlgn="auto" latinLnBrk="0" hangingPunct="1">
              <a:lnSpc>
                <a:spcPct val="100000"/>
              </a:lnSpc>
              <a:spcBef>
                <a:spcPts val="0"/>
              </a:spcBef>
              <a:spcAft>
                <a:spcPts val="0"/>
              </a:spcAft>
              <a:buClrTx/>
              <a:buSzTx/>
              <a:buFontTx/>
              <a:buNone/>
              <a:tabLst/>
              <a:defRPr/>
            </a:pPr>
            <a:r>
              <a:rPr lang="en-US" sz="600" dirty="0">
                <a:solidFill>
                  <a:srgbClr val="768591"/>
                </a:solidFill>
              </a:rPr>
              <a:t>ICF proprietary and confidential. Do not copy, distribute, or disclose.</a:t>
            </a:r>
          </a:p>
        </p:txBody>
      </p:sp>
      <p:grpSp>
        <p:nvGrpSpPr>
          <p:cNvPr id="15" name="Group 14"/>
          <p:cNvGrpSpPr>
            <a:grpSpLocks noChangeAspect="1"/>
          </p:cNvGrpSpPr>
          <p:nvPr userDrawn="1"/>
        </p:nvGrpSpPr>
        <p:grpSpPr>
          <a:xfrm>
            <a:off x="8608259" y="-1277"/>
            <a:ext cx="534641" cy="603504"/>
            <a:chOff x="7804195" y="-3"/>
            <a:chExt cx="1339810" cy="1512381"/>
          </a:xfrm>
        </p:grpSpPr>
        <p:sp>
          <p:nvSpPr>
            <p:cNvPr id="16" name="Rectangle 15"/>
            <p:cNvSpPr/>
            <p:nvPr userDrawn="1"/>
          </p:nvSpPr>
          <p:spPr>
            <a:xfrm>
              <a:off x="7804195" y="762247"/>
              <a:ext cx="192025" cy="25206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17" name="Rectangle 16"/>
            <p:cNvSpPr>
              <a:spLocks/>
            </p:cNvSpPr>
            <p:nvPr userDrawn="1"/>
          </p:nvSpPr>
          <p:spPr>
            <a:xfrm>
              <a:off x="7996219" y="1008251"/>
              <a:ext cx="386090" cy="504127"/>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18" name="Rectangle 17"/>
            <p:cNvSpPr>
              <a:spLocks/>
            </p:cNvSpPr>
            <p:nvPr userDrawn="1"/>
          </p:nvSpPr>
          <p:spPr>
            <a:xfrm>
              <a:off x="8382310" y="-3"/>
              <a:ext cx="761695" cy="1008254"/>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solidFill>
                  <a:schemeClr val="bg2"/>
                </a:solidFill>
              </a:endParaRPr>
            </a:p>
          </p:txBody>
        </p:sp>
      </p:grpSp>
      <p:pic>
        <p:nvPicPr>
          <p:cNvPr id="19" name="Picture 1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0090" y="6213758"/>
            <a:ext cx="429581" cy="462993"/>
          </a:xfrm>
          <a:prstGeom prst="rect">
            <a:avLst/>
          </a:prstGeom>
        </p:spPr>
      </p:pic>
    </p:spTree>
    <p:extLst>
      <p:ext uri="{BB962C8B-B14F-4D97-AF65-F5344CB8AC3E}">
        <p14:creationId xmlns:p14="http://schemas.microsoft.com/office/powerpoint/2010/main" val="27469194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Agenda Slide</a:t>
            </a:r>
          </a:p>
        </p:txBody>
      </p:sp>
      <p:sp>
        <p:nvSpPr>
          <p:cNvPr id="3" name="Content Placeholder 2"/>
          <p:cNvSpPr>
            <a:spLocks noGrp="1"/>
          </p:cNvSpPr>
          <p:nvPr>
            <p:ph idx="1"/>
          </p:nvPr>
        </p:nvSpPr>
        <p:spPr/>
        <p:txBody>
          <a:bodyPr/>
          <a:lstStyle>
            <a:lvl1pPr marL="0" indent="0">
              <a:buNone/>
              <a:defRPr sz="1350" b="0">
                <a:solidFill>
                  <a:schemeClr val="tx1"/>
                </a:solidFill>
              </a:defRPr>
            </a:lvl1pPr>
            <a:lvl2pPr marL="301229" indent="-129779">
              <a:defRPr sz="1350"/>
            </a:lvl2pPr>
            <a:lvl3pPr marL="389335" indent="-84535">
              <a:defRPr/>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2A5317F-AA09-0F4F-822A-31AF721A47D4}" type="datetime1">
              <a:rPr lang="en-US" smtClean="0"/>
              <a:t>11/8/2017</a:t>
            </a:fld>
            <a:endParaRPr lang="en-US" dirty="0"/>
          </a:p>
        </p:txBody>
      </p:sp>
      <p:sp>
        <p:nvSpPr>
          <p:cNvPr id="5" name="Footer Placeholder 4"/>
          <p:cNvSpPr>
            <a:spLocks noGrp="1"/>
          </p:cNvSpPr>
          <p:nvPr>
            <p:ph type="ftr" sz="quarter" idx="11"/>
          </p:nvPr>
        </p:nvSpPr>
        <p:spPr>
          <a:xfrm>
            <a:off x="1033580" y="6155331"/>
            <a:ext cx="3780912" cy="365125"/>
          </a:xfrm>
        </p:spPr>
        <p:txBody>
          <a:bodyPr/>
          <a:lstStyle/>
          <a:p>
            <a:r>
              <a:rPr lang="en-US" dirty="0"/>
              <a:t>Presentation Title </a:t>
            </a:r>
          </a:p>
        </p:txBody>
      </p:sp>
      <p:sp>
        <p:nvSpPr>
          <p:cNvPr id="6" name="Slide Number Placeholder 5"/>
          <p:cNvSpPr>
            <a:spLocks noGrp="1"/>
          </p:cNvSpPr>
          <p:nvPr>
            <p:ph type="sldNum" sz="quarter" idx="12"/>
          </p:nvPr>
        </p:nvSpPr>
        <p:spPr/>
        <p:txBody>
          <a:bodyPr/>
          <a:lstStyle/>
          <a:p>
            <a:fld id="{1DB5379B-6F0A-3548-AC69-0D2DB46577D4}" type="slidenum">
              <a:rPr lang="en-US" smtClean="0"/>
              <a:t>‹#›</a:t>
            </a:fld>
            <a:endParaRPr lang="en-US" dirty="0"/>
          </a:p>
        </p:txBody>
      </p:sp>
      <p:sp>
        <p:nvSpPr>
          <p:cNvPr id="14" name="Text Placeholder 12"/>
          <p:cNvSpPr>
            <a:spLocks noGrp="1"/>
          </p:cNvSpPr>
          <p:nvPr>
            <p:ph type="body" sz="quarter" idx="13" hasCustomPrompt="1"/>
          </p:nvPr>
        </p:nvSpPr>
        <p:spPr>
          <a:xfrm>
            <a:off x="457201" y="1"/>
            <a:ext cx="6868160" cy="363408"/>
          </a:xfrm>
        </p:spPr>
        <p:txBody>
          <a:bodyPr anchor="b">
            <a:normAutofit/>
          </a:bodyPr>
          <a:lstStyle>
            <a:lvl1pPr marL="0" indent="0">
              <a:buNone/>
              <a:defRPr sz="900" b="0" cap="all">
                <a:solidFill>
                  <a:srgbClr val="768591"/>
                </a:solidFill>
              </a:defRPr>
            </a:lvl1pPr>
          </a:lstStyle>
          <a:p>
            <a:pPr lvl="0"/>
            <a:r>
              <a:rPr lang="en-US" dirty="0"/>
              <a:t>FRAMING TEXT AREA</a:t>
            </a:r>
          </a:p>
        </p:txBody>
      </p:sp>
      <p:sp>
        <p:nvSpPr>
          <p:cNvPr id="12" name="Text Placeholder 11"/>
          <p:cNvSpPr>
            <a:spLocks noGrp="1"/>
          </p:cNvSpPr>
          <p:nvPr>
            <p:ph type="body" sz="quarter" idx="14" hasCustomPrompt="1"/>
          </p:nvPr>
        </p:nvSpPr>
        <p:spPr>
          <a:xfrm>
            <a:off x="457201" y="5914934"/>
            <a:ext cx="8229599" cy="208054"/>
          </a:xfrm>
        </p:spPr>
        <p:txBody>
          <a:bodyPr anchor="b" anchorCtr="0">
            <a:normAutofit/>
          </a:bodyPr>
          <a:lstStyle>
            <a:lvl1pPr marL="0" indent="0">
              <a:lnSpc>
                <a:spcPct val="100000"/>
              </a:lnSpc>
              <a:spcBef>
                <a:spcPts val="0"/>
              </a:spcBef>
              <a:spcAft>
                <a:spcPts val="225"/>
              </a:spcAft>
              <a:buNone/>
              <a:defRPr sz="600" b="0">
                <a:solidFill>
                  <a:srgbClr val="768591"/>
                </a:solidFill>
              </a:defRPr>
            </a:lvl1pPr>
            <a:lvl2pPr marL="0" indent="0">
              <a:lnSpc>
                <a:spcPct val="100000"/>
              </a:lnSpc>
              <a:spcBef>
                <a:spcPts val="0"/>
              </a:spcBef>
              <a:spcAft>
                <a:spcPts val="225"/>
              </a:spcAft>
              <a:buNone/>
              <a:defRPr sz="600" b="0">
                <a:solidFill>
                  <a:srgbClr val="768591"/>
                </a:solidFill>
              </a:defRPr>
            </a:lvl2pPr>
            <a:lvl3pPr marL="253603" indent="0">
              <a:lnSpc>
                <a:spcPct val="100000"/>
              </a:lnSpc>
              <a:spcBef>
                <a:spcPts val="0"/>
              </a:spcBef>
              <a:spcAft>
                <a:spcPts val="225"/>
              </a:spcAft>
              <a:buNone/>
              <a:defRPr sz="600" b="0">
                <a:solidFill>
                  <a:srgbClr val="768591"/>
                </a:solidFill>
              </a:defRPr>
            </a:lvl3pPr>
            <a:lvl4pPr marL="385763" indent="0">
              <a:lnSpc>
                <a:spcPct val="100000"/>
              </a:lnSpc>
              <a:spcBef>
                <a:spcPts val="0"/>
              </a:spcBef>
              <a:spcAft>
                <a:spcPts val="225"/>
              </a:spcAft>
              <a:buNone/>
              <a:defRPr sz="600" b="0">
                <a:solidFill>
                  <a:srgbClr val="768591"/>
                </a:solidFill>
              </a:defRPr>
            </a:lvl4pPr>
            <a:lvl5pPr marL="472679" indent="0">
              <a:lnSpc>
                <a:spcPct val="100000"/>
              </a:lnSpc>
              <a:spcBef>
                <a:spcPts val="0"/>
              </a:spcBef>
              <a:spcAft>
                <a:spcPts val="225"/>
              </a:spcAft>
              <a:buNone/>
              <a:defRPr sz="600" b="0">
                <a:solidFill>
                  <a:srgbClr val="768591"/>
                </a:solidFill>
              </a:defRPr>
            </a:lvl5pPr>
          </a:lstStyle>
          <a:p>
            <a:pPr lvl="0"/>
            <a:r>
              <a:rPr lang="en-US" dirty="0"/>
              <a:t>Click to add Source or Footnote</a:t>
            </a:r>
          </a:p>
        </p:txBody>
      </p:sp>
      <p:sp>
        <p:nvSpPr>
          <p:cNvPr id="16" name="Date Placeholder 3"/>
          <p:cNvSpPr txBox="1">
            <a:spLocks/>
          </p:cNvSpPr>
          <p:nvPr/>
        </p:nvSpPr>
        <p:spPr>
          <a:xfrm>
            <a:off x="1033580" y="6516293"/>
            <a:ext cx="3260628"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indent="0" algn="l" defTabSz="342900" rtl="0" eaLnBrk="1" fontAlgn="auto" latinLnBrk="0" hangingPunct="1">
              <a:lnSpc>
                <a:spcPct val="100000"/>
              </a:lnSpc>
              <a:spcBef>
                <a:spcPts val="0"/>
              </a:spcBef>
              <a:spcAft>
                <a:spcPts val="0"/>
              </a:spcAft>
              <a:buClrTx/>
              <a:buSzTx/>
              <a:buFontTx/>
              <a:buNone/>
              <a:tabLst/>
              <a:defRPr/>
            </a:pPr>
            <a:r>
              <a:rPr lang="en-US" sz="600" dirty="0">
                <a:solidFill>
                  <a:srgbClr val="768591"/>
                </a:solidFill>
              </a:rPr>
              <a:t>ICF proprietary and confidential. Do not copy, distribute, or disclose.</a:t>
            </a:r>
          </a:p>
        </p:txBody>
      </p:sp>
      <p:sp>
        <p:nvSpPr>
          <p:cNvPr id="15" name="Date Placeholder 3"/>
          <p:cNvSpPr txBox="1">
            <a:spLocks/>
          </p:cNvSpPr>
          <p:nvPr userDrawn="1"/>
        </p:nvSpPr>
        <p:spPr>
          <a:xfrm>
            <a:off x="1033580" y="6516293"/>
            <a:ext cx="3260628"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indent="0" algn="l" defTabSz="342900" rtl="0" eaLnBrk="1" fontAlgn="auto" latinLnBrk="0" hangingPunct="1">
              <a:lnSpc>
                <a:spcPct val="100000"/>
              </a:lnSpc>
              <a:spcBef>
                <a:spcPts val="0"/>
              </a:spcBef>
              <a:spcAft>
                <a:spcPts val="0"/>
              </a:spcAft>
              <a:buClrTx/>
              <a:buSzTx/>
              <a:buFontTx/>
              <a:buNone/>
              <a:tabLst/>
              <a:defRPr/>
            </a:pPr>
            <a:r>
              <a:rPr lang="en-US" sz="600" dirty="0">
                <a:solidFill>
                  <a:srgbClr val="768591"/>
                </a:solidFill>
              </a:rPr>
              <a:t>ICF proprietary and confidential. Do not copy, distribute, or disclose.</a:t>
            </a:r>
          </a:p>
        </p:txBody>
      </p:sp>
      <p:grpSp>
        <p:nvGrpSpPr>
          <p:cNvPr id="18" name="Group 17"/>
          <p:cNvGrpSpPr>
            <a:grpSpLocks noChangeAspect="1"/>
          </p:cNvGrpSpPr>
          <p:nvPr userDrawn="1"/>
        </p:nvGrpSpPr>
        <p:grpSpPr>
          <a:xfrm>
            <a:off x="8608259" y="-1277"/>
            <a:ext cx="534641" cy="603504"/>
            <a:chOff x="7804195" y="-3"/>
            <a:chExt cx="1339810" cy="1512381"/>
          </a:xfrm>
        </p:grpSpPr>
        <p:sp>
          <p:nvSpPr>
            <p:cNvPr id="19" name="Rectangle 18"/>
            <p:cNvSpPr/>
            <p:nvPr userDrawn="1"/>
          </p:nvSpPr>
          <p:spPr>
            <a:xfrm>
              <a:off x="7804195" y="762247"/>
              <a:ext cx="192025" cy="25206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20" name="Rectangle 19"/>
            <p:cNvSpPr>
              <a:spLocks/>
            </p:cNvSpPr>
            <p:nvPr userDrawn="1"/>
          </p:nvSpPr>
          <p:spPr>
            <a:xfrm>
              <a:off x="7996219" y="1008251"/>
              <a:ext cx="386090" cy="504127"/>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21" name="Rectangle 20"/>
            <p:cNvSpPr>
              <a:spLocks/>
            </p:cNvSpPr>
            <p:nvPr userDrawn="1"/>
          </p:nvSpPr>
          <p:spPr>
            <a:xfrm>
              <a:off x="8382310" y="-3"/>
              <a:ext cx="761695" cy="1008254"/>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solidFill>
                  <a:schemeClr val="bg2"/>
                </a:solidFill>
              </a:endParaRPr>
            </a:p>
          </p:txBody>
        </p:sp>
      </p:grpSp>
      <p:pic>
        <p:nvPicPr>
          <p:cNvPr id="22" name="Picture 2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0090" y="6213758"/>
            <a:ext cx="429581" cy="462993"/>
          </a:xfrm>
          <a:prstGeom prst="rect">
            <a:avLst/>
          </a:prstGeom>
        </p:spPr>
      </p:pic>
    </p:spTree>
    <p:extLst>
      <p:ext uri="{BB962C8B-B14F-4D97-AF65-F5344CB8AC3E}">
        <p14:creationId xmlns:p14="http://schemas.microsoft.com/office/powerpoint/2010/main" val="29561119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Title and Two Content Slide</a:t>
            </a:r>
          </a:p>
        </p:txBody>
      </p:sp>
      <p:sp>
        <p:nvSpPr>
          <p:cNvPr id="4" name="Date Placeholder 3"/>
          <p:cNvSpPr>
            <a:spLocks noGrp="1"/>
          </p:cNvSpPr>
          <p:nvPr>
            <p:ph type="dt" sz="half" idx="10"/>
          </p:nvPr>
        </p:nvSpPr>
        <p:spPr/>
        <p:txBody>
          <a:bodyPr/>
          <a:lstStyle/>
          <a:p>
            <a:fld id="{D4471926-C489-E845-A5A8-2DB091DB8600}" type="datetime1">
              <a:rPr lang="en-US" smtClean="0"/>
              <a:t>11/8/2017</a:t>
            </a:fld>
            <a:endParaRPr lang="en-US" dirty="0"/>
          </a:p>
        </p:txBody>
      </p:sp>
      <p:sp>
        <p:nvSpPr>
          <p:cNvPr id="5" name="Footer Placeholder 4"/>
          <p:cNvSpPr>
            <a:spLocks noGrp="1"/>
          </p:cNvSpPr>
          <p:nvPr>
            <p:ph type="ftr" sz="quarter" idx="11"/>
          </p:nvPr>
        </p:nvSpPr>
        <p:spPr>
          <a:xfrm>
            <a:off x="1033580" y="6155331"/>
            <a:ext cx="3780912" cy="365125"/>
          </a:xfrm>
        </p:spPr>
        <p:txBody>
          <a:bodyPr/>
          <a:lstStyle/>
          <a:p>
            <a:r>
              <a:rPr lang="en-US" dirty="0"/>
              <a:t>Presentation Title </a:t>
            </a:r>
          </a:p>
        </p:txBody>
      </p:sp>
      <p:sp>
        <p:nvSpPr>
          <p:cNvPr id="6" name="Slide Number Placeholder 5"/>
          <p:cNvSpPr>
            <a:spLocks noGrp="1"/>
          </p:cNvSpPr>
          <p:nvPr>
            <p:ph type="sldNum" sz="quarter" idx="12"/>
          </p:nvPr>
        </p:nvSpPr>
        <p:spPr/>
        <p:txBody>
          <a:bodyPr/>
          <a:lstStyle/>
          <a:p>
            <a:fld id="{1DB5379B-6F0A-3548-AC69-0D2DB46577D4}" type="slidenum">
              <a:rPr lang="en-US" smtClean="0"/>
              <a:t>‹#›</a:t>
            </a:fld>
            <a:endParaRPr lang="en-US" dirty="0"/>
          </a:p>
        </p:txBody>
      </p:sp>
      <p:sp>
        <p:nvSpPr>
          <p:cNvPr id="17" name="Text Placeholder 12"/>
          <p:cNvSpPr>
            <a:spLocks noGrp="1"/>
          </p:cNvSpPr>
          <p:nvPr>
            <p:ph type="body" sz="quarter" idx="13" hasCustomPrompt="1"/>
          </p:nvPr>
        </p:nvSpPr>
        <p:spPr>
          <a:xfrm>
            <a:off x="457201" y="1"/>
            <a:ext cx="6868160" cy="363408"/>
          </a:xfrm>
        </p:spPr>
        <p:txBody>
          <a:bodyPr anchor="b">
            <a:normAutofit/>
          </a:bodyPr>
          <a:lstStyle>
            <a:lvl1pPr marL="0" indent="0">
              <a:buNone/>
              <a:defRPr sz="900" b="0" cap="all">
                <a:solidFill>
                  <a:srgbClr val="768591"/>
                </a:solidFill>
              </a:defRPr>
            </a:lvl1pPr>
          </a:lstStyle>
          <a:p>
            <a:pPr lvl="0"/>
            <a:r>
              <a:rPr lang="en-US" dirty="0"/>
              <a:t>FRAMING TEXT AREA</a:t>
            </a:r>
          </a:p>
        </p:txBody>
      </p:sp>
      <p:sp>
        <p:nvSpPr>
          <p:cNvPr id="28" name="Text Placeholder 11"/>
          <p:cNvSpPr>
            <a:spLocks noGrp="1"/>
          </p:cNvSpPr>
          <p:nvPr>
            <p:ph type="body" sz="quarter" idx="15" hasCustomPrompt="1"/>
          </p:nvPr>
        </p:nvSpPr>
        <p:spPr>
          <a:xfrm>
            <a:off x="457201" y="5914934"/>
            <a:ext cx="8229599" cy="208054"/>
          </a:xfrm>
        </p:spPr>
        <p:txBody>
          <a:bodyPr anchor="b" anchorCtr="0">
            <a:normAutofit/>
          </a:bodyPr>
          <a:lstStyle>
            <a:lvl1pPr marL="0" indent="0">
              <a:lnSpc>
                <a:spcPct val="100000"/>
              </a:lnSpc>
              <a:spcBef>
                <a:spcPts val="0"/>
              </a:spcBef>
              <a:spcAft>
                <a:spcPts val="225"/>
              </a:spcAft>
              <a:buNone/>
              <a:defRPr sz="600" b="0">
                <a:solidFill>
                  <a:srgbClr val="768591"/>
                </a:solidFill>
              </a:defRPr>
            </a:lvl1pPr>
            <a:lvl2pPr marL="0" indent="0">
              <a:lnSpc>
                <a:spcPct val="100000"/>
              </a:lnSpc>
              <a:spcBef>
                <a:spcPts val="0"/>
              </a:spcBef>
              <a:spcAft>
                <a:spcPts val="225"/>
              </a:spcAft>
              <a:buNone/>
              <a:defRPr sz="600" b="0">
                <a:solidFill>
                  <a:srgbClr val="768591"/>
                </a:solidFill>
              </a:defRPr>
            </a:lvl2pPr>
            <a:lvl3pPr marL="253603" indent="0">
              <a:lnSpc>
                <a:spcPct val="100000"/>
              </a:lnSpc>
              <a:spcBef>
                <a:spcPts val="0"/>
              </a:spcBef>
              <a:spcAft>
                <a:spcPts val="225"/>
              </a:spcAft>
              <a:buNone/>
              <a:defRPr sz="600" b="0">
                <a:solidFill>
                  <a:srgbClr val="768591"/>
                </a:solidFill>
              </a:defRPr>
            </a:lvl3pPr>
            <a:lvl4pPr marL="385763" indent="0">
              <a:lnSpc>
                <a:spcPct val="100000"/>
              </a:lnSpc>
              <a:spcBef>
                <a:spcPts val="0"/>
              </a:spcBef>
              <a:spcAft>
                <a:spcPts val="225"/>
              </a:spcAft>
              <a:buNone/>
              <a:defRPr sz="600" b="0">
                <a:solidFill>
                  <a:srgbClr val="768591"/>
                </a:solidFill>
              </a:defRPr>
            </a:lvl4pPr>
            <a:lvl5pPr marL="472679" indent="0">
              <a:lnSpc>
                <a:spcPct val="100000"/>
              </a:lnSpc>
              <a:spcBef>
                <a:spcPts val="0"/>
              </a:spcBef>
              <a:spcAft>
                <a:spcPts val="225"/>
              </a:spcAft>
              <a:buNone/>
              <a:defRPr sz="600" b="0">
                <a:solidFill>
                  <a:srgbClr val="768591"/>
                </a:solidFill>
              </a:defRPr>
            </a:lvl5pPr>
          </a:lstStyle>
          <a:p>
            <a:pPr lvl="0"/>
            <a:r>
              <a:rPr lang="en-US" dirty="0"/>
              <a:t>Click to add Source or Footnote</a:t>
            </a:r>
          </a:p>
        </p:txBody>
      </p:sp>
      <p:sp>
        <p:nvSpPr>
          <p:cNvPr id="16" name="Date Placeholder 3"/>
          <p:cNvSpPr txBox="1">
            <a:spLocks/>
          </p:cNvSpPr>
          <p:nvPr/>
        </p:nvSpPr>
        <p:spPr>
          <a:xfrm>
            <a:off x="1033580" y="6516293"/>
            <a:ext cx="3260628"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indent="0" algn="l" defTabSz="342900" rtl="0" eaLnBrk="1" fontAlgn="auto" latinLnBrk="0" hangingPunct="1">
              <a:lnSpc>
                <a:spcPct val="100000"/>
              </a:lnSpc>
              <a:spcBef>
                <a:spcPts val="0"/>
              </a:spcBef>
              <a:spcAft>
                <a:spcPts val="0"/>
              </a:spcAft>
              <a:buClrTx/>
              <a:buSzTx/>
              <a:buFontTx/>
              <a:buNone/>
              <a:tabLst/>
              <a:defRPr/>
            </a:pPr>
            <a:r>
              <a:rPr lang="en-US" sz="600" dirty="0">
                <a:solidFill>
                  <a:srgbClr val="768591"/>
                </a:solidFill>
              </a:rPr>
              <a:t>Economic Fundamentals Analysis of New Jersey SREC Market</a:t>
            </a:r>
          </a:p>
        </p:txBody>
      </p:sp>
      <p:sp>
        <p:nvSpPr>
          <p:cNvPr id="18" name="Date Placeholder 3"/>
          <p:cNvSpPr txBox="1">
            <a:spLocks/>
          </p:cNvSpPr>
          <p:nvPr userDrawn="1"/>
        </p:nvSpPr>
        <p:spPr>
          <a:xfrm>
            <a:off x="1033580" y="6516293"/>
            <a:ext cx="3260628"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indent="0" algn="l" defTabSz="342900" rtl="0" eaLnBrk="1" fontAlgn="auto" latinLnBrk="0" hangingPunct="1">
              <a:lnSpc>
                <a:spcPct val="100000"/>
              </a:lnSpc>
              <a:spcBef>
                <a:spcPts val="0"/>
              </a:spcBef>
              <a:spcAft>
                <a:spcPts val="0"/>
              </a:spcAft>
              <a:buClrTx/>
              <a:buSzTx/>
              <a:buFontTx/>
              <a:buNone/>
              <a:tabLst/>
              <a:defRPr/>
            </a:pPr>
            <a:endParaRPr lang="en-US" sz="600" dirty="0">
              <a:solidFill>
                <a:srgbClr val="768591"/>
              </a:solidFill>
            </a:endParaRPr>
          </a:p>
        </p:txBody>
      </p:sp>
      <p:grpSp>
        <p:nvGrpSpPr>
          <p:cNvPr id="20" name="Group 19"/>
          <p:cNvGrpSpPr>
            <a:grpSpLocks noChangeAspect="1"/>
          </p:cNvGrpSpPr>
          <p:nvPr userDrawn="1"/>
        </p:nvGrpSpPr>
        <p:grpSpPr>
          <a:xfrm>
            <a:off x="8608259" y="-1277"/>
            <a:ext cx="534641" cy="603504"/>
            <a:chOff x="7804195" y="-3"/>
            <a:chExt cx="1339810" cy="1512381"/>
          </a:xfrm>
        </p:grpSpPr>
        <p:sp>
          <p:nvSpPr>
            <p:cNvPr id="21" name="Rectangle 20"/>
            <p:cNvSpPr/>
            <p:nvPr userDrawn="1"/>
          </p:nvSpPr>
          <p:spPr>
            <a:xfrm>
              <a:off x="7804195" y="762247"/>
              <a:ext cx="192025" cy="25206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22" name="Rectangle 21"/>
            <p:cNvSpPr>
              <a:spLocks/>
            </p:cNvSpPr>
            <p:nvPr userDrawn="1"/>
          </p:nvSpPr>
          <p:spPr>
            <a:xfrm>
              <a:off x="7996219" y="1008251"/>
              <a:ext cx="386090" cy="504127"/>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23" name="Rectangle 22"/>
            <p:cNvSpPr>
              <a:spLocks/>
            </p:cNvSpPr>
            <p:nvPr userDrawn="1"/>
          </p:nvSpPr>
          <p:spPr>
            <a:xfrm>
              <a:off x="8382310" y="-3"/>
              <a:ext cx="761695" cy="1008254"/>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solidFill>
                  <a:schemeClr val="bg2"/>
                </a:solidFill>
              </a:endParaRPr>
            </a:p>
          </p:txBody>
        </p:sp>
      </p:grpSp>
      <p:pic>
        <p:nvPicPr>
          <p:cNvPr id="24" name="Picture 2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0090" y="6213758"/>
            <a:ext cx="429581" cy="462993"/>
          </a:xfrm>
          <a:prstGeom prst="rect">
            <a:avLst/>
          </a:prstGeom>
        </p:spPr>
      </p:pic>
      <p:sp>
        <p:nvSpPr>
          <p:cNvPr id="19" name="Content Placeholder 2"/>
          <p:cNvSpPr>
            <a:spLocks noGrp="1"/>
          </p:cNvSpPr>
          <p:nvPr>
            <p:ph idx="1"/>
          </p:nvPr>
        </p:nvSpPr>
        <p:spPr>
          <a:xfrm>
            <a:off x="457201" y="1371601"/>
            <a:ext cx="4011613" cy="4545345"/>
          </a:xfrm>
        </p:spPr>
        <p:txBody>
          <a:bodyPr/>
          <a:lstStyle>
            <a:lvl3pPr>
              <a:buClr>
                <a:schemeClr val="accent3"/>
              </a:buClr>
              <a:defRPr/>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5" name="Content Placeholder 2"/>
          <p:cNvSpPr>
            <a:spLocks noGrp="1"/>
          </p:cNvSpPr>
          <p:nvPr>
            <p:ph idx="14"/>
          </p:nvPr>
        </p:nvSpPr>
        <p:spPr>
          <a:xfrm>
            <a:off x="4668839" y="1353806"/>
            <a:ext cx="4011613" cy="4545345"/>
          </a:xfrm>
        </p:spPr>
        <p:txBody>
          <a:bodyPr/>
          <a:lstStyle>
            <a:lvl3pPr>
              <a:buClr>
                <a:schemeClr val="accent3"/>
              </a:buClr>
              <a:defRPr/>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0536070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Numbered Lis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Title and Numbered List Slide</a:t>
            </a:r>
          </a:p>
        </p:txBody>
      </p:sp>
      <p:sp>
        <p:nvSpPr>
          <p:cNvPr id="4" name="Date Placeholder 3"/>
          <p:cNvSpPr>
            <a:spLocks noGrp="1"/>
          </p:cNvSpPr>
          <p:nvPr>
            <p:ph type="dt" sz="half" idx="10"/>
          </p:nvPr>
        </p:nvSpPr>
        <p:spPr/>
        <p:txBody>
          <a:bodyPr/>
          <a:lstStyle/>
          <a:p>
            <a:fld id="{82E03917-5CF3-F34C-80C0-986F7E2785FB}" type="datetime1">
              <a:rPr lang="en-US" smtClean="0"/>
              <a:t>11/8/2017</a:t>
            </a:fld>
            <a:endParaRPr lang="en-US" dirty="0"/>
          </a:p>
        </p:txBody>
      </p:sp>
      <p:sp>
        <p:nvSpPr>
          <p:cNvPr id="5" name="Footer Placeholder 4"/>
          <p:cNvSpPr>
            <a:spLocks noGrp="1"/>
          </p:cNvSpPr>
          <p:nvPr>
            <p:ph type="ftr" sz="quarter" idx="11"/>
          </p:nvPr>
        </p:nvSpPr>
        <p:spPr>
          <a:xfrm>
            <a:off x="1033580" y="6155331"/>
            <a:ext cx="3780912" cy="365125"/>
          </a:xfrm>
        </p:spPr>
        <p:txBody>
          <a:bodyPr/>
          <a:lstStyle/>
          <a:p>
            <a:r>
              <a:rPr lang="en-US" dirty="0"/>
              <a:t>Presentation Title </a:t>
            </a:r>
          </a:p>
        </p:txBody>
      </p:sp>
      <p:sp>
        <p:nvSpPr>
          <p:cNvPr id="6" name="Slide Number Placeholder 5"/>
          <p:cNvSpPr>
            <a:spLocks noGrp="1"/>
          </p:cNvSpPr>
          <p:nvPr>
            <p:ph type="sldNum" sz="quarter" idx="12"/>
          </p:nvPr>
        </p:nvSpPr>
        <p:spPr/>
        <p:txBody>
          <a:bodyPr/>
          <a:lstStyle/>
          <a:p>
            <a:fld id="{1DB5379B-6F0A-3548-AC69-0D2DB46577D4}" type="slidenum">
              <a:rPr lang="en-US" smtClean="0"/>
              <a:t>‹#›</a:t>
            </a:fld>
            <a:endParaRPr lang="en-US" dirty="0"/>
          </a:p>
        </p:txBody>
      </p:sp>
      <p:sp>
        <p:nvSpPr>
          <p:cNvPr id="16" name="Text Placeholder 12"/>
          <p:cNvSpPr>
            <a:spLocks noGrp="1"/>
          </p:cNvSpPr>
          <p:nvPr>
            <p:ph type="body" sz="quarter" idx="13" hasCustomPrompt="1"/>
          </p:nvPr>
        </p:nvSpPr>
        <p:spPr>
          <a:xfrm>
            <a:off x="457201" y="1"/>
            <a:ext cx="6868160" cy="363408"/>
          </a:xfrm>
        </p:spPr>
        <p:txBody>
          <a:bodyPr anchor="b">
            <a:normAutofit/>
          </a:bodyPr>
          <a:lstStyle>
            <a:lvl1pPr marL="0" indent="0">
              <a:buNone/>
              <a:defRPr sz="900" b="0" cap="all">
                <a:solidFill>
                  <a:srgbClr val="768591"/>
                </a:solidFill>
              </a:defRPr>
            </a:lvl1pPr>
          </a:lstStyle>
          <a:p>
            <a:pPr lvl="0"/>
            <a:r>
              <a:rPr lang="en-US" dirty="0"/>
              <a:t>FRAMING TEXT AREA</a:t>
            </a:r>
          </a:p>
        </p:txBody>
      </p:sp>
      <p:sp>
        <p:nvSpPr>
          <p:cNvPr id="27" name="Text Placeholder 11"/>
          <p:cNvSpPr>
            <a:spLocks noGrp="1"/>
          </p:cNvSpPr>
          <p:nvPr>
            <p:ph type="body" sz="quarter" idx="14" hasCustomPrompt="1"/>
          </p:nvPr>
        </p:nvSpPr>
        <p:spPr>
          <a:xfrm>
            <a:off x="457201" y="5914934"/>
            <a:ext cx="8229599" cy="208054"/>
          </a:xfrm>
        </p:spPr>
        <p:txBody>
          <a:bodyPr anchor="b" anchorCtr="0">
            <a:normAutofit/>
          </a:bodyPr>
          <a:lstStyle>
            <a:lvl1pPr marL="0" indent="0">
              <a:lnSpc>
                <a:spcPct val="100000"/>
              </a:lnSpc>
              <a:spcBef>
                <a:spcPts val="0"/>
              </a:spcBef>
              <a:spcAft>
                <a:spcPts val="225"/>
              </a:spcAft>
              <a:buNone/>
              <a:defRPr sz="600" b="0">
                <a:solidFill>
                  <a:srgbClr val="768591"/>
                </a:solidFill>
              </a:defRPr>
            </a:lvl1pPr>
            <a:lvl2pPr marL="0" indent="0">
              <a:lnSpc>
                <a:spcPct val="100000"/>
              </a:lnSpc>
              <a:spcBef>
                <a:spcPts val="0"/>
              </a:spcBef>
              <a:spcAft>
                <a:spcPts val="225"/>
              </a:spcAft>
              <a:buNone/>
              <a:defRPr sz="600" b="0">
                <a:solidFill>
                  <a:srgbClr val="768591"/>
                </a:solidFill>
              </a:defRPr>
            </a:lvl2pPr>
            <a:lvl3pPr marL="253603" indent="0">
              <a:lnSpc>
                <a:spcPct val="100000"/>
              </a:lnSpc>
              <a:spcBef>
                <a:spcPts val="0"/>
              </a:spcBef>
              <a:spcAft>
                <a:spcPts val="225"/>
              </a:spcAft>
              <a:buNone/>
              <a:defRPr sz="600" b="0">
                <a:solidFill>
                  <a:srgbClr val="768591"/>
                </a:solidFill>
              </a:defRPr>
            </a:lvl3pPr>
            <a:lvl4pPr marL="385763" indent="0">
              <a:lnSpc>
                <a:spcPct val="100000"/>
              </a:lnSpc>
              <a:spcBef>
                <a:spcPts val="0"/>
              </a:spcBef>
              <a:spcAft>
                <a:spcPts val="225"/>
              </a:spcAft>
              <a:buNone/>
              <a:defRPr sz="600" b="0">
                <a:solidFill>
                  <a:srgbClr val="768591"/>
                </a:solidFill>
              </a:defRPr>
            </a:lvl4pPr>
            <a:lvl5pPr marL="472679" indent="0">
              <a:lnSpc>
                <a:spcPct val="100000"/>
              </a:lnSpc>
              <a:spcBef>
                <a:spcPts val="0"/>
              </a:spcBef>
              <a:spcAft>
                <a:spcPts val="225"/>
              </a:spcAft>
              <a:buNone/>
              <a:defRPr sz="600" b="0">
                <a:solidFill>
                  <a:srgbClr val="768591"/>
                </a:solidFill>
              </a:defRPr>
            </a:lvl5pPr>
          </a:lstStyle>
          <a:p>
            <a:pPr lvl="0"/>
            <a:r>
              <a:rPr lang="en-US" dirty="0"/>
              <a:t>Click to add Source or Footnote</a:t>
            </a:r>
          </a:p>
        </p:txBody>
      </p:sp>
      <p:sp>
        <p:nvSpPr>
          <p:cNvPr id="15" name="Date Placeholder 3"/>
          <p:cNvSpPr txBox="1">
            <a:spLocks/>
          </p:cNvSpPr>
          <p:nvPr/>
        </p:nvSpPr>
        <p:spPr>
          <a:xfrm>
            <a:off x="1033580" y="6516293"/>
            <a:ext cx="3260628"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indent="0" algn="l" defTabSz="342900" rtl="0" eaLnBrk="1" fontAlgn="auto" latinLnBrk="0" hangingPunct="1">
              <a:lnSpc>
                <a:spcPct val="100000"/>
              </a:lnSpc>
              <a:spcBef>
                <a:spcPts val="0"/>
              </a:spcBef>
              <a:spcAft>
                <a:spcPts val="0"/>
              </a:spcAft>
              <a:buClrTx/>
              <a:buSzTx/>
              <a:buFontTx/>
              <a:buNone/>
              <a:tabLst/>
              <a:defRPr/>
            </a:pPr>
            <a:r>
              <a:rPr lang="en-US" sz="600" dirty="0">
                <a:solidFill>
                  <a:srgbClr val="768591"/>
                </a:solidFill>
              </a:rPr>
              <a:t>ICF proprietary and confidential. Do not copy, distribute, or disclose.</a:t>
            </a:r>
          </a:p>
        </p:txBody>
      </p:sp>
      <p:sp>
        <p:nvSpPr>
          <p:cNvPr id="17" name="Date Placeholder 3"/>
          <p:cNvSpPr txBox="1">
            <a:spLocks/>
          </p:cNvSpPr>
          <p:nvPr userDrawn="1"/>
        </p:nvSpPr>
        <p:spPr>
          <a:xfrm>
            <a:off x="1033580" y="6516293"/>
            <a:ext cx="3260628"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indent="0" algn="l" defTabSz="342900" rtl="0" eaLnBrk="1" fontAlgn="auto" latinLnBrk="0" hangingPunct="1">
              <a:lnSpc>
                <a:spcPct val="100000"/>
              </a:lnSpc>
              <a:spcBef>
                <a:spcPts val="0"/>
              </a:spcBef>
              <a:spcAft>
                <a:spcPts val="0"/>
              </a:spcAft>
              <a:buClrTx/>
              <a:buSzTx/>
              <a:buFontTx/>
              <a:buNone/>
              <a:tabLst/>
              <a:defRPr/>
            </a:pPr>
            <a:r>
              <a:rPr lang="en-US" sz="600" dirty="0">
                <a:solidFill>
                  <a:srgbClr val="768591"/>
                </a:solidFill>
              </a:rPr>
              <a:t>ICF proprietary and confidential. Do not copy, distribute, or disclose.</a:t>
            </a:r>
          </a:p>
        </p:txBody>
      </p:sp>
      <p:grpSp>
        <p:nvGrpSpPr>
          <p:cNvPr id="19" name="Group 18"/>
          <p:cNvGrpSpPr>
            <a:grpSpLocks noChangeAspect="1"/>
          </p:cNvGrpSpPr>
          <p:nvPr userDrawn="1"/>
        </p:nvGrpSpPr>
        <p:grpSpPr>
          <a:xfrm>
            <a:off x="8608259" y="-1277"/>
            <a:ext cx="534641" cy="603504"/>
            <a:chOff x="7804195" y="-3"/>
            <a:chExt cx="1339810" cy="1512381"/>
          </a:xfrm>
        </p:grpSpPr>
        <p:sp>
          <p:nvSpPr>
            <p:cNvPr id="20" name="Rectangle 19"/>
            <p:cNvSpPr/>
            <p:nvPr userDrawn="1"/>
          </p:nvSpPr>
          <p:spPr>
            <a:xfrm>
              <a:off x="7804195" y="762247"/>
              <a:ext cx="192025" cy="25206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21" name="Rectangle 20"/>
            <p:cNvSpPr>
              <a:spLocks/>
            </p:cNvSpPr>
            <p:nvPr userDrawn="1"/>
          </p:nvSpPr>
          <p:spPr>
            <a:xfrm>
              <a:off x="7996219" y="1008251"/>
              <a:ext cx="386090" cy="504127"/>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22" name="Rectangle 21"/>
            <p:cNvSpPr>
              <a:spLocks/>
            </p:cNvSpPr>
            <p:nvPr userDrawn="1"/>
          </p:nvSpPr>
          <p:spPr>
            <a:xfrm>
              <a:off x="8382310" y="-3"/>
              <a:ext cx="761695" cy="1008254"/>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solidFill>
                  <a:schemeClr val="bg2"/>
                </a:solidFill>
              </a:endParaRPr>
            </a:p>
          </p:txBody>
        </p:sp>
      </p:grpSp>
      <p:pic>
        <p:nvPicPr>
          <p:cNvPr id="23" name="Picture 2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0090" y="6213758"/>
            <a:ext cx="429581" cy="462993"/>
          </a:xfrm>
          <a:prstGeom prst="rect">
            <a:avLst/>
          </a:prstGeom>
        </p:spPr>
      </p:pic>
      <p:sp>
        <p:nvSpPr>
          <p:cNvPr id="18" name="Content Placeholder 7"/>
          <p:cNvSpPr>
            <a:spLocks noGrp="1"/>
          </p:cNvSpPr>
          <p:nvPr>
            <p:ph sz="quarter" idx="15"/>
          </p:nvPr>
        </p:nvSpPr>
        <p:spPr>
          <a:xfrm>
            <a:off x="454026" y="1371600"/>
            <a:ext cx="6871335" cy="4544568"/>
          </a:xfrm>
        </p:spPr>
        <p:txBody>
          <a:bodyPr/>
          <a:lstStyle>
            <a:lvl1pPr marL="254794" indent="-250031">
              <a:spcBef>
                <a:spcPts val="675"/>
              </a:spcBef>
              <a:spcAft>
                <a:spcPts val="0"/>
              </a:spcAft>
              <a:buClrTx/>
              <a:buFont typeface="+mj-lt"/>
              <a:buAutoNum type="arabicPeriod"/>
              <a:defRPr sz="1350" b="1">
                <a:solidFill>
                  <a:schemeClr val="tx1"/>
                </a:solidFill>
              </a:defRPr>
            </a:lvl1pPr>
            <a:lvl2pPr marL="425054" indent="-165497">
              <a:spcBef>
                <a:spcPts val="0"/>
              </a:spcBef>
              <a:spcAft>
                <a:spcPts val="0"/>
              </a:spcAft>
              <a:defRPr sz="1200"/>
            </a:lvl2pPr>
            <a:lvl3pPr marL="559594" indent="-84535" defTabSz="471488">
              <a:buClr>
                <a:schemeClr val="accent3"/>
              </a:buClr>
              <a:defRPr/>
            </a:lvl3pPr>
            <a:lvl4pPr marL="688181" indent="-85725">
              <a:defRPr/>
            </a:lvl4pPr>
            <a:lvl5pPr marL="815579" indent="-85725">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228273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op and Bottom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Title with Top and Bottom Content Slide</a:t>
            </a:r>
          </a:p>
        </p:txBody>
      </p:sp>
      <p:sp>
        <p:nvSpPr>
          <p:cNvPr id="4" name="Date Placeholder 3"/>
          <p:cNvSpPr>
            <a:spLocks noGrp="1"/>
          </p:cNvSpPr>
          <p:nvPr>
            <p:ph type="dt" sz="half" idx="10"/>
          </p:nvPr>
        </p:nvSpPr>
        <p:spPr/>
        <p:txBody>
          <a:bodyPr/>
          <a:lstStyle/>
          <a:p>
            <a:fld id="{62A5317F-AA09-0F4F-822A-31AF721A47D4}" type="datetime1">
              <a:rPr lang="en-US" smtClean="0"/>
              <a:t>11/8/2017</a:t>
            </a:fld>
            <a:endParaRPr lang="en-US" dirty="0"/>
          </a:p>
        </p:txBody>
      </p:sp>
      <p:sp>
        <p:nvSpPr>
          <p:cNvPr id="5" name="Footer Placeholder 4"/>
          <p:cNvSpPr>
            <a:spLocks noGrp="1"/>
          </p:cNvSpPr>
          <p:nvPr>
            <p:ph type="ftr" sz="quarter" idx="11"/>
          </p:nvPr>
        </p:nvSpPr>
        <p:spPr>
          <a:xfrm>
            <a:off x="1033580" y="6155331"/>
            <a:ext cx="3780912" cy="365125"/>
          </a:xfrm>
        </p:spPr>
        <p:txBody>
          <a:bodyPr/>
          <a:lstStyle/>
          <a:p>
            <a:r>
              <a:rPr lang="en-US" dirty="0"/>
              <a:t>Presentation Title </a:t>
            </a:r>
          </a:p>
        </p:txBody>
      </p:sp>
      <p:sp>
        <p:nvSpPr>
          <p:cNvPr id="6" name="Slide Number Placeholder 5"/>
          <p:cNvSpPr>
            <a:spLocks noGrp="1"/>
          </p:cNvSpPr>
          <p:nvPr>
            <p:ph type="sldNum" sz="quarter" idx="12"/>
          </p:nvPr>
        </p:nvSpPr>
        <p:spPr/>
        <p:txBody>
          <a:bodyPr/>
          <a:lstStyle/>
          <a:p>
            <a:fld id="{1DB5379B-6F0A-3548-AC69-0D2DB46577D4}" type="slidenum">
              <a:rPr lang="en-US" smtClean="0"/>
              <a:t>‹#›</a:t>
            </a:fld>
            <a:endParaRPr lang="en-US" dirty="0"/>
          </a:p>
        </p:txBody>
      </p:sp>
      <p:sp>
        <p:nvSpPr>
          <p:cNvPr id="14" name="Text Placeholder 12"/>
          <p:cNvSpPr>
            <a:spLocks noGrp="1"/>
          </p:cNvSpPr>
          <p:nvPr>
            <p:ph type="body" sz="quarter" idx="13" hasCustomPrompt="1"/>
          </p:nvPr>
        </p:nvSpPr>
        <p:spPr>
          <a:xfrm>
            <a:off x="457201" y="1"/>
            <a:ext cx="6868160" cy="363408"/>
          </a:xfrm>
        </p:spPr>
        <p:txBody>
          <a:bodyPr anchor="b">
            <a:normAutofit/>
          </a:bodyPr>
          <a:lstStyle>
            <a:lvl1pPr marL="0" indent="0">
              <a:buNone/>
              <a:defRPr sz="900" b="0" cap="all">
                <a:solidFill>
                  <a:srgbClr val="768591"/>
                </a:solidFill>
              </a:defRPr>
            </a:lvl1pPr>
          </a:lstStyle>
          <a:p>
            <a:pPr lvl="0"/>
            <a:r>
              <a:rPr lang="en-US" dirty="0"/>
              <a:t>FRAMING TEXT AREA</a:t>
            </a:r>
          </a:p>
        </p:txBody>
      </p:sp>
      <p:sp>
        <p:nvSpPr>
          <p:cNvPr id="22" name="Text Placeholder 11"/>
          <p:cNvSpPr>
            <a:spLocks noGrp="1"/>
          </p:cNvSpPr>
          <p:nvPr>
            <p:ph type="body" sz="quarter" idx="14" hasCustomPrompt="1"/>
          </p:nvPr>
        </p:nvSpPr>
        <p:spPr>
          <a:xfrm>
            <a:off x="457201" y="5914934"/>
            <a:ext cx="8229599" cy="208054"/>
          </a:xfrm>
        </p:spPr>
        <p:txBody>
          <a:bodyPr anchor="b" anchorCtr="0">
            <a:normAutofit/>
          </a:bodyPr>
          <a:lstStyle>
            <a:lvl1pPr marL="0" indent="0">
              <a:lnSpc>
                <a:spcPct val="100000"/>
              </a:lnSpc>
              <a:spcBef>
                <a:spcPts val="0"/>
              </a:spcBef>
              <a:spcAft>
                <a:spcPts val="225"/>
              </a:spcAft>
              <a:buNone/>
              <a:defRPr sz="600" b="0">
                <a:solidFill>
                  <a:srgbClr val="768591"/>
                </a:solidFill>
              </a:defRPr>
            </a:lvl1pPr>
            <a:lvl2pPr marL="0" indent="0">
              <a:lnSpc>
                <a:spcPct val="100000"/>
              </a:lnSpc>
              <a:spcBef>
                <a:spcPts val="0"/>
              </a:spcBef>
              <a:spcAft>
                <a:spcPts val="225"/>
              </a:spcAft>
              <a:buNone/>
              <a:defRPr sz="600" b="0">
                <a:solidFill>
                  <a:srgbClr val="768591"/>
                </a:solidFill>
              </a:defRPr>
            </a:lvl2pPr>
            <a:lvl3pPr marL="253603" indent="0">
              <a:lnSpc>
                <a:spcPct val="100000"/>
              </a:lnSpc>
              <a:spcBef>
                <a:spcPts val="0"/>
              </a:spcBef>
              <a:spcAft>
                <a:spcPts val="225"/>
              </a:spcAft>
              <a:buNone/>
              <a:defRPr sz="600" b="0">
                <a:solidFill>
                  <a:srgbClr val="768591"/>
                </a:solidFill>
              </a:defRPr>
            </a:lvl3pPr>
            <a:lvl4pPr marL="385763" indent="0">
              <a:lnSpc>
                <a:spcPct val="100000"/>
              </a:lnSpc>
              <a:spcBef>
                <a:spcPts val="0"/>
              </a:spcBef>
              <a:spcAft>
                <a:spcPts val="225"/>
              </a:spcAft>
              <a:buNone/>
              <a:defRPr sz="600" b="0">
                <a:solidFill>
                  <a:srgbClr val="768591"/>
                </a:solidFill>
              </a:defRPr>
            </a:lvl4pPr>
            <a:lvl5pPr marL="472679" indent="0">
              <a:lnSpc>
                <a:spcPct val="100000"/>
              </a:lnSpc>
              <a:spcBef>
                <a:spcPts val="0"/>
              </a:spcBef>
              <a:spcAft>
                <a:spcPts val="225"/>
              </a:spcAft>
              <a:buNone/>
              <a:defRPr sz="600" b="0">
                <a:solidFill>
                  <a:srgbClr val="768591"/>
                </a:solidFill>
              </a:defRPr>
            </a:lvl5pPr>
          </a:lstStyle>
          <a:p>
            <a:pPr lvl="0"/>
            <a:r>
              <a:rPr lang="en-US" dirty="0"/>
              <a:t>Click to add Source or Footnote</a:t>
            </a:r>
          </a:p>
        </p:txBody>
      </p:sp>
      <p:sp>
        <p:nvSpPr>
          <p:cNvPr id="23" name="Date Placeholder 3"/>
          <p:cNvSpPr txBox="1">
            <a:spLocks/>
          </p:cNvSpPr>
          <p:nvPr/>
        </p:nvSpPr>
        <p:spPr>
          <a:xfrm>
            <a:off x="1033580" y="6516293"/>
            <a:ext cx="3260628"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indent="0" algn="l" defTabSz="342900" rtl="0" eaLnBrk="1" fontAlgn="auto" latinLnBrk="0" hangingPunct="1">
              <a:lnSpc>
                <a:spcPct val="100000"/>
              </a:lnSpc>
              <a:spcBef>
                <a:spcPts val="0"/>
              </a:spcBef>
              <a:spcAft>
                <a:spcPts val="0"/>
              </a:spcAft>
              <a:buClrTx/>
              <a:buSzTx/>
              <a:buFontTx/>
              <a:buNone/>
              <a:tabLst/>
              <a:defRPr/>
            </a:pPr>
            <a:r>
              <a:rPr lang="en-US" sz="600" dirty="0">
                <a:solidFill>
                  <a:srgbClr val="768591"/>
                </a:solidFill>
              </a:rPr>
              <a:t>ICF proprietary and confidential. Do not copy, distribute, or disclose.</a:t>
            </a:r>
          </a:p>
        </p:txBody>
      </p:sp>
      <p:sp>
        <p:nvSpPr>
          <p:cNvPr id="17" name="Date Placeholder 3"/>
          <p:cNvSpPr txBox="1">
            <a:spLocks/>
          </p:cNvSpPr>
          <p:nvPr userDrawn="1"/>
        </p:nvSpPr>
        <p:spPr>
          <a:xfrm>
            <a:off x="1033580" y="6516293"/>
            <a:ext cx="3260628"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indent="0" algn="l" defTabSz="342900" rtl="0" eaLnBrk="1" fontAlgn="auto" latinLnBrk="0" hangingPunct="1">
              <a:lnSpc>
                <a:spcPct val="100000"/>
              </a:lnSpc>
              <a:spcBef>
                <a:spcPts val="0"/>
              </a:spcBef>
              <a:spcAft>
                <a:spcPts val="0"/>
              </a:spcAft>
              <a:buClrTx/>
              <a:buSzTx/>
              <a:buFontTx/>
              <a:buNone/>
              <a:tabLst/>
              <a:defRPr/>
            </a:pPr>
            <a:r>
              <a:rPr lang="en-US" sz="600" dirty="0">
                <a:solidFill>
                  <a:srgbClr val="768591"/>
                </a:solidFill>
              </a:rPr>
              <a:t>ICF proprietary and confidential. Do not copy, distribute, or disclose.</a:t>
            </a:r>
          </a:p>
        </p:txBody>
      </p:sp>
      <p:grpSp>
        <p:nvGrpSpPr>
          <p:cNvPr id="19" name="Group 18"/>
          <p:cNvGrpSpPr>
            <a:grpSpLocks noChangeAspect="1"/>
          </p:cNvGrpSpPr>
          <p:nvPr userDrawn="1"/>
        </p:nvGrpSpPr>
        <p:grpSpPr>
          <a:xfrm>
            <a:off x="8608259" y="-1277"/>
            <a:ext cx="534641" cy="603504"/>
            <a:chOff x="7804195" y="-3"/>
            <a:chExt cx="1339810" cy="1512381"/>
          </a:xfrm>
        </p:grpSpPr>
        <p:sp>
          <p:nvSpPr>
            <p:cNvPr id="20" name="Rectangle 19"/>
            <p:cNvSpPr/>
            <p:nvPr userDrawn="1"/>
          </p:nvSpPr>
          <p:spPr>
            <a:xfrm>
              <a:off x="7804195" y="762247"/>
              <a:ext cx="192025" cy="25206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21" name="Rectangle 20"/>
            <p:cNvSpPr>
              <a:spLocks/>
            </p:cNvSpPr>
            <p:nvPr userDrawn="1"/>
          </p:nvSpPr>
          <p:spPr>
            <a:xfrm>
              <a:off x="7996219" y="1008251"/>
              <a:ext cx="386090" cy="504127"/>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24" name="Rectangle 23"/>
            <p:cNvSpPr>
              <a:spLocks/>
            </p:cNvSpPr>
            <p:nvPr userDrawn="1"/>
          </p:nvSpPr>
          <p:spPr>
            <a:xfrm>
              <a:off x="8382310" y="-3"/>
              <a:ext cx="761695" cy="1008254"/>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solidFill>
                  <a:schemeClr val="bg2"/>
                </a:solidFill>
              </a:endParaRPr>
            </a:p>
          </p:txBody>
        </p:sp>
      </p:grpSp>
      <p:pic>
        <p:nvPicPr>
          <p:cNvPr id="25" name="Picture 2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0090" y="6213758"/>
            <a:ext cx="429581" cy="462993"/>
          </a:xfrm>
          <a:prstGeom prst="rect">
            <a:avLst/>
          </a:prstGeom>
        </p:spPr>
      </p:pic>
      <p:sp>
        <p:nvSpPr>
          <p:cNvPr id="18" name="Content Placeholder 2"/>
          <p:cNvSpPr>
            <a:spLocks noGrp="1"/>
          </p:cNvSpPr>
          <p:nvPr>
            <p:ph idx="15"/>
          </p:nvPr>
        </p:nvSpPr>
        <p:spPr>
          <a:xfrm>
            <a:off x="457199" y="3680818"/>
            <a:ext cx="8229600" cy="2176272"/>
          </a:xfrm>
        </p:spPr>
        <p:txBody>
          <a:bodyPr/>
          <a:lstStyle>
            <a:lvl3pPr>
              <a:buClr>
                <a:schemeClr val="accent3"/>
              </a:buClr>
              <a:defRPr/>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6" name="Content Placeholder 2"/>
          <p:cNvSpPr>
            <a:spLocks noGrp="1"/>
          </p:cNvSpPr>
          <p:nvPr>
            <p:ph idx="1"/>
          </p:nvPr>
        </p:nvSpPr>
        <p:spPr>
          <a:xfrm>
            <a:off x="457199" y="1371600"/>
            <a:ext cx="8229600" cy="2176272"/>
          </a:xfrm>
        </p:spPr>
        <p:txBody>
          <a:bodyPr/>
          <a:lstStyle>
            <a:lvl3pPr>
              <a:buClr>
                <a:schemeClr val="accent3"/>
              </a:buClr>
              <a:defRPr/>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8090951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mpetitive Assessm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Competitive Assessment Slide</a:t>
            </a:r>
          </a:p>
        </p:txBody>
      </p:sp>
      <p:sp>
        <p:nvSpPr>
          <p:cNvPr id="4" name="Date Placeholder 3"/>
          <p:cNvSpPr>
            <a:spLocks noGrp="1"/>
          </p:cNvSpPr>
          <p:nvPr>
            <p:ph type="dt" sz="half" idx="10"/>
          </p:nvPr>
        </p:nvSpPr>
        <p:spPr/>
        <p:txBody>
          <a:bodyPr/>
          <a:lstStyle/>
          <a:p>
            <a:fld id="{62A5317F-AA09-0F4F-822A-31AF721A47D4}" type="datetime1">
              <a:rPr lang="en-US" smtClean="0"/>
              <a:t>11/8/2017</a:t>
            </a:fld>
            <a:endParaRPr lang="en-US" dirty="0"/>
          </a:p>
        </p:txBody>
      </p:sp>
      <p:sp>
        <p:nvSpPr>
          <p:cNvPr id="6" name="Slide Number Placeholder 5"/>
          <p:cNvSpPr>
            <a:spLocks noGrp="1"/>
          </p:cNvSpPr>
          <p:nvPr>
            <p:ph type="sldNum" sz="quarter" idx="12"/>
          </p:nvPr>
        </p:nvSpPr>
        <p:spPr/>
        <p:txBody>
          <a:bodyPr/>
          <a:lstStyle/>
          <a:p>
            <a:fld id="{1DB5379B-6F0A-3548-AC69-0D2DB46577D4}" type="slidenum">
              <a:rPr lang="en-US" smtClean="0"/>
              <a:t>‹#›</a:t>
            </a:fld>
            <a:endParaRPr lang="en-US" dirty="0"/>
          </a:p>
        </p:txBody>
      </p:sp>
      <p:sp>
        <p:nvSpPr>
          <p:cNvPr id="14" name="Text Placeholder 12"/>
          <p:cNvSpPr>
            <a:spLocks noGrp="1"/>
          </p:cNvSpPr>
          <p:nvPr>
            <p:ph type="body" sz="quarter" idx="13" hasCustomPrompt="1"/>
          </p:nvPr>
        </p:nvSpPr>
        <p:spPr>
          <a:xfrm>
            <a:off x="457201" y="1"/>
            <a:ext cx="6868160" cy="363408"/>
          </a:xfrm>
        </p:spPr>
        <p:txBody>
          <a:bodyPr anchor="b">
            <a:normAutofit/>
          </a:bodyPr>
          <a:lstStyle>
            <a:lvl1pPr marL="0" indent="0">
              <a:buNone/>
              <a:defRPr sz="900" b="0" cap="all">
                <a:solidFill>
                  <a:srgbClr val="768591"/>
                </a:solidFill>
              </a:defRPr>
            </a:lvl1pPr>
          </a:lstStyle>
          <a:p>
            <a:pPr lvl="0"/>
            <a:r>
              <a:rPr lang="en-US" dirty="0"/>
              <a:t>FRAMING TEXT AREA</a:t>
            </a:r>
          </a:p>
        </p:txBody>
      </p:sp>
      <p:sp>
        <p:nvSpPr>
          <p:cNvPr id="25" name="Text Placeholder 11"/>
          <p:cNvSpPr>
            <a:spLocks noGrp="1"/>
          </p:cNvSpPr>
          <p:nvPr>
            <p:ph type="body" sz="quarter" idx="14" hasCustomPrompt="1"/>
          </p:nvPr>
        </p:nvSpPr>
        <p:spPr>
          <a:xfrm>
            <a:off x="457201" y="5914934"/>
            <a:ext cx="8229599" cy="208054"/>
          </a:xfrm>
        </p:spPr>
        <p:txBody>
          <a:bodyPr anchor="b" anchorCtr="0">
            <a:normAutofit/>
          </a:bodyPr>
          <a:lstStyle>
            <a:lvl1pPr marL="0" indent="0">
              <a:lnSpc>
                <a:spcPct val="100000"/>
              </a:lnSpc>
              <a:spcBef>
                <a:spcPts val="0"/>
              </a:spcBef>
              <a:spcAft>
                <a:spcPts val="225"/>
              </a:spcAft>
              <a:buNone/>
              <a:defRPr sz="600" b="0">
                <a:solidFill>
                  <a:srgbClr val="768591"/>
                </a:solidFill>
              </a:defRPr>
            </a:lvl1pPr>
            <a:lvl2pPr marL="0" indent="0">
              <a:lnSpc>
                <a:spcPct val="100000"/>
              </a:lnSpc>
              <a:spcBef>
                <a:spcPts val="0"/>
              </a:spcBef>
              <a:spcAft>
                <a:spcPts val="225"/>
              </a:spcAft>
              <a:buNone/>
              <a:defRPr sz="600" b="0">
                <a:solidFill>
                  <a:srgbClr val="768591"/>
                </a:solidFill>
              </a:defRPr>
            </a:lvl2pPr>
            <a:lvl3pPr marL="253603" indent="0">
              <a:lnSpc>
                <a:spcPct val="100000"/>
              </a:lnSpc>
              <a:spcBef>
                <a:spcPts val="0"/>
              </a:spcBef>
              <a:spcAft>
                <a:spcPts val="225"/>
              </a:spcAft>
              <a:buNone/>
              <a:defRPr sz="600" b="0">
                <a:solidFill>
                  <a:srgbClr val="768591"/>
                </a:solidFill>
              </a:defRPr>
            </a:lvl3pPr>
            <a:lvl4pPr marL="385763" indent="0">
              <a:lnSpc>
                <a:spcPct val="100000"/>
              </a:lnSpc>
              <a:spcBef>
                <a:spcPts val="0"/>
              </a:spcBef>
              <a:spcAft>
                <a:spcPts val="225"/>
              </a:spcAft>
              <a:buNone/>
              <a:defRPr sz="600" b="0">
                <a:solidFill>
                  <a:srgbClr val="768591"/>
                </a:solidFill>
              </a:defRPr>
            </a:lvl4pPr>
            <a:lvl5pPr marL="472679" indent="0">
              <a:lnSpc>
                <a:spcPct val="100000"/>
              </a:lnSpc>
              <a:spcBef>
                <a:spcPts val="0"/>
              </a:spcBef>
              <a:spcAft>
                <a:spcPts val="225"/>
              </a:spcAft>
              <a:buNone/>
              <a:defRPr sz="600" b="0">
                <a:solidFill>
                  <a:srgbClr val="768591"/>
                </a:solidFill>
              </a:defRPr>
            </a:lvl5pPr>
          </a:lstStyle>
          <a:p>
            <a:pPr lvl="0"/>
            <a:r>
              <a:rPr lang="en-US" dirty="0"/>
              <a:t>Click to add Source or Footnote</a:t>
            </a:r>
          </a:p>
        </p:txBody>
      </p:sp>
      <p:sp>
        <p:nvSpPr>
          <p:cNvPr id="7" name="Footer Placeholder 6"/>
          <p:cNvSpPr>
            <a:spLocks noGrp="1"/>
          </p:cNvSpPr>
          <p:nvPr>
            <p:ph type="ftr" sz="quarter" idx="19"/>
          </p:nvPr>
        </p:nvSpPr>
        <p:spPr/>
        <p:txBody>
          <a:bodyPr/>
          <a:lstStyle/>
          <a:p>
            <a:r>
              <a:rPr lang="en-US" dirty="0"/>
              <a:t>Presentation Title </a:t>
            </a:r>
          </a:p>
        </p:txBody>
      </p:sp>
      <p:sp>
        <p:nvSpPr>
          <p:cNvPr id="21" name="Date Placeholder 3"/>
          <p:cNvSpPr txBox="1">
            <a:spLocks/>
          </p:cNvSpPr>
          <p:nvPr/>
        </p:nvSpPr>
        <p:spPr>
          <a:xfrm>
            <a:off x="1033582" y="6516293"/>
            <a:ext cx="3260628"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indent="0" algn="l" defTabSz="342900" rtl="0" eaLnBrk="1" fontAlgn="auto" latinLnBrk="0" hangingPunct="1">
              <a:lnSpc>
                <a:spcPct val="100000"/>
              </a:lnSpc>
              <a:spcBef>
                <a:spcPts val="0"/>
              </a:spcBef>
              <a:spcAft>
                <a:spcPts val="0"/>
              </a:spcAft>
              <a:buClrTx/>
              <a:buSzTx/>
              <a:buFontTx/>
              <a:buNone/>
              <a:tabLst/>
              <a:defRPr/>
            </a:pPr>
            <a:r>
              <a:rPr lang="en-US" sz="600" dirty="0">
                <a:solidFill>
                  <a:srgbClr val="768591"/>
                </a:solidFill>
              </a:rPr>
              <a:t>ICF proprietary and confidential. Do not copy, distribute, or disclose.</a:t>
            </a:r>
          </a:p>
        </p:txBody>
      </p:sp>
      <p:sp>
        <p:nvSpPr>
          <p:cNvPr id="29" name="Date Placeholder 3"/>
          <p:cNvSpPr txBox="1">
            <a:spLocks/>
          </p:cNvSpPr>
          <p:nvPr userDrawn="1"/>
        </p:nvSpPr>
        <p:spPr>
          <a:xfrm>
            <a:off x="1033582" y="6516293"/>
            <a:ext cx="3260628"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indent="0" algn="l" defTabSz="342900" rtl="0" eaLnBrk="1" fontAlgn="auto" latinLnBrk="0" hangingPunct="1">
              <a:lnSpc>
                <a:spcPct val="100000"/>
              </a:lnSpc>
              <a:spcBef>
                <a:spcPts val="0"/>
              </a:spcBef>
              <a:spcAft>
                <a:spcPts val="0"/>
              </a:spcAft>
              <a:buClrTx/>
              <a:buSzTx/>
              <a:buFontTx/>
              <a:buNone/>
              <a:tabLst/>
              <a:defRPr/>
            </a:pPr>
            <a:r>
              <a:rPr lang="en-US" sz="600" dirty="0">
                <a:solidFill>
                  <a:srgbClr val="768591"/>
                </a:solidFill>
              </a:rPr>
              <a:t>ICF proprietary and confidential. Do not copy, distribute, or disclose.</a:t>
            </a:r>
          </a:p>
        </p:txBody>
      </p:sp>
      <p:grpSp>
        <p:nvGrpSpPr>
          <p:cNvPr id="20" name="Group 19"/>
          <p:cNvGrpSpPr>
            <a:grpSpLocks noChangeAspect="1"/>
          </p:cNvGrpSpPr>
          <p:nvPr userDrawn="1"/>
        </p:nvGrpSpPr>
        <p:grpSpPr>
          <a:xfrm>
            <a:off x="8608259" y="-1277"/>
            <a:ext cx="534641" cy="603504"/>
            <a:chOff x="7804195" y="-3"/>
            <a:chExt cx="1339810" cy="1512381"/>
          </a:xfrm>
        </p:grpSpPr>
        <p:sp>
          <p:nvSpPr>
            <p:cNvPr id="23" name="Rectangle 22"/>
            <p:cNvSpPr/>
            <p:nvPr userDrawn="1"/>
          </p:nvSpPr>
          <p:spPr>
            <a:xfrm>
              <a:off x="7804195" y="762247"/>
              <a:ext cx="192025" cy="25206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24" name="Rectangle 23"/>
            <p:cNvSpPr>
              <a:spLocks/>
            </p:cNvSpPr>
            <p:nvPr userDrawn="1"/>
          </p:nvSpPr>
          <p:spPr>
            <a:xfrm>
              <a:off x="7996219" y="1008251"/>
              <a:ext cx="386090" cy="504127"/>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26" name="Rectangle 25"/>
            <p:cNvSpPr>
              <a:spLocks/>
            </p:cNvSpPr>
            <p:nvPr userDrawn="1"/>
          </p:nvSpPr>
          <p:spPr>
            <a:xfrm>
              <a:off x="8382310" y="-3"/>
              <a:ext cx="761695" cy="1008254"/>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solidFill>
                  <a:schemeClr val="bg2"/>
                </a:solidFill>
              </a:endParaRPr>
            </a:p>
          </p:txBody>
        </p:sp>
      </p:grpSp>
      <p:pic>
        <p:nvPicPr>
          <p:cNvPr id="27" name="Picture 2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0090" y="6213758"/>
            <a:ext cx="429581" cy="462993"/>
          </a:xfrm>
          <a:prstGeom prst="rect">
            <a:avLst/>
          </a:prstGeom>
        </p:spPr>
      </p:pic>
      <p:sp>
        <p:nvSpPr>
          <p:cNvPr id="22" name="Content Placeholder 2"/>
          <p:cNvSpPr>
            <a:spLocks noGrp="1"/>
          </p:cNvSpPr>
          <p:nvPr>
            <p:ph idx="15"/>
          </p:nvPr>
        </p:nvSpPr>
        <p:spPr>
          <a:xfrm>
            <a:off x="1866900" y="3687103"/>
            <a:ext cx="4008438" cy="2176272"/>
          </a:xfrm>
          <a:ln>
            <a:solidFill>
              <a:schemeClr val="bg1">
                <a:lumMod val="50000"/>
              </a:schemeClr>
            </a:solidFill>
          </a:ln>
        </p:spPr>
        <p:txBody>
          <a:bodyPr lIns="91440" tIns="91440" rIns="91440" bIns="91440">
            <a:normAutofit/>
          </a:bodyPr>
          <a:lstStyle>
            <a:lvl1pPr>
              <a:defRPr sz="1050" b="0">
                <a:solidFill>
                  <a:srgbClr val="000000"/>
                </a:solidFill>
              </a:defRPr>
            </a:lvl1pPr>
            <a:lvl2pPr>
              <a:defRPr sz="900"/>
            </a:lvl2pPr>
            <a:lvl3pPr>
              <a:defRPr sz="788"/>
            </a:lvl3pPr>
            <a:lvl4pPr>
              <a:defRPr sz="750"/>
            </a:lvl4pPr>
            <a:lvl5pPr>
              <a:defRPr sz="7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8" name="Content Placeholder 2"/>
          <p:cNvSpPr>
            <a:spLocks noGrp="1"/>
          </p:cNvSpPr>
          <p:nvPr>
            <p:ph idx="1"/>
          </p:nvPr>
        </p:nvSpPr>
        <p:spPr>
          <a:xfrm>
            <a:off x="1866900" y="1371600"/>
            <a:ext cx="4008438" cy="2176272"/>
          </a:xfrm>
          <a:ln>
            <a:solidFill>
              <a:schemeClr val="bg1">
                <a:lumMod val="50000"/>
              </a:schemeClr>
            </a:solidFill>
          </a:ln>
        </p:spPr>
        <p:txBody>
          <a:bodyPr lIns="91440" tIns="91440" rIns="91440" bIns="91440">
            <a:normAutofit/>
          </a:bodyPr>
          <a:lstStyle>
            <a:lvl1pPr>
              <a:defRPr sz="1050" b="0">
                <a:solidFill>
                  <a:schemeClr val="tx1"/>
                </a:solidFill>
              </a:defRPr>
            </a:lvl1pPr>
            <a:lvl2pPr>
              <a:defRPr sz="900"/>
            </a:lvl2pPr>
            <a:lvl3pPr>
              <a:defRPr sz="788"/>
            </a:lvl3pPr>
            <a:lvl4pPr>
              <a:defRPr sz="750"/>
            </a:lvl4pPr>
            <a:lvl5pPr>
              <a:defRPr sz="7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0" name="Content Placeholder 2"/>
          <p:cNvSpPr>
            <a:spLocks noGrp="1"/>
          </p:cNvSpPr>
          <p:nvPr>
            <p:ph idx="16"/>
          </p:nvPr>
        </p:nvSpPr>
        <p:spPr>
          <a:xfrm>
            <a:off x="6069014" y="1371601"/>
            <a:ext cx="2615871" cy="4484779"/>
          </a:xfrm>
          <a:solidFill>
            <a:schemeClr val="bg2"/>
          </a:solidFill>
        </p:spPr>
        <p:txBody>
          <a:bodyPr lIns="91440" tIns="91440" rIns="91440" bIns="91440">
            <a:normAutofit/>
          </a:bodyPr>
          <a:lstStyle>
            <a:lvl1pPr>
              <a:defRPr sz="1050" b="0"/>
            </a:lvl1pPr>
            <a:lvl2pPr>
              <a:defRPr sz="900"/>
            </a:lvl2pPr>
            <a:lvl3pPr>
              <a:defRPr sz="788"/>
            </a:lvl3pPr>
            <a:lvl4pPr>
              <a:defRPr sz="750"/>
            </a:lvl4pPr>
            <a:lvl5pPr>
              <a:defRPr sz="7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1" name="Picture Placeholder 17"/>
          <p:cNvSpPr>
            <a:spLocks noGrp="1"/>
          </p:cNvSpPr>
          <p:nvPr>
            <p:ph type="pic" sz="quarter" idx="17"/>
          </p:nvPr>
        </p:nvSpPr>
        <p:spPr>
          <a:xfrm>
            <a:off x="454025" y="1371601"/>
            <a:ext cx="1209675" cy="1246731"/>
          </a:xfrm>
        </p:spPr>
        <p:txBody>
          <a:bodyPr>
            <a:normAutofit/>
          </a:bodyPr>
          <a:lstStyle>
            <a:lvl1pPr marL="127397" marR="0" indent="-127397" algn="l" defTabSz="342900" rtl="0" eaLnBrk="1" fontAlgn="auto" latinLnBrk="0" hangingPunct="1">
              <a:lnSpc>
                <a:spcPct val="114000"/>
              </a:lnSpc>
              <a:spcBef>
                <a:spcPts val="225"/>
              </a:spcBef>
              <a:spcAft>
                <a:spcPts val="225"/>
              </a:spcAft>
              <a:buClrTx/>
              <a:buSzTx/>
              <a:buFont typeface="Wingdings" charset="2"/>
              <a:buChar char="§"/>
              <a:tabLst/>
              <a:defRPr sz="675" b="0">
                <a:solidFill>
                  <a:schemeClr val="tx1"/>
                </a:solidFill>
              </a:defRPr>
            </a:lvl1pPr>
          </a:lstStyle>
          <a:p>
            <a:r>
              <a:rPr lang="en-US" dirty="0"/>
              <a:t>Click icon to add picture</a:t>
            </a:r>
          </a:p>
        </p:txBody>
      </p:sp>
      <p:sp>
        <p:nvSpPr>
          <p:cNvPr id="32" name="Picture Placeholder 17"/>
          <p:cNvSpPr>
            <a:spLocks noGrp="1"/>
          </p:cNvSpPr>
          <p:nvPr>
            <p:ph type="pic" sz="quarter" idx="18"/>
          </p:nvPr>
        </p:nvSpPr>
        <p:spPr>
          <a:xfrm>
            <a:off x="454025" y="3687104"/>
            <a:ext cx="1209675" cy="1246731"/>
          </a:xfrm>
        </p:spPr>
        <p:txBody>
          <a:bodyPr>
            <a:normAutofit/>
          </a:bodyPr>
          <a:lstStyle>
            <a:lvl1pPr>
              <a:defRPr sz="675" b="0">
                <a:solidFill>
                  <a:schemeClr val="tx1"/>
                </a:solidFill>
              </a:defRPr>
            </a:lvl1pPr>
          </a:lstStyle>
          <a:p>
            <a:r>
              <a:rPr lang="en-US" dirty="0"/>
              <a:t>Click icon to add picture</a:t>
            </a:r>
          </a:p>
        </p:txBody>
      </p:sp>
    </p:spTree>
    <p:extLst>
      <p:ext uri="{BB962C8B-B14F-4D97-AF65-F5344CB8AC3E}">
        <p14:creationId xmlns:p14="http://schemas.microsoft.com/office/powerpoint/2010/main" val="25156010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199" y="424180"/>
            <a:ext cx="6859989" cy="713741"/>
          </a:xfrm>
          <a:prstGeom prst="rect">
            <a:avLst/>
          </a:prstGeom>
          <a:ln>
            <a:noFill/>
          </a:ln>
        </p:spPr>
        <p:txBody>
          <a:bodyPr vert="horz" lIns="0" tIns="0" rIns="0" bIns="0" rtlCol="0" anchor="t"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457200" y="1371600"/>
            <a:ext cx="6859988" cy="4761230"/>
          </a:xfrm>
          <a:prstGeom prst="rect">
            <a:avLst/>
          </a:prstGeom>
          <a:ln>
            <a:noFill/>
          </a:ln>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376160" y="6337892"/>
            <a:ext cx="954127" cy="365124"/>
          </a:xfrm>
          <a:prstGeom prst="rect">
            <a:avLst/>
          </a:prstGeom>
          <a:ln>
            <a:noFill/>
          </a:ln>
        </p:spPr>
        <p:txBody>
          <a:bodyPr vert="horz" lIns="0" tIns="0" rIns="0" bIns="0" rtlCol="0" anchor="b" anchorCtr="0"/>
          <a:lstStyle>
            <a:lvl1pPr algn="r">
              <a:defRPr sz="750">
                <a:solidFill>
                  <a:srgbClr val="768591"/>
                </a:solidFill>
              </a:defRPr>
            </a:lvl1pPr>
          </a:lstStyle>
          <a:p>
            <a:fld id="{B9244142-0151-C24F-B90E-AE4221D17755}" type="datetime1">
              <a:rPr lang="en-US" smtClean="0"/>
              <a:pPr/>
              <a:t>11/8/2017</a:t>
            </a:fld>
            <a:endParaRPr lang="en-US" dirty="0"/>
          </a:p>
        </p:txBody>
      </p:sp>
      <p:sp>
        <p:nvSpPr>
          <p:cNvPr id="5" name="Footer Placeholder 4"/>
          <p:cNvSpPr>
            <a:spLocks noGrp="1"/>
          </p:cNvSpPr>
          <p:nvPr>
            <p:ph type="ftr" sz="quarter" idx="3"/>
          </p:nvPr>
        </p:nvSpPr>
        <p:spPr>
          <a:xfrm>
            <a:off x="1033580" y="6155331"/>
            <a:ext cx="3780912" cy="365125"/>
          </a:xfrm>
          <a:prstGeom prst="rect">
            <a:avLst/>
          </a:prstGeom>
          <a:ln>
            <a:noFill/>
          </a:ln>
        </p:spPr>
        <p:txBody>
          <a:bodyPr vert="horz" lIns="0" tIns="0" rIns="0" bIns="0" rtlCol="0" anchor="b" anchorCtr="0"/>
          <a:lstStyle>
            <a:lvl1pPr algn="l">
              <a:defRPr sz="750">
                <a:solidFill>
                  <a:srgbClr val="768591"/>
                </a:solidFill>
              </a:defRPr>
            </a:lvl1pPr>
          </a:lstStyle>
          <a:p>
            <a:r>
              <a:rPr lang="en-US" dirty="0"/>
              <a:t>Presentation Title </a:t>
            </a:r>
          </a:p>
        </p:txBody>
      </p:sp>
      <p:sp>
        <p:nvSpPr>
          <p:cNvPr id="6" name="Slide Number Placeholder 5"/>
          <p:cNvSpPr>
            <a:spLocks noGrp="1"/>
          </p:cNvSpPr>
          <p:nvPr>
            <p:ph type="sldNum" sz="quarter" idx="4"/>
          </p:nvPr>
        </p:nvSpPr>
        <p:spPr>
          <a:xfrm>
            <a:off x="8330288" y="6337894"/>
            <a:ext cx="356512" cy="365125"/>
          </a:xfrm>
          <a:prstGeom prst="rect">
            <a:avLst/>
          </a:prstGeom>
          <a:ln>
            <a:noFill/>
          </a:ln>
        </p:spPr>
        <p:txBody>
          <a:bodyPr vert="horz" lIns="0" tIns="0" rIns="0" bIns="0" rtlCol="0" anchor="b" anchorCtr="0"/>
          <a:lstStyle>
            <a:lvl1pPr algn="r">
              <a:defRPr sz="750">
                <a:solidFill>
                  <a:srgbClr val="768591"/>
                </a:solidFill>
              </a:defRPr>
            </a:lvl1pPr>
          </a:lstStyle>
          <a:p>
            <a:fld id="{1DB5379B-6F0A-3548-AC69-0D2DB46577D4}" type="slidenum">
              <a:rPr lang="en-US" smtClean="0"/>
              <a:pPr/>
              <a:t>‹#›</a:t>
            </a:fld>
            <a:endParaRPr lang="en-US" dirty="0"/>
          </a:p>
        </p:txBody>
      </p:sp>
    </p:spTree>
    <p:extLst>
      <p:ext uri="{BB962C8B-B14F-4D97-AF65-F5344CB8AC3E}">
        <p14:creationId xmlns:p14="http://schemas.microsoft.com/office/powerpoint/2010/main" val="3599521695"/>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 id="2147483690" r:id="rId14"/>
    <p:sldLayoutId id="2147483691" r:id="rId15"/>
    <p:sldLayoutId id="2147483692" r:id="rId16"/>
    <p:sldLayoutId id="2147483693" r:id="rId17"/>
    <p:sldLayoutId id="2147483694" r:id="rId18"/>
    <p:sldLayoutId id="2147483695" r:id="rId19"/>
    <p:sldLayoutId id="2147483696" r:id="rId20"/>
    <p:sldLayoutId id="2147483697" r:id="rId21"/>
    <p:sldLayoutId id="2147483698" r:id="rId22"/>
    <p:sldLayoutId id="2147483699" r:id="rId23"/>
  </p:sldLayoutIdLst>
  <p:hf hdr="0"/>
  <p:txStyles>
    <p:titleStyle>
      <a:lvl1pPr algn="l" defTabSz="342900" rtl="0" eaLnBrk="1" latinLnBrk="0" hangingPunct="1">
        <a:lnSpc>
          <a:spcPct val="90000"/>
        </a:lnSpc>
        <a:spcBef>
          <a:spcPct val="0"/>
        </a:spcBef>
        <a:buNone/>
        <a:defRPr sz="1800" b="1" kern="1200">
          <a:solidFill>
            <a:schemeClr val="tx2"/>
          </a:solidFill>
          <a:latin typeface="+mj-lt"/>
          <a:ea typeface="+mj-ea"/>
          <a:cs typeface="+mj-cs"/>
        </a:defRPr>
      </a:lvl1pPr>
    </p:titleStyle>
    <p:bodyStyle>
      <a:lvl1pPr marL="127397" indent="-127397" algn="l" defTabSz="342900" rtl="0" eaLnBrk="1" latinLnBrk="0" hangingPunct="1">
        <a:lnSpc>
          <a:spcPct val="110000"/>
        </a:lnSpc>
        <a:spcBef>
          <a:spcPts val="225"/>
        </a:spcBef>
        <a:spcAft>
          <a:spcPts val="225"/>
        </a:spcAft>
        <a:buClr>
          <a:schemeClr val="tx2"/>
        </a:buClr>
        <a:buFont typeface="Wingdings" charset="2"/>
        <a:buChar char="§"/>
        <a:defRPr sz="1350" b="1" kern="1200">
          <a:solidFill>
            <a:srgbClr val="000000"/>
          </a:solidFill>
          <a:latin typeface="+mn-lt"/>
          <a:ea typeface="+mn-ea"/>
          <a:cs typeface="+mn-cs"/>
        </a:defRPr>
      </a:lvl1pPr>
      <a:lvl2pPr marL="257175" indent="-130969" algn="l" defTabSz="342900" rtl="0" eaLnBrk="1" latinLnBrk="0" hangingPunct="1">
        <a:lnSpc>
          <a:spcPct val="110000"/>
        </a:lnSpc>
        <a:spcBef>
          <a:spcPts val="75"/>
        </a:spcBef>
        <a:spcAft>
          <a:spcPts val="75"/>
        </a:spcAft>
        <a:buClr>
          <a:schemeClr val="tx2"/>
        </a:buClr>
        <a:buFont typeface="Wingdings" charset="2"/>
        <a:buChar char="§"/>
        <a:tabLst/>
        <a:defRPr sz="1200" kern="1200">
          <a:solidFill>
            <a:schemeClr val="tx1"/>
          </a:solidFill>
          <a:latin typeface="+mn-lt"/>
          <a:ea typeface="+mn-ea"/>
          <a:cs typeface="+mn-cs"/>
        </a:defRPr>
      </a:lvl2pPr>
      <a:lvl3pPr marL="384572" indent="-84535" algn="l" defTabSz="385763" rtl="0" eaLnBrk="1" latinLnBrk="0" hangingPunct="1">
        <a:lnSpc>
          <a:spcPct val="110000"/>
        </a:lnSpc>
        <a:spcBef>
          <a:spcPts val="75"/>
        </a:spcBef>
        <a:spcAft>
          <a:spcPts val="75"/>
        </a:spcAft>
        <a:buClr>
          <a:schemeClr val="accent3"/>
        </a:buClr>
        <a:buFont typeface="Lucida Grande"/>
        <a:buChar char="–"/>
        <a:defRPr sz="1050" kern="1200">
          <a:solidFill>
            <a:schemeClr val="tx1"/>
          </a:solidFill>
          <a:latin typeface="+mn-lt"/>
          <a:ea typeface="+mn-ea"/>
          <a:cs typeface="+mn-cs"/>
        </a:defRPr>
      </a:lvl3pPr>
      <a:lvl4pPr marL="514350" indent="-85725" algn="l" defTabSz="342900" rtl="0" eaLnBrk="1" latinLnBrk="0" hangingPunct="1">
        <a:lnSpc>
          <a:spcPct val="110000"/>
        </a:lnSpc>
        <a:spcBef>
          <a:spcPts val="75"/>
        </a:spcBef>
        <a:spcAft>
          <a:spcPts val="75"/>
        </a:spcAft>
        <a:buFont typeface="Arial"/>
        <a:buChar char="•"/>
        <a:tabLst/>
        <a:defRPr sz="900" kern="1200">
          <a:solidFill>
            <a:schemeClr val="tx1"/>
          </a:solidFill>
          <a:latin typeface="+mn-lt"/>
          <a:ea typeface="+mn-ea"/>
          <a:cs typeface="+mn-cs"/>
        </a:defRPr>
      </a:lvl4pPr>
      <a:lvl5pPr marL="644129" indent="-85725" algn="l" defTabSz="342900" rtl="0" eaLnBrk="1" latinLnBrk="0" hangingPunct="1">
        <a:lnSpc>
          <a:spcPct val="110000"/>
        </a:lnSpc>
        <a:spcBef>
          <a:spcPts val="75"/>
        </a:spcBef>
        <a:spcAft>
          <a:spcPts val="75"/>
        </a:spcAft>
        <a:buFont typeface="Arial"/>
        <a:buChar char="»"/>
        <a:defRPr sz="9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s://www.nrel.gov/docs/fy12osti/51664.pdf"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hyperlink" Target="http://www.njcleanenergy.com/renewable-energy/project-activity-reports/project-activity-reports"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hyperlink" Target="http://www.njcleanenergy.com/files/file/Renewable_Programs/RPS/RPS%20Comp%20EY%202016%20Combined%20Data%20All.pdf"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hyperlink" Target="https://energy.gov/savings/business-energy-investment-tax-credit-itc"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hyperlink" Target="https://emp.lbl.gov/sites/default/files/tracking_the_sun_10_report.pdf" TargetMode="External"/><Relationship Id="rId7" Type="http://schemas.openxmlformats.org/officeDocument/2006/relationships/hyperlink" Target="http://pvwatts.nrel.gov/"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hyperlink" Target="https://www.iso-ne.com/committees/planning/distributed-generation" TargetMode="External"/><Relationship Id="rId5" Type="http://schemas.openxmlformats.org/officeDocument/2006/relationships/hyperlink" Target="https://www.eia.gov/outlooks/aeo/assumptions/" TargetMode="External"/><Relationship Id="rId4" Type="http://schemas.openxmlformats.org/officeDocument/2006/relationships/hyperlink" Target="https://emp.lbl.gov/sites/default/files/utility-scale_solar_2016_report.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5119185" y="3402182"/>
            <a:ext cx="949106" cy="1077208"/>
          </a:xfrm>
        </p:spPr>
        <p:txBody>
          <a:bodyPr>
            <a:normAutofit/>
          </a:bodyPr>
          <a:lstStyle/>
          <a:p>
            <a:r>
              <a:rPr lang="en-US" sz="1200" dirty="0"/>
              <a:t>11/9/2017</a:t>
            </a:r>
          </a:p>
        </p:txBody>
      </p:sp>
      <p:sp>
        <p:nvSpPr>
          <p:cNvPr id="3" name="Text Placeholder 2"/>
          <p:cNvSpPr>
            <a:spLocks noGrp="1"/>
          </p:cNvSpPr>
          <p:nvPr>
            <p:ph type="body" sz="quarter" idx="12"/>
          </p:nvPr>
        </p:nvSpPr>
        <p:spPr>
          <a:xfrm>
            <a:off x="3623406" y="4778446"/>
            <a:ext cx="1432589" cy="1737764"/>
          </a:xfrm>
        </p:spPr>
        <p:txBody>
          <a:bodyPr>
            <a:normAutofit/>
          </a:bodyPr>
          <a:lstStyle/>
          <a:p>
            <a:r>
              <a:rPr lang="en-US" sz="1200" dirty="0"/>
              <a:t>Presented by: </a:t>
            </a:r>
          </a:p>
          <a:p>
            <a:endParaRPr lang="en-US" sz="1200" dirty="0"/>
          </a:p>
          <a:p>
            <a:r>
              <a:rPr lang="en-US" sz="1200" dirty="0"/>
              <a:t>Imran Lalani </a:t>
            </a:r>
          </a:p>
          <a:p>
            <a:r>
              <a:rPr lang="en-US" sz="1200" dirty="0"/>
              <a:t>Chris MacCracken</a:t>
            </a:r>
          </a:p>
          <a:p>
            <a:r>
              <a:rPr lang="en-US" sz="1200" dirty="0"/>
              <a:t>Craig Schultz</a:t>
            </a:r>
          </a:p>
        </p:txBody>
      </p:sp>
      <p:sp>
        <p:nvSpPr>
          <p:cNvPr id="5" name="Title 4"/>
          <p:cNvSpPr>
            <a:spLocks noGrp="1"/>
          </p:cNvSpPr>
          <p:nvPr>
            <p:ph type="ctrTitle"/>
          </p:nvPr>
        </p:nvSpPr>
        <p:spPr>
          <a:xfrm>
            <a:off x="3623578" y="324204"/>
            <a:ext cx="5251481" cy="1593231"/>
          </a:xfrm>
        </p:spPr>
        <p:txBody>
          <a:bodyPr/>
          <a:lstStyle/>
          <a:p>
            <a:r>
              <a:rPr lang="en-US" dirty="0"/>
              <a:t>Economic Fundamentals Analysis of New Jersey Solar Renewable Energy Certificate Market Scenarios</a:t>
            </a:r>
          </a:p>
        </p:txBody>
      </p:sp>
      <p:sp>
        <p:nvSpPr>
          <p:cNvPr id="6" name="Subtitle 5"/>
          <p:cNvSpPr>
            <a:spLocks noGrp="1"/>
          </p:cNvSpPr>
          <p:nvPr>
            <p:ph type="subTitle" idx="1"/>
          </p:nvPr>
        </p:nvSpPr>
        <p:spPr/>
        <p:txBody>
          <a:bodyPr/>
          <a:lstStyle/>
          <a:p>
            <a:r>
              <a:rPr lang="en-US" sz="1400" dirty="0"/>
              <a:t>Presentation to the New Jersey Clean Energy Program Renewable Energy Stakeholder Group</a:t>
            </a:r>
          </a:p>
        </p:txBody>
      </p:sp>
    </p:spTree>
    <p:extLst>
      <p:ext uri="{BB962C8B-B14F-4D97-AF65-F5344CB8AC3E}">
        <p14:creationId xmlns:p14="http://schemas.microsoft.com/office/powerpoint/2010/main" val="26338410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Additional Assumptions: </a:t>
            </a:r>
            <a:r>
              <a:rPr lang="en-US" sz="2400" i="1" dirty="0"/>
              <a:t>Slide 2 of 3</a:t>
            </a:r>
          </a:p>
        </p:txBody>
      </p:sp>
      <p:graphicFrame>
        <p:nvGraphicFramePr>
          <p:cNvPr id="11" name="Content Placeholder 10"/>
          <p:cNvGraphicFramePr>
            <a:graphicFrameLocks noGrp="1"/>
          </p:cNvGraphicFramePr>
          <p:nvPr>
            <p:ph idx="1"/>
            <p:extLst>
              <p:ext uri="{D42A27DB-BD31-4B8C-83A1-F6EECF244321}">
                <p14:modId xmlns:p14="http://schemas.microsoft.com/office/powerpoint/2010/main" val="2005501631"/>
              </p:ext>
            </p:extLst>
          </p:nvPr>
        </p:nvGraphicFramePr>
        <p:xfrm>
          <a:off x="457200" y="810486"/>
          <a:ext cx="7996518" cy="4472940"/>
        </p:xfrm>
        <a:graphic>
          <a:graphicData uri="http://schemas.openxmlformats.org/drawingml/2006/table">
            <a:tbl>
              <a:tblPr firstRow="1" bandRow="1">
                <a:tableStyleId>{5C22544A-7EE6-4342-B048-85BDC9FD1C3A}</a:tableStyleId>
              </a:tblPr>
              <a:tblGrid>
                <a:gridCol w="2624363">
                  <a:extLst>
                    <a:ext uri="{9D8B030D-6E8A-4147-A177-3AD203B41FA5}">
                      <a16:colId xmlns:a16="http://schemas.microsoft.com/office/drawing/2014/main" val="20000"/>
                    </a:ext>
                  </a:extLst>
                </a:gridCol>
                <a:gridCol w="2624363">
                  <a:extLst>
                    <a:ext uri="{9D8B030D-6E8A-4147-A177-3AD203B41FA5}">
                      <a16:colId xmlns:a16="http://schemas.microsoft.com/office/drawing/2014/main" val="20001"/>
                    </a:ext>
                  </a:extLst>
                </a:gridCol>
                <a:gridCol w="2747792">
                  <a:extLst>
                    <a:ext uri="{9D8B030D-6E8A-4147-A177-3AD203B41FA5}">
                      <a16:colId xmlns:a16="http://schemas.microsoft.com/office/drawing/2014/main" val="20002"/>
                    </a:ext>
                  </a:extLst>
                </a:gridCol>
              </a:tblGrid>
              <a:tr h="370840">
                <a:tc>
                  <a:txBody>
                    <a:bodyPr/>
                    <a:lstStyle/>
                    <a:p>
                      <a:pPr algn="ctr" fontAlgn="b"/>
                      <a:r>
                        <a:rPr lang="en-US" sz="1200" b="1" i="0" u="none" strike="noStrike" dirty="0">
                          <a:solidFill>
                            <a:schemeClr val="bg1"/>
                          </a:solidFill>
                          <a:effectLst/>
                          <a:latin typeface="Arial" panose="020B0604020202020204" pitchFamily="34" charset="0"/>
                          <a:cs typeface="Arial" panose="020B0604020202020204" pitchFamily="34" charset="0"/>
                        </a:rPr>
                        <a:t>Name</a:t>
                      </a:r>
                    </a:p>
                  </a:txBody>
                  <a:tcPr marL="0" marR="0" marT="0" marB="0" anchor="ctr"/>
                </a:tc>
                <a:tc>
                  <a:txBody>
                    <a:bodyPr/>
                    <a:lstStyle/>
                    <a:p>
                      <a:pPr algn="ctr" fontAlgn="b"/>
                      <a:r>
                        <a:rPr lang="en-US" sz="1200" b="1" i="0" u="none" strike="noStrike" dirty="0">
                          <a:solidFill>
                            <a:schemeClr val="bg1"/>
                          </a:solidFill>
                          <a:effectLst/>
                          <a:latin typeface="Arial" panose="020B0604020202020204" pitchFamily="34" charset="0"/>
                          <a:cs typeface="Arial" panose="020B0604020202020204" pitchFamily="34" charset="0"/>
                        </a:rPr>
                        <a:t>Value</a:t>
                      </a:r>
                    </a:p>
                  </a:txBody>
                  <a:tcPr marL="0" marR="0" marT="0" marB="0" anchor="ctr"/>
                </a:tc>
                <a:tc>
                  <a:txBody>
                    <a:bodyPr/>
                    <a:lstStyle/>
                    <a:p>
                      <a:pPr algn="ctr" fontAlgn="b"/>
                      <a:r>
                        <a:rPr lang="en-US" sz="1200" b="1" i="0" u="none" strike="noStrike" dirty="0">
                          <a:solidFill>
                            <a:schemeClr val="bg1"/>
                          </a:solidFill>
                          <a:effectLst/>
                          <a:latin typeface="Arial" panose="020B0604020202020204" pitchFamily="34" charset="0"/>
                          <a:cs typeface="Arial" panose="020B0604020202020204" pitchFamily="34" charset="0"/>
                        </a:rPr>
                        <a:t>Source</a:t>
                      </a:r>
                    </a:p>
                  </a:txBody>
                  <a:tcPr marL="0" marR="0" marT="0" marB="0" anchor="ctr"/>
                </a:tc>
                <a:extLst>
                  <a:ext uri="{0D108BD9-81ED-4DB2-BD59-A6C34878D82A}">
                    <a16:rowId xmlns:a16="http://schemas.microsoft.com/office/drawing/2014/main" val="10000"/>
                  </a:ext>
                </a:extLst>
              </a:tr>
              <a:tr h="370840">
                <a:tc>
                  <a:txBody>
                    <a:bodyPr/>
                    <a:lstStyle/>
                    <a:p>
                      <a:pPr algn="ctr" fontAlgn="ctr"/>
                      <a:r>
                        <a:rPr lang="en-US" sz="1050" b="1" i="0" u="none" strike="noStrike" dirty="0">
                          <a:solidFill>
                            <a:srgbClr val="000000"/>
                          </a:solidFill>
                          <a:effectLst/>
                          <a:latin typeface="Arial" panose="020B0604020202020204" pitchFamily="34" charset="0"/>
                          <a:cs typeface="Arial" panose="020B0604020202020204" pitchFamily="34" charset="0"/>
                        </a:rPr>
                        <a:t>Annual Improvement in Capacity Factor (for new systems)</a:t>
                      </a:r>
                    </a:p>
                  </a:txBody>
                  <a:tcPr marL="0" marR="0" marT="0" marB="0" anchor="ctr"/>
                </a:tc>
                <a:tc>
                  <a:txBody>
                    <a:bodyPr/>
                    <a:lstStyle/>
                    <a:p>
                      <a:pPr algn="ctr" fontAlgn="ctr"/>
                      <a:r>
                        <a:rPr lang="en-US" sz="1050" b="0" i="0" u="none" strike="noStrike" dirty="0">
                          <a:solidFill>
                            <a:srgbClr val="000000"/>
                          </a:solidFill>
                          <a:effectLst/>
                          <a:latin typeface="Arial" panose="020B0604020202020204" pitchFamily="34" charset="0"/>
                          <a:cs typeface="Arial" panose="020B0604020202020204" pitchFamily="34" charset="0"/>
                        </a:rPr>
                        <a:t>2% (1/50th) improvement between 2017 and 2019. Additional 2% improvement between 2019 and 2022.</a:t>
                      </a:r>
                    </a:p>
                  </a:txBody>
                  <a:tcPr marL="0" marR="0" marT="0" marB="0" anchor="ctr"/>
                </a:tc>
                <a:tc>
                  <a:txBody>
                    <a:bodyPr/>
                    <a:lstStyle/>
                    <a:p>
                      <a:pPr algn="ctr" fontAlgn="ctr"/>
                      <a:r>
                        <a:rPr lang="en-US" sz="1050" b="0" i="0" u="none" strike="noStrike" dirty="0">
                          <a:solidFill>
                            <a:srgbClr val="000000"/>
                          </a:solidFill>
                          <a:effectLst/>
                          <a:latin typeface="Arial" panose="020B0604020202020204" pitchFamily="34" charset="0"/>
                          <a:cs typeface="Arial" panose="020B0604020202020204" pitchFamily="34" charset="0"/>
                        </a:rPr>
                        <a:t>Similar to the annual rate of improvement in system performance in </a:t>
                      </a:r>
                      <a:r>
                        <a:rPr lang="en-US" sz="1050" b="0" i="1" u="none" strike="noStrike" dirty="0">
                          <a:solidFill>
                            <a:srgbClr val="000000"/>
                          </a:solidFill>
                          <a:effectLst/>
                          <a:latin typeface="Arial" panose="020B0604020202020204" pitchFamily="34" charset="0"/>
                          <a:cs typeface="Arial" panose="020B0604020202020204" pitchFamily="34" charset="0"/>
                        </a:rPr>
                        <a:t>Economic Drivers of PV</a:t>
                      </a:r>
                      <a:r>
                        <a:rPr lang="en-US" sz="1050" b="0" i="0" u="none" strike="noStrike" dirty="0">
                          <a:solidFill>
                            <a:srgbClr val="000000"/>
                          </a:solidFill>
                          <a:effectLst/>
                          <a:latin typeface="Arial" panose="020B0604020202020204" pitchFamily="34" charset="0"/>
                          <a:cs typeface="Arial" panose="020B0604020202020204" pitchFamily="34" charset="0"/>
                        </a:rPr>
                        <a:t> report for ISO-New England. </a:t>
                      </a:r>
                    </a:p>
                  </a:txBody>
                  <a:tcPr marL="0" marR="0" marT="0" marB="0" anchor="ctr"/>
                </a:tc>
                <a:extLst>
                  <a:ext uri="{0D108BD9-81ED-4DB2-BD59-A6C34878D82A}">
                    <a16:rowId xmlns:a16="http://schemas.microsoft.com/office/drawing/2014/main" val="10001"/>
                  </a:ext>
                </a:extLst>
              </a:tr>
              <a:tr h="370840">
                <a:tc>
                  <a:txBody>
                    <a:bodyPr/>
                    <a:lstStyle/>
                    <a:p>
                      <a:pPr algn="ctr" fontAlgn="ctr"/>
                      <a:r>
                        <a:rPr lang="en-US" sz="1050" b="1" i="0" u="none" strike="noStrike" dirty="0">
                          <a:solidFill>
                            <a:srgbClr val="000000"/>
                          </a:solidFill>
                          <a:effectLst/>
                          <a:latin typeface="Arial" panose="020B0604020202020204" pitchFamily="34" charset="0"/>
                          <a:cs typeface="Arial" panose="020B0604020202020204" pitchFamily="34" charset="0"/>
                        </a:rPr>
                        <a:t>Annual Solar Performance Degradation (for existing systems)</a:t>
                      </a:r>
                    </a:p>
                  </a:txBody>
                  <a:tcPr marL="0" marR="0" marT="0" marB="0" anchor="ctr"/>
                </a:tc>
                <a:tc>
                  <a:txBody>
                    <a:bodyPr/>
                    <a:lstStyle/>
                    <a:p>
                      <a:pPr algn="ctr" fontAlgn="ctr"/>
                      <a:r>
                        <a:rPr lang="en-US" sz="1050" b="0" i="0" u="none" strike="noStrike" dirty="0">
                          <a:solidFill>
                            <a:srgbClr val="000000"/>
                          </a:solidFill>
                          <a:effectLst/>
                          <a:latin typeface="Arial" panose="020B0604020202020204" pitchFamily="34" charset="0"/>
                          <a:cs typeface="Arial" panose="020B0604020202020204" pitchFamily="34" charset="0"/>
                        </a:rPr>
                        <a:t>0.5%</a:t>
                      </a:r>
                    </a:p>
                  </a:txBody>
                  <a:tcPr marL="0" marR="0" marT="0" marB="0" anchor="ctr"/>
                </a:tc>
                <a:tc>
                  <a:txBody>
                    <a:bodyPr/>
                    <a:lstStyle/>
                    <a:p>
                      <a:pPr algn="ctr" fontAlgn="ctr"/>
                      <a:r>
                        <a:rPr lang="en-US" sz="1050" b="0" i="0" u="none" strike="noStrike" dirty="0">
                          <a:solidFill>
                            <a:srgbClr val="000000"/>
                          </a:solidFill>
                          <a:effectLst/>
                          <a:latin typeface="Arial" panose="020B0604020202020204" pitchFamily="34" charset="0"/>
                          <a:cs typeface="Arial" panose="020B0604020202020204" pitchFamily="34" charset="0"/>
                        </a:rPr>
                        <a:t>NREL, </a:t>
                      </a:r>
                      <a:r>
                        <a:rPr lang="en-US" sz="1050" b="0" i="1" u="none" strike="noStrike" dirty="0">
                          <a:solidFill>
                            <a:srgbClr val="000000"/>
                          </a:solidFill>
                          <a:effectLst/>
                          <a:latin typeface="Arial" panose="020B0604020202020204" pitchFamily="34" charset="0"/>
                          <a:cs typeface="Arial" panose="020B0604020202020204" pitchFamily="34" charset="0"/>
                        </a:rPr>
                        <a:t>Photovoltaic Degradation Rates - An Analytical Review. </a:t>
                      </a:r>
                      <a:r>
                        <a:rPr lang="en-US" sz="1050" b="0" i="1" u="none" strike="noStrike" dirty="0">
                          <a:solidFill>
                            <a:srgbClr val="0070C0"/>
                          </a:solidFill>
                          <a:effectLst/>
                          <a:latin typeface="Arial" panose="020B0604020202020204" pitchFamily="34" charset="0"/>
                          <a:cs typeface="Arial" panose="020B0604020202020204" pitchFamily="34" charset="0"/>
                          <a:hlinkClick r:id="rId3"/>
                        </a:rPr>
                        <a:t>https://www.nrel.gov/docs/fy12osti/51664.pdf</a:t>
                      </a:r>
                      <a:endParaRPr lang="en-US" sz="1050" b="0" i="0" u="none" strike="noStrike" dirty="0">
                        <a:solidFill>
                          <a:srgbClr val="0070C0"/>
                        </a:solidFill>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val="10002"/>
                  </a:ext>
                </a:extLst>
              </a:tr>
              <a:tr h="370840">
                <a:tc>
                  <a:txBody>
                    <a:bodyPr/>
                    <a:lstStyle/>
                    <a:p>
                      <a:pPr algn="ctr" fontAlgn="ctr"/>
                      <a:r>
                        <a:rPr lang="en-US" sz="1050" b="1" i="0" u="none" strike="noStrike" dirty="0">
                          <a:solidFill>
                            <a:srgbClr val="000000"/>
                          </a:solidFill>
                          <a:effectLst/>
                          <a:latin typeface="Arial" panose="020B0604020202020204" pitchFamily="34" charset="0"/>
                          <a:cs typeface="Arial" panose="020B0604020202020204" pitchFamily="34" charset="0"/>
                        </a:rPr>
                        <a:t>Retail Electricity Price Adjustment for Solar Output of Commercial Projects Not Fully Offsetting Peak Demand Charges in EY2017, $/kWh</a:t>
                      </a:r>
                    </a:p>
                  </a:txBody>
                  <a:tcPr marL="0" marR="0" marT="0" marB="0" anchor="ctr"/>
                </a:tc>
                <a:tc>
                  <a:txBody>
                    <a:bodyPr/>
                    <a:lstStyle/>
                    <a:p>
                      <a:pPr algn="ctr" fontAlgn="ctr"/>
                      <a:r>
                        <a:rPr lang="en-US" sz="1050" b="0" i="0" u="none" strike="noStrike" dirty="0">
                          <a:solidFill>
                            <a:srgbClr val="000000"/>
                          </a:solidFill>
                          <a:effectLst/>
                          <a:latin typeface="Arial" panose="020B0604020202020204" pitchFamily="34" charset="0"/>
                          <a:cs typeface="Arial" panose="020B0604020202020204" pitchFamily="34" charset="0"/>
                        </a:rPr>
                        <a:t>Minus $0.015 </a:t>
                      </a:r>
                    </a:p>
                  </a:txBody>
                  <a:tcPr marL="0" marR="0" marT="0" marB="0" anchor="ctr"/>
                </a:tc>
                <a:tc>
                  <a:txBody>
                    <a:bodyPr/>
                    <a:lstStyle/>
                    <a:p>
                      <a:pPr algn="ctr" fontAlgn="ctr"/>
                      <a:r>
                        <a:rPr lang="en-US" sz="1050" b="0" i="0" u="none" strike="noStrike" dirty="0">
                          <a:solidFill>
                            <a:srgbClr val="000000"/>
                          </a:solidFill>
                          <a:effectLst/>
                          <a:latin typeface="Arial" panose="020B0604020202020204" pitchFamily="34" charset="0"/>
                          <a:cs typeface="Arial" panose="020B0604020202020204" pitchFamily="34" charset="0"/>
                        </a:rPr>
                        <a:t>Reflects a peak demand charge of about $7/kW-month for a commercial building, which is equivalent on a per-kWh basis to about $.0175/kWh and an assumption that PV does offset 15% of peak demand (i.e., about $.0025/kWh).</a:t>
                      </a:r>
                    </a:p>
                  </a:txBody>
                  <a:tcPr marL="0" marR="0" marT="0" marB="0" anchor="ctr"/>
                </a:tc>
                <a:extLst>
                  <a:ext uri="{0D108BD9-81ED-4DB2-BD59-A6C34878D82A}">
                    <a16:rowId xmlns:a16="http://schemas.microsoft.com/office/drawing/2014/main" val="10003"/>
                  </a:ext>
                </a:extLst>
              </a:tr>
              <a:tr h="370840">
                <a:tc>
                  <a:txBody>
                    <a:bodyPr/>
                    <a:lstStyle/>
                    <a:p>
                      <a:pPr algn="ctr" fontAlgn="ctr"/>
                      <a:r>
                        <a:rPr lang="en-US" sz="1050" b="1" i="0" u="none" strike="noStrike" dirty="0">
                          <a:solidFill>
                            <a:srgbClr val="000000"/>
                          </a:solidFill>
                          <a:effectLst/>
                          <a:latin typeface="Arial" panose="020B0604020202020204" pitchFamily="34" charset="0"/>
                          <a:cs typeface="Arial" panose="020B0604020202020204" pitchFamily="34" charset="0"/>
                        </a:rPr>
                        <a:t>Net Metering Compensation (as a % of Full Retail Price for Residential &amp; Commercial Projects)</a:t>
                      </a:r>
                    </a:p>
                  </a:txBody>
                  <a:tcPr marL="0" marR="0" marT="0" marB="0" anchor="ctr"/>
                </a:tc>
                <a:tc>
                  <a:txBody>
                    <a:bodyPr/>
                    <a:lstStyle/>
                    <a:p>
                      <a:pPr algn="ctr" fontAlgn="ctr"/>
                      <a:r>
                        <a:rPr lang="en-US" sz="1050" b="0" i="0" u="none" strike="noStrike" dirty="0">
                          <a:solidFill>
                            <a:srgbClr val="000000"/>
                          </a:solidFill>
                          <a:effectLst/>
                          <a:latin typeface="Arial" panose="020B0604020202020204" pitchFamily="34" charset="0"/>
                          <a:cs typeface="Arial" panose="020B0604020202020204" pitchFamily="34" charset="0"/>
                        </a:rPr>
                        <a:t>100%</a:t>
                      </a:r>
                    </a:p>
                  </a:txBody>
                  <a:tcPr marL="0" marR="0" marT="0" marB="0" anchor="ctr"/>
                </a:tc>
                <a:tc>
                  <a:txBody>
                    <a:bodyPr/>
                    <a:lstStyle/>
                    <a:p>
                      <a:pPr algn="ctr" fontAlgn="ctr"/>
                      <a:r>
                        <a:rPr lang="en-US" sz="1050" b="0" i="0" u="none" strike="noStrike" dirty="0">
                          <a:solidFill>
                            <a:srgbClr val="000000"/>
                          </a:solidFill>
                          <a:effectLst/>
                          <a:latin typeface="Arial" panose="020B0604020202020204" pitchFamily="34" charset="0"/>
                          <a:cs typeface="Arial" panose="020B0604020202020204" pitchFamily="34" charset="0"/>
                        </a:rPr>
                        <a:t>Simplifying assumption based on approximate current practice.</a:t>
                      </a:r>
                    </a:p>
                  </a:txBody>
                  <a:tcPr marL="0" marR="0" marT="0" marB="0" anchor="ctr"/>
                </a:tc>
                <a:extLst>
                  <a:ext uri="{0D108BD9-81ED-4DB2-BD59-A6C34878D82A}">
                    <a16:rowId xmlns:a16="http://schemas.microsoft.com/office/drawing/2014/main" val="10004"/>
                  </a:ext>
                </a:extLst>
              </a:tr>
              <a:tr h="370840">
                <a:tc>
                  <a:txBody>
                    <a:bodyPr/>
                    <a:lstStyle/>
                    <a:p>
                      <a:pPr algn="ctr" fontAlgn="ctr"/>
                      <a:r>
                        <a:rPr lang="en-US" sz="1050" b="1" i="0" u="none" strike="noStrike" dirty="0">
                          <a:solidFill>
                            <a:srgbClr val="000000"/>
                          </a:solidFill>
                          <a:effectLst/>
                          <a:latin typeface="Arial" panose="020B0604020202020204" pitchFamily="34" charset="0"/>
                          <a:cs typeface="Arial" panose="020B0604020202020204" pitchFamily="34" charset="0"/>
                        </a:rPr>
                        <a:t>Federal Income Tax Rate</a:t>
                      </a:r>
                    </a:p>
                  </a:txBody>
                  <a:tcPr marL="0" marR="0" marT="0" marB="0" anchor="ctr"/>
                </a:tc>
                <a:tc>
                  <a:txBody>
                    <a:bodyPr/>
                    <a:lstStyle/>
                    <a:p>
                      <a:pPr algn="ctr" fontAlgn="ctr"/>
                      <a:r>
                        <a:rPr lang="en-US" sz="1050" b="0" i="0" u="none" strike="noStrike" dirty="0">
                          <a:solidFill>
                            <a:srgbClr val="000000"/>
                          </a:solidFill>
                          <a:effectLst/>
                          <a:latin typeface="Arial" panose="020B0604020202020204" pitchFamily="34" charset="0"/>
                          <a:cs typeface="Arial" panose="020B0604020202020204" pitchFamily="34" charset="0"/>
                        </a:rPr>
                        <a:t>35%</a:t>
                      </a:r>
                    </a:p>
                  </a:txBody>
                  <a:tcPr marL="0" marR="0" marT="0" marB="0" anchor="ctr"/>
                </a:tc>
                <a:tc>
                  <a:txBody>
                    <a:bodyPr/>
                    <a:lstStyle/>
                    <a:p>
                      <a:pPr algn="ctr" fontAlgn="ctr"/>
                      <a:r>
                        <a:rPr lang="en-US" sz="1050" b="0" i="0" u="none" strike="noStrike" dirty="0">
                          <a:solidFill>
                            <a:srgbClr val="000000"/>
                          </a:solidFill>
                          <a:effectLst/>
                          <a:latin typeface="Arial" panose="020B0604020202020204" pitchFamily="34" charset="0"/>
                          <a:cs typeface="Arial" panose="020B0604020202020204" pitchFamily="34" charset="0"/>
                        </a:rPr>
                        <a:t>Internal Revenue Service.</a:t>
                      </a:r>
                    </a:p>
                  </a:txBody>
                  <a:tcPr marL="0" marR="0" marT="0" marB="0" anchor="ctr"/>
                </a:tc>
                <a:extLst>
                  <a:ext uri="{0D108BD9-81ED-4DB2-BD59-A6C34878D82A}">
                    <a16:rowId xmlns:a16="http://schemas.microsoft.com/office/drawing/2014/main" val="10005"/>
                  </a:ext>
                </a:extLst>
              </a:tr>
              <a:tr h="370840">
                <a:tc>
                  <a:txBody>
                    <a:bodyPr/>
                    <a:lstStyle/>
                    <a:p>
                      <a:pPr algn="ctr" fontAlgn="ctr"/>
                      <a:r>
                        <a:rPr lang="en-US" sz="1050" b="1" i="0" u="none" strike="noStrike" dirty="0">
                          <a:solidFill>
                            <a:srgbClr val="000000"/>
                          </a:solidFill>
                          <a:effectLst/>
                          <a:latin typeface="Arial" panose="020B0604020202020204" pitchFamily="34" charset="0"/>
                          <a:cs typeface="Arial" panose="020B0604020202020204" pitchFamily="34" charset="0"/>
                        </a:rPr>
                        <a:t>State Income Tax Rate</a:t>
                      </a:r>
                    </a:p>
                  </a:txBody>
                  <a:tcPr marL="0" marR="0" marT="0" marB="0" anchor="ctr"/>
                </a:tc>
                <a:tc>
                  <a:txBody>
                    <a:bodyPr/>
                    <a:lstStyle/>
                    <a:p>
                      <a:pPr algn="ctr" fontAlgn="ctr"/>
                      <a:r>
                        <a:rPr lang="en-US" sz="1050" b="0" i="0" u="none" strike="noStrike" dirty="0">
                          <a:solidFill>
                            <a:srgbClr val="000000"/>
                          </a:solidFill>
                          <a:effectLst/>
                          <a:latin typeface="Arial" panose="020B0604020202020204" pitchFamily="34" charset="0"/>
                          <a:cs typeface="Arial" panose="020B0604020202020204" pitchFamily="34" charset="0"/>
                        </a:rPr>
                        <a:t>9%</a:t>
                      </a:r>
                    </a:p>
                  </a:txBody>
                  <a:tcPr marL="0" marR="0" marT="0" marB="0" anchor="ctr"/>
                </a:tc>
                <a:tc>
                  <a:txBody>
                    <a:bodyPr/>
                    <a:lstStyle/>
                    <a:p>
                      <a:pPr algn="ctr" fontAlgn="ctr"/>
                      <a:r>
                        <a:rPr lang="en-US" sz="1050" b="0" i="0" u="none" strike="noStrike" dirty="0">
                          <a:solidFill>
                            <a:srgbClr val="000000"/>
                          </a:solidFill>
                          <a:effectLst/>
                          <a:latin typeface="Arial" panose="020B0604020202020204" pitchFamily="34" charset="0"/>
                          <a:cs typeface="Arial" panose="020B0604020202020204" pitchFamily="34" charset="0"/>
                        </a:rPr>
                        <a:t>New Jersey Division of Taxation.</a:t>
                      </a:r>
                    </a:p>
                  </a:txBody>
                  <a:tcPr marL="0" marR="0" marT="0" marB="0" anchor="ctr"/>
                </a:tc>
                <a:extLst>
                  <a:ext uri="{0D108BD9-81ED-4DB2-BD59-A6C34878D82A}">
                    <a16:rowId xmlns:a16="http://schemas.microsoft.com/office/drawing/2014/main" val="10006"/>
                  </a:ext>
                </a:extLst>
              </a:tr>
              <a:tr h="370840">
                <a:tc>
                  <a:txBody>
                    <a:bodyPr/>
                    <a:lstStyle/>
                    <a:p>
                      <a:pPr algn="ctr" fontAlgn="ctr"/>
                      <a:r>
                        <a:rPr lang="en-US" sz="1050" b="1" i="0" u="none" strike="noStrike" dirty="0">
                          <a:solidFill>
                            <a:srgbClr val="000000"/>
                          </a:solidFill>
                          <a:effectLst/>
                          <a:latin typeface="Arial" panose="020B0604020202020204" pitchFamily="34" charset="0"/>
                          <a:cs typeface="Arial" panose="020B0604020202020204" pitchFamily="34" charset="0"/>
                        </a:rPr>
                        <a:t>Discount Rate</a:t>
                      </a:r>
                    </a:p>
                  </a:txBody>
                  <a:tcPr marL="0" marR="0" marT="0" marB="0" anchor="ctr"/>
                </a:tc>
                <a:tc>
                  <a:txBody>
                    <a:bodyPr/>
                    <a:lstStyle/>
                    <a:p>
                      <a:pPr algn="ctr" fontAlgn="ctr"/>
                      <a:r>
                        <a:rPr lang="en-US" sz="1050" b="0" i="0" u="none" strike="noStrike" dirty="0">
                          <a:solidFill>
                            <a:srgbClr val="000000"/>
                          </a:solidFill>
                          <a:effectLst/>
                          <a:latin typeface="Arial" panose="020B0604020202020204" pitchFamily="34" charset="0"/>
                          <a:cs typeface="Arial" panose="020B0604020202020204" pitchFamily="34" charset="0"/>
                        </a:rPr>
                        <a:t>6%</a:t>
                      </a:r>
                    </a:p>
                  </a:txBody>
                  <a:tcPr marL="0" marR="0" marT="0" marB="0" anchor="ctr"/>
                </a:tc>
                <a:tc>
                  <a:txBody>
                    <a:bodyPr/>
                    <a:lstStyle/>
                    <a:p>
                      <a:pPr algn="ctr" fontAlgn="ctr"/>
                      <a:r>
                        <a:rPr lang="en-US" sz="1050" b="0" i="0" u="none" strike="noStrike" dirty="0">
                          <a:solidFill>
                            <a:srgbClr val="000000"/>
                          </a:solidFill>
                          <a:effectLst/>
                          <a:latin typeface="Arial" panose="020B0604020202020204" pitchFamily="34" charset="0"/>
                          <a:cs typeface="Arial" panose="020B0604020202020204" pitchFamily="34" charset="0"/>
                        </a:rPr>
                        <a:t>Informed by solar industry experience. SolarCity used a 6% discount rate in its investor communications.</a:t>
                      </a:r>
                    </a:p>
                  </a:txBody>
                  <a:tcPr marL="0" marR="0" marT="0" marB="0" anchor="ctr"/>
                </a:tc>
                <a:extLst>
                  <a:ext uri="{0D108BD9-81ED-4DB2-BD59-A6C34878D82A}">
                    <a16:rowId xmlns:a16="http://schemas.microsoft.com/office/drawing/2014/main" val="10007"/>
                  </a:ext>
                </a:extLst>
              </a:tr>
              <a:tr h="370840">
                <a:tc>
                  <a:txBody>
                    <a:bodyPr/>
                    <a:lstStyle/>
                    <a:p>
                      <a:pPr algn="ctr" fontAlgn="ctr"/>
                      <a:r>
                        <a:rPr lang="en-US" sz="1050" b="1" i="0" u="none" strike="noStrike" dirty="0">
                          <a:solidFill>
                            <a:srgbClr val="000000"/>
                          </a:solidFill>
                          <a:effectLst/>
                          <a:latin typeface="Arial" panose="020B0604020202020204" pitchFamily="34" charset="0"/>
                          <a:cs typeface="Arial" panose="020B0604020202020204" pitchFamily="34" charset="0"/>
                        </a:rPr>
                        <a:t>Annual Inflation Rate</a:t>
                      </a:r>
                    </a:p>
                  </a:txBody>
                  <a:tcPr marL="0" marR="0" marT="0" marB="0" anchor="ctr"/>
                </a:tc>
                <a:tc>
                  <a:txBody>
                    <a:bodyPr/>
                    <a:lstStyle/>
                    <a:p>
                      <a:pPr algn="ctr" fontAlgn="ctr"/>
                      <a:r>
                        <a:rPr lang="en-US" sz="1050" b="0" i="0" u="none" strike="noStrike" dirty="0">
                          <a:solidFill>
                            <a:srgbClr val="000000"/>
                          </a:solidFill>
                          <a:effectLst/>
                          <a:latin typeface="Arial" panose="020B0604020202020204" pitchFamily="34" charset="0"/>
                          <a:cs typeface="Arial" panose="020B0604020202020204" pitchFamily="34" charset="0"/>
                        </a:rPr>
                        <a:t>2.1%</a:t>
                      </a:r>
                    </a:p>
                  </a:txBody>
                  <a:tcPr marL="0" marR="0" marT="0" marB="0" anchor="ctr"/>
                </a:tc>
                <a:tc>
                  <a:txBody>
                    <a:bodyPr/>
                    <a:lstStyle/>
                    <a:p>
                      <a:pPr algn="ctr" fontAlgn="ctr"/>
                      <a:r>
                        <a:rPr lang="en-US" sz="1050" b="0" i="0" u="none" strike="noStrike" dirty="0">
                          <a:solidFill>
                            <a:srgbClr val="000000"/>
                          </a:solidFill>
                          <a:effectLst/>
                          <a:latin typeface="Arial" panose="020B0604020202020204" pitchFamily="34" charset="0"/>
                          <a:cs typeface="Arial" panose="020B0604020202020204" pitchFamily="34" charset="0"/>
                        </a:rPr>
                        <a:t>ICF,</a:t>
                      </a:r>
                      <a:r>
                        <a:rPr lang="en-US" sz="1050" b="0" i="0" u="none" strike="noStrike" baseline="0" dirty="0">
                          <a:solidFill>
                            <a:srgbClr val="000000"/>
                          </a:solidFill>
                          <a:effectLst/>
                          <a:latin typeface="Arial" panose="020B0604020202020204" pitchFamily="34" charset="0"/>
                          <a:cs typeface="Arial" panose="020B0604020202020204" pitchFamily="34" charset="0"/>
                        </a:rPr>
                        <a:t> based on Bureau of Economic Analysis Implicit Price Deflators for Gross Domestic Product.</a:t>
                      </a:r>
                      <a:endParaRPr lang="en-US" sz="105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val="3253682534"/>
                  </a:ext>
                </a:extLst>
              </a:tr>
            </a:tbl>
          </a:graphicData>
        </a:graphic>
      </p:graphicFrame>
      <p:sp>
        <p:nvSpPr>
          <p:cNvPr id="8" name="Slide Number Placeholder 7"/>
          <p:cNvSpPr>
            <a:spLocks noGrp="1"/>
          </p:cNvSpPr>
          <p:nvPr>
            <p:ph type="sldNum" sz="quarter" idx="12"/>
          </p:nvPr>
        </p:nvSpPr>
        <p:spPr/>
        <p:txBody>
          <a:bodyPr/>
          <a:lstStyle/>
          <a:p>
            <a:fld id="{1DB5379B-6F0A-3548-AC69-0D2DB46577D4}" type="slidenum">
              <a:rPr lang="en-US" smtClean="0"/>
              <a:t>10</a:t>
            </a:fld>
            <a:endParaRPr lang="en-US" dirty="0"/>
          </a:p>
        </p:txBody>
      </p:sp>
    </p:spTree>
    <p:extLst>
      <p:ext uri="{BB962C8B-B14F-4D97-AF65-F5344CB8AC3E}">
        <p14:creationId xmlns:p14="http://schemas.microsoft.com/office/powerpoint/2010/main" val="37952546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Additional Assumptions: </a:t>
            </a:r>
            <a:r>
              <a:rPr lang="en-US" sz="2400" i="1" dirty="0"/>
              <a:t>Slide 3 of 3</a:t>
            </a:r>
          </a:p>
        </p:txBody>
      </p:sp>
      <p:graphicFrame>
        <p:nvGraphicFramePr>
          <p:cNvPr id="11" name="Content Placeholder 10"/>
          <p:cNvGraphicFramePr>
            <a:graphicFrameLocks noGrp="1"/>
          </p:cNvGraphicFramePr>
          <p:nvPr>
            <p:ph idx="1"/>
            <p:extLst/>
          </p:nvPr>
        </p:nvGraphicFramePr>
        <p:xfrm>
          <a:off x="457200" y="810486"/>
          <a:ext cx="7873089" cy="2622550"/>
        </p:xfrm>
        <a:graphic>
          <a:graphicData uri="http://schemas.openxmlformats.org/drawingml/2006/table">
            <a:tbl>
              <a:tblPr firstRow="1" bandRow="1">
                <a:tableStyleId>{5C22544A-7EE6-4342-B048-85BDC9FD1C3A}</a:tableStyleId>
              </a:tblPr>
              <a:tblGrid>
                <a:gridCol w="2624363">
                  <a:extLst>
                    <a:ext uri="{9D8B030D-6E8A-4147-A177-3AD203B41FA5}">
                      <a16:colId xmlns:a16="http://schemas.microsoft.com/office/drawing/2014/main" val="20000"/>
                    </a:ext>
                  </a:extLst>
                </a:gridCol>
                <a:gridCol w="2624363">
                  <a:extLst>
                    <a:ext uri="{9D8B030D-6E8A-4147-A177-3AD203B41FA5}">
                      <a16:colId xmlns:a16="http://schemas.microsoft.com/office/drawing/2014/main" val="20001"/>
                    </a:ext>
                  </a:extLst>
                </a:gridCol>
                <a:gridCol w="2624363">
                  <a:extLst>
                    <a:ext uri="{9D8B030D-6E8A-4147-A177-3AD203B41FA5}">
                      <a16:colId xmlns:a16="http://schemas.microsoft.com/office/drawing/2014/main" val="20002"/>
                    </a:ext>
                  </a:extLst>
                </a:gridCol>
              </a:tblGrid>
              <a:tr h="370840">
                <a:tc>
                  <a:txBody>
                    <a:bodyPr/>
                    <a:lstStyle/>
                    <a:p>
                      <a:pPr algn="ctr" fontAlgn="b"/>
                      <a:r>
                        <a:rPr lang="en-US" sz="1200" b="1" i="0" u="none" strike="noStrike" dirty="0">
                          <a:solidFill>
                            <a:schemeClr val="bg1"/>
                          </a:solidFill>
                          <a:effectLst/>
                          <a:latin typeface="Arial" panose="020B0604020202020204" pitchFamily="34" charset="0"/>
                          <a:cs typeface="Arial" panose="020B0604020202020204" pitchFamily="34" charset="0"/>
                        </a:rPr>
                        <a:t>Name</a:t>
                      </a:r>
                    </a:p>
                  </a:txBody>
                  <a:tcPr marL="0" marR="0" marT="0" marB="0" anchor="ctr"/>
                </a:tc>
                <a:tc>
                  <a:txBody>
                    <a:bodyPr/>
                    <a:lstStyle/>
                    <a:p>
                      <a:pPr algn="ctr" fontAlgn="b"/>
                      <a:r>
                        <a:rPr lang="en-US" sz="1200" b="1" i="0" u="none" strike="noStrike" dirty="0">
                          <a:solidFill>
                            <a:schemeClr val="bg1"/>
                          </a:solidFill>
                          <a:effectLst/>
                          <a:latin typeface="Arial" panose="020B0604020202020204" pitchFamily="34" charset="0"/>
                          <a:cs typeface="Arial" panose="020B0604020202020204" pitchFamily="34" charset="0"/>
                        </a:rPr>
                        <a:t>Value</a:t>
                      </a:r>
                    </a:p>
                  </a:txBody>
                  <a:tcPr marL="0" marR="0" marT="0" marB="0" anchor="ctr"/>
                </a:tc>
                <a:tc>
                  <a:txBody>
                    <a:bodyPr/>
                    <a:lstStyle/>
                    <a:p>
                      <a:pPr algn="ctr" fontAlgn="b"/>
                      <a:r>
                        <a:rPr lang="en-US" sz="1200" b="1" i="0" u="none" strike="noStrike" dirty="0">
                          <a:solidFill>
                            <a:schemeClr val="bg1"/>
                          </a:solidFill>
                          <a:effectLst/>
                          <a:latin typeface="Arial" panose="020B0604020202020204" pitchFamily="34" charset="0"/>
                          <a:cs typeface="Arial" panose="020B0604020202020204" pitchFamily="34" charset="0"/>
                        </a:rPr>
                        <a:t>Source</a:t>
                      </a:r>
                    </a:p>
                  </a:txBody>
                  <a:tcPr marL="0" marR="0" marT="0" marB="0" anchor="ctr"/>
                </a:tc>
                <a:extLst>
                  <a:ext uri="{0D108BD9-81ED-4DB2-BD59-A6C34878D82A}">
                    <a16:rowId xmlns:a16="http://schemas.microsoft.com/office/drawing/2014/main" val="10000"/>
                  </a:ext>
                </a:extLst>
              </a:tr>
              <a:tr h="370840">
                <a:tc>
                  <a:txBody>
                    <a:bodyPr/>
                    <a:lstStyle/>
                    <a:p>
                      <a:pPr algn="ctr" fontAlgn="ctr"/>
                      <a:r>
                        <a:rPr lang="en-US" sz="1050" b="1" i="0" u="none" strike="noStrike" dirty="0">
                          <a:solidFill>
                            <a:srgbClr val="000000"/>
                          </a:solidFill>
                          <a:effectLst/>
                          <a:latin typeface="Arial" panose="020B0604020202020204" pitchFamily="34" charset="0"/>
                          <a:cs typeface="Arial" panose="020B0604020202020204" pitchFamily="34" charset="0"/>
                        </a:rPr>
                        <a:t>Solar Project Duration (years)</a:t>
                      </a:r>
                    </a:p>
                  </a:txBody>
                  <a:tcPr marL="0" marR="0" marT="0" marB="0" anchor="ctr"/>
                </a:tc>
                <a:tc>
                  <a:txBody>
                    <a:bodyPr/>
                    <a:lstStyle/>
                    <a:p>
                      <a:pPr algn="ctr" fontAlgn="ctr"/>
                      <a:r>
                        <a:rPr lang="en-US" sz="1050" b="0" i="0" u="none" strike="noStrike" dirty="0">
                          <a:solidFill>
                            <a:srgbClr val="000000"/>
                          </a:solidFill>
                          <a:effectLst/>
                          <a:latin typeface="Arial" panose="020B0604020202020204" pitchFamily="34" charset="0"/>
                          <a:cs typeface="Arial" panose="020B0604020202020204" pitchFamily="34" charset="0"/>
                        </a:rPr>
                        <a:t>25</a:t>
                      </a:r>
                    </a:p>
                  </a:txBody>
                  <a:tcPr marL="0" marR="0" marT="0" marB="0" anchor="ctr"/>
                </a:tc>
                <a:tc>
                  <a:txBody>
                    <a:bodyPr/>
                    <a:lstStyle/>
                    <a:p>
                      <a:pPr algn="ctr" fontAlgn="ctr"/>
                      <a:r>
                        <a:rPr lang="en-US" sz="1050" b="0" i="0" u="none" strike="noStrike" dirty="0">
                          <a:solidFill>
                            <a:srgbClr val="000000"/>
                          </a:solidFill>
                          <a:effectLst/>
                          <a:latin typeface="Arial" panose="020B0604020202020204" pitchFamily="34" charset="0"/>
                          <a:cs typeface="Arial" panose="020B0604020202020204" pitchFamily="34" charset="0"/>
                        </a:rPr>
                        <a:t>Common project length for solar PPAs and for the warranty of certain solar panels.</a:t>
                      </a:r>
                    </a:p>
                  </a:txBody>
                  <a:tcPr marL="0" marR="0" marT="0" marB="0" anchor="ctr"/>
                </a:tc>
                <a:extLst>
                  <a:ext uri="{0D108BD9-81ED-4DB2-BD59-A6C34878D82A}">
                    <a16:rowId xmlns:a16="http://schemas.microsoft.com/office/drawing/2014/main" val="10004"/>
                  </a:ext>
                </a:extLst>
              </a:tr>
              <a:tr h="370840">
                <a:tc>
                  <a:txBody>
                    <a:bodyPr/>
                    <a:lstStyle/>
                    <a:p>
                      <a:pPr algn="ctr" fontAlgn="ctr"/>
                      <a:r>
                        <a:rPr lang="en-US" sz="1050" b="1" i="0" u="none" strike="noStrike" dirty="0">
                          <a:solidFill>
                            <a:srgbClr val="000000"/>
                          </a:solidFill>
                          <a:effectLst/>
                          <a:latin typeface="Arial" panose="020B0604020202020204" pitchFamily="34" charset="0"/>
                          <a:cs typeface="Arial" panose="020B0604020202020204" pitchFamily="34" charset="0"/>
                        </a:rPr>
                        <a:t>Power Prices</a:t>
                      </a:r>
                    </a:p>
                  </a:txBody>
                  <a:tcPr marL="0" marR="0" marT="0" marB="0" anchor="ctr"/>
                </a:tc>
                <a:tc gridSpan="2">
                  <a:txBody>
                    <a:bodyPr/>
                    <a:lstStyle/>
                    <a:p>
                      <a:pPr algn="ctr" rtl="0" fontAlgn="ctr"/>
                      <a:r>
                        <a:rPr lang="en-US" sz="1050" b="0" i="0" u="none" strike="noStrike" dirty="0">
                          <a:solidFill>
                            <a:srgbClr val="000000"/>
                          </a:solidFill>
                          <a:effectLst/>
                          <a:latin typeface="Arial" panose="020B0604020202020204" pitchFamily="34" charset="0"/>
                          <a:cs typeface="Arial" panose="020B0604020202020204" pitchFamily="34" charset="0"/>
                        </a:rPr>
                        <a:t>Wholesale and retail power prices from DOE's </a:t>
                      </a:r>
                      <a:r>
                        <a:rPr lang="en-US" sz="1050" b="0" i="1" u="none" strike="noStrike" dirty="0">
                          <a:solidFill>
                            <a:srgbClr val="000000"/>
                          </a:solidFill>
                          <a:effectLst/>
                          <a:latin typeface="Arial" panose="020B0604020202020204" pitchFamily="34" charset="0"/>
                          <a:cs typeface="Arial" panose="020B0604020202020204" pitchFamily="34" charset="0"/>
                        </a:rPr>
                        <a:t>AEO </a:t>
                      </a:r>
                      <a:r>
                        <a:rPr lang="en-US" sz="1050" b="0" i="0" u="none" strike="noStrike" dirty="0">
                          <a:solidFill>
                            <a:srgbClr val="000000"/>
                          </a:solidFill>
                          <a:effectLst/>
                          <a:latin typeface="Arial" panose="020B0604020202020204" pitchFamily="34" charset="0"/>
                          <a:cs typeface="Arial" panose="020B0604020202020204" pitchFamily="34" charset="0"/>
                        </a:rPr>
                        <a:t>2017 Base Case projections for NEMS region RFCE.</a:t>
                      </a:r>
                    </a:p>
                  </a:txBody>
                  <a:tcPr marL="0" marR="0" marT="0" marB="0" anchor="ctr"/>
                </a:tc>
                <a:tc hMerge="1">
                  <a:txBody>
                    <a:bodyPr/>
                    <a:lstStyle/>
                    <a:p>
                      <a:pPr algn="ctr" rtl="0" fontAlgn="ctr"/>
                      <a:endParaRPr lang="en-US" sz="11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0005"/>
                  </a:ext>
                </a:extLst>
              </a:tr>
              <a:tr h="370840">
                <a:tc>
                  <a:txBody>
                    <a:bodyPr/>
                    <a:lstStyle/>
                    <a:p>
                      <a:pPr algn="ctr" fontAlgn="ctr"/>
                      <a:r>
                        <a:rPr lang="en-US" sz="1050" b="1" i="0" u="none" strike="noStrike" dirty="0">
                          <a:solidFill>
                            <a:srgbClr val="000000"/>
                          </a:solidFill>
                          <a:effectLst/>
                          <a:latin typeface="Arial" panose="020B0604020202020204" pitchFamily="34" charset="0"/>
                          <a:cs typeface="Arial" panose="020B0604020202020204" pitchFamily="34" charset="0"/>
                        </a:rPr>
                        <a:t>Class I REC Price ($/MWh)*</a:t>
                      </a:r>
                    </a:p>
                  </a:txBody>
                  <a:tcPr marL="0" marR="0" marT="0" marB="0" anchor="ctr"/>
                </a:tc>
                <a:tc>
                  <a:txBody>
                    <a:bodyPr/>
                    <a:lstStyle/>
                    <a:p>
                      <a:pPr algn="ctr" fontAlgn="ctr"/>
                      <a:r>
                        <a:rPr lang="en-US" sz="1050" b="0" i="0" u="none" strike="noStrike" dirty="0">
                          <a:solidFill>
                            <a:srgbClr val="000000"/>
                          </a:solidFill>
                          <a:effectLst/>
                          <a:latin typeface="Arial" panose="020B0604020202020204" pitchFamily="34" charset="0"/>
                          <a:cs typeface="Arial" panose="020B0604020202020204" pitchFamily="34" charset="0"/>
                        </a:rPr>
                        <a:t>20</a:t>
                      </a:r>
                    </a:p>
                  </a:txBody>
                  <a:tcPr marL="0" marR="0" marT="0" marB="0" anchor="ctr"/>
                </a:tc>
                <a:tc>
                  <a:txBody>
                    <a:bodyPr/>
                    <a:lstStyle/>
                    <a:p>
                      <a:pPr algn="ctr" fontAlgn="ctr"/>
                      <a:r>
                        <a:rPr lang="en-US" sz="1050" b="0" i="0" u="none" strike="noStrike" dirty="0">
                          <a:solidFill>
                            <a:srgbClr val="000000"/>
                          </a:solidFill>
                          <a:effectLst/>
                          <a:latin typeface="Arial" panose="020B0604020202020204" pitchFamily="34" charset="0"/>
                          <a:cs typeface="Arial" panose="020B0604020202020204" pitchFamily="34" charset="0"/>
                        </a:rPr>
                        <a:t>Applied after SREC qualification life ends. See table below for additional detail.</a:t>
                      </a:r>
                    </a:p>
                  </a:txBody>
                  <a:tcPr marL="0" marR="0" marT="0" marB="0" anchor="ctr"/>
                </a:tc>
                <a:extLst>
                  <a:ext uri="{0D108BD9-81ED-4DB2-BD59-A6C34878D82A}">
                    <a16:rowId xmlns:a16="http://schemas.microsoft.com/office/drawing/2014/main" val="4212902776"/>
                  </a:ext>
                </a:extLst>
              </a:tr>
              <a:tr h="370840">
                <a:tc>
                  <a:txBody>
                    <a:bodyPr/>
                    <a:lstStyle/>
                    <a:p>
                      <a:pPr algn="ctr" rtl="0" fontAlgn="ctr"/>
                      <a:r>
                        <a:rPr lang="en-US" sz="1050" b="1" i="0" u="none" strike="noStrike" dirty="0">
                          <a:solidFill>
                            <a:srgbClr val="000000"/>
                          </a:solidFill>
                          <a:effectLst/>
                          <a:latin typeface="Arial" panose="020B0604020202020204" pitchFamily="34" charset="0"/>
                          <a:cs typeface="Arial" panose="020B0604020202020204" pitchFamily="34" charset="0"/>
                        </a:rPr>
                        <a:t>Installed Commercial, Residential, and Grid Supply Solar Capacity and Pipeline of Proposed Solar Projects</a:t>
                      </a:r>
                    </a:p>
                  </a:txBody>
                  <a:tcPr marL="9525" marR="9525" marT="9525" marB="0" anchor="ctr"/>
                </a:tc>
                <a:tc gridSpan="2">
                  <a:txBody>
                    <a:bodyPr/>
                    <a:lstStyle/>
                    <a:p>
                      <a:pPr marL="0" marR="0" lvl="0" indent="0" algn="ctr" defTabSz="342900" rtl="0" eaLnBrk="1" fontAlgn="ctr" latinLnBrk="0" hangingPunct="1">
                        <a:lnSpc>
                          <a:spcPct val="100000"/>
                        </a:lnSpc>
                        <a:spcBef>
                          <a:spcPts val="0"/>
                        </a:spcBef>
                        <a:spcAft>
                          <a:spcPts val="0"/>
                        </a:spcAft>
                        <a:buClrTx/>
                        <a:buSzTx/>
                        <a:buFontTx/>
                        <a:buNone/>
                        <a:tabLst/>
                        <a:defRPr/>
                      </a:pPr>
                      <a:r>
                        <a:rPr lang="en-US" sz="1050" b="0" i="0" u="none" strike="noStrike" dirty="0">
                          <a:solidFill>
                            <a:srgbClr val="000000"/>
                          </a:solidFill>
                          <a:effectLst/>
                          <a:latin typeface="Arial" panose="020B0604020202020204" pitchFamily="34" charset="0"/>
                          <a:cs typeface="Arial" panose="020B0604020202020204" pitchFamily="34" charset="0"/>
                        </a:rPr>
                        <a:t>New Jersey Clean Energy Program Solar Activity Reports as of 9/30/17. </a:t>
                      </a:r>
                      <a:r>
                        <a:rPr lang="en-US" sz="1050" b="0" i="1" u="none" strike="noStrike" dirty="0">
                          <a:solidFill>
                            <a:srgbClr val="0070C0"/>
                          </a:solidFill>
                          <a:effectLst/>
                          <a:latin typeface="Arial" panose="020B0604020202020204" pitchFamily="34" charset="0"/>
                          <a:cs typeface="Arial" panose="020B0604020202020204" pitchFamily="34" charset="0"/>
                          <a:hlinkClick r:id="rId3"/>
                        </a:rPr>
                        <a:t>http://www.njcleanenergy.com/renewable-energy/project-activity-reports/project-activity-reports</a:t>
                      </a:r>
                      <a:endParaRPr lang="en-US" sz="1050" b="0" i="1" u="none" strike="noStrike" dirty="0">
                        <a:solidFill>
                          <a:srgbClr val="0070C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pPr marL="0" marR="0" lvl="0" indent="0" algn="ctr" defTabSz="342900" rtl="0" eaLnBrk="1" fontAlgn="ctr" latinLnBrk="0" hangingPunct="1">
                        <a:lnSpc>
                          <a:spcPct val="100000"/>
                        </a:lnSpc>
                        <a:spcBef>
                          <a:spcPts val="0"/>
                        </a:spcBef>
                        <a:spcAft>
                          <a:spcPts val="0"/>
                        </a:spcAft>
                        <a:buClrTx/>
                        <a:buSzTx/>
                        <a:buFontTx/>
                        <a:buNone/>
                        <a:tabLst/>
                        <a:defRPr/>
                      </a:pPr>
                      <a:endParaRPr lang="en-US" sz="11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0006"/>
                  </a:ext>
                </a:extLst>
              </a:tr>
              <a:tr h="370840">
                <a:tc>
                  <a:txBody>
                    <a:bodyPr/>
                    <a:lstStyle/>
                    <a:p>
                      <a:pPr algn="ctr" rtl="0" fontAlgn="ctr"/>
                      <a:r>
                        <a:rPr lang="en-US" sz="1050" b="1" i="0" u="none" strike="noStrike" dirty="0">
                          <a:solidFill>
                            <a:srgbClr val="000000"/>
                          </a:solidFill>
                          <a:effectLst/>
                          <a:latin typeface="Arial" panose="020B0604020202020204" pitchFamily="34" charset="0"/>
                          <a:cs typeface="Arial" panose="020B0604020202020204" pitchFamily="34" charset="0"/>
                        </a:rPr>
                        <a:t>Total Capacity of Each Customer Category Available to Build in each Energy Year</a:t>
                      </a:r>
                    </a:p>
                  </a:txBody>
                  <a:tcPr marL="9525" marR="9525" marT="9525" marB="0" anchor="ctr"/>
                </a:tc>
                <a:tc gridSpan="2">
                  <a:txBody>
                    <a:bodyPr/>
                    <a:lstStyle/>
                    <a:p>
                      <a:pPr marL="0" marR="0" lvl="0" indent="0" algn="ctr" defTabSz="342900" rtl="0" eaLnBrk="1" fontAlgn="ctr" latinLnBrk="0" hangingPunct="1">
                        <a:lnSpc>
                          <a:spcPct val="100000"/>
                        </a:lnSpc>
                        <a:spcBef>
                          <a:spcPts val="0"/>
                        </a:spcBef>
                        <a:spcAft>
                          <a:spcPts val="0"/>
                        </a:spcAft>
                        <a:buClrTx/>
                        <a:buSzTx/>
                        <a:buFontTx/>
                        <a:buNone/>
                        <a:tabLst/>
                        <a:defRPr/>
                      </a:pPr>
                      <a:r>
                        <a:rPr lang="en-US" sz="1050" b="0" i="0" u="none" strike="noStrike" dirty="0">
                          <a:solidFill>
                            <a:schemeClr val="tx1"/>
                          </a:solidFill>
                          <a:effectLst/>
                          <a:latin typeface="Arial" panose="020B0604020202020204" pitchFamily="34" charset="0"/>
                          <a:cs typeface="Arial" panose="020B0604020202020204" pitchFamily="34" charset="0"/>
                        </a:rPr>
                        <a:t>Historical</a:t>
                      </a:r>
                      <a:r>
                        <a:rPr lang="en-US" sz="1050" b="0" i="0" u="none" strike="noStrike" baseline="0" dirty="0">
                          <a:solidFill>
                            <a:schemeClr val="tx1"/>
                          </a:solidFill>
                          <a:effectLst/>
                          <a:latin typeface="Arial" panose="020B0604020202020204" pitchFamily="34" charset="0"/>
                          <a:cs typeface="Arial" panose="020B0604020202020204" pitchFamily="34" charset="0"/>
                        </a:rPr>
                        <a:t> mix of annual residential, commercial and grid supply builds, NJ Clean Energy Solar Activity Reports:</a:t>
                      </a:r>
                    </a:p>
                    <a:p>
                      <a:pPr marL="0" marR="0" lvl="0" indent="0" algn="ctr" defTabSz="342900" rtl="0" eaLnBrk="1" fontAlgn="ctr" latinLnBrk="0" hangingPunct="1">
                        <a:lnSpc>
                          <a:spcPct val="100000"/>
                        </a:lnSpc>
                        <a:spcBef>
                          <a:spcPts val="0"/>
                        </a:spcBef>
                        <a:spcAft>
                          <a:spcPts val="0"/>
                        </a:spcAft>
                        <a:buClrTx/>
                        <a:buSzTx/>
                        <a:buFontTx/>
                        <a:buNone/>
                        <a:tabLst/>
                        <a:defRPr/>
                      </a:pPr>
                      <a:r>
                        <a:rPr lang="en-US" sz="1050" b="0" i="1" u="none" strike="noStrike" dirty="0">
                          <a:solidFill>
                            <a:srgbClr val="0070C0"/>
                          </a:solidFill>
                          <a:effectLst/>
                          <a:latin typeface="Arial" panose="020B0604020202020204" pitchFamily="34" charset="0"/>
                          <a:cs typeface="Arial" panose="020B0604020202020204" pitchFamily="34" charset="0"/>
                          <a:hlinkClick r:id="rId3"/>
                        </a:rPr>
                        <a:t>http://www.njcleanenergy.com/renewable-energy/project-activity-reports/project-activity-reports</a:t>
                      </a:r>
                      <a:endParaRPr lang="en-US" sz="1050" b="0" i="1" u="none" strike="noStrike" dirty="0">
                        <a:solidFill>
                          <a:srgbClr val="0070C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pPr marL="0" marR="0" lvl="0" indent="0" algn="ctr" defTabSz="342900" rtl="0" eaLnBrk="1" fontAlgn="ctr" latinLnBrk="0" hangingPunct="1">
                        <a:lnSpc>
                          <a:spcPct val="100000"/>
                        </a:lnSpc>
                        <a:spcBef>
                          <a:spcPts val="0"/>
                        </a:spcBef>
                        <a:spcAft>
                          <a:spcPts val="0"/>
                        </a:spcAft>
                        <a:buClrTx/>
                        <a:buSzTx/>
                        <a:buFontTx/>
                        <a:buNone/>
                        <a:tabLst/>
                        <a:defRPr/>
                      </a:pPr>
                      <a:endParaRPr lang="en-US" sz="1050" b="0" i="1" u="none" strike="noStrike" dirty="0">
                        <a:solidFill>
                          <a:srgbClr val="0070C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1833877480"/>
                  </a:ext>
                </a:extLst>
              </a:tr>
            </a:tbl>
          </a:graphicData>
        </a:graphic>
      </p:graphicFrame>
      <p:sp>
        <p:nvSpPr>
          <p:cNvPr id="8" name="Slide Number Placeholder 7"/>
          <p:cNvSpPr>
            <a:spLocks noGrp="1"/>
          </p:cNvSpPr>
          <p:nvPr>
            <p:ph type="sldNum" sz="quarter" idx="12"/>
          </p:nvPr>
        </p:nvSpPr>
        <p:spPr/>
        <p:txBody>
          <a:bodyPr/>
          <a:lstStyle/>
          <a:p>
            <a:fld id="{1DB5379B-6F0A-3548-AC69-0D2DB46577D4}" type="slidenum">
              <a:rPr lang="en-US" smtClean="0"/>
              <a:t>11</a:t>
            </a:fld>
            <a:endParaRPr lang="en-US" dirty="0"/>
          </a:p>
        </p:txBody>
      </p:sp>
      <p:sp>
        <p:nvSpPr>
          <p:cNvPr id="3" name="TextBox 2"/>
          <p:cNvSpPr txBox="1"/>
          <p:nvPr/>
        </p:nvSpPr>
        <p:spPr>
          <a:xfrm>
            <a:off x="457200" y="3633800"/>
            <a:ext cx="7881661" cy="480646"/>
          </a:xfrm>
          <a:prstGeom prst="rect">
            <a:avLst/>
          </a:prstGeom>
        </p:spPr>
        <p:txBody>
          <a:bodyPr wrap="square" lIns="0" tIns="0" rIns="0" bIns="0" rtlCol="0">
            <a:noAutofit/>
          </a:bodyPr>
          <a:lstStyle/>
          <a:p>
            <a:pPr>
              <a:spcBef>
                <a:spcPts val="1200"/>
              </a:spcBef>
              <a:spcAft>
                <a:spcPts val="0"/>
              </a:spcAft>
            </a:pPr>
            <a:r>
              <a:rPr lang="en-US" sz="1600" dirty="0"/>
              <a:t>* </a:t>
            </a:r>
            <a:r>
              <a:rPr lang="en-US" sz="1100" dirty="0"/>
              <a:t>Assumed Class I New Jersey REC price of $20/MWh reflects current market trends based on historical data:</a:t>
            </a:r>
          </a:p>
          <a:p>
            <a:pPr>
              <a:spcBef>
                <a:spcPts val="1200"/>
              </a:spcBef>
              <a:spcAft>
                <a:spcPts val="0"/>
              </a:spcAft>
            </a:pPr>
            <a:endParaRPr lang="en-US" sz="1100" dirty="0"/>
          </a:p>
          <a:p>
            <a:pPr marL="285750" indent="-285750">
              <a:spcBef>
                <a:spcPts val="1200"/>
              </a:spcBef>
              <a:spcAft>
                <a:spcPts val="0"/>
              </a:spcAft>
              <a:buFont typeface="Arial" panose="020B0604020202020204" pitchFamily="34" charset="0"/>
              <a:buChar char="•"/>
            </a:pPr>
            <a:endParaRPr lang="en-US" sz="1600" dirty="0"/>
          </a:p>
        </p:txBody>
      </p:sp>
      <p:graphicFrame>
        <p:nvGraphicFramePr>
          <p:cNvPr id="4" name="Table 3"/>
          <p:cNvGraphicFramePr>
            <a:graphicFrameLocks noGrp="1"/>
          </p:cNvGraphicFramePr>
          <p:nvPr>
            <p:extLst/>
          </p:nvPr>
        </p:nvGraphicFramePr>
        <p:xfrm>
          <a:off x="457200" y="3874413"/>
          <a:ext cx="5580185" cy="518160"/>
        </p:xfrm>
        <a:graphic>
          <a:graphicData uri="http://schemas.openxmlformats.org/drawingml/2006/table">
            <a:tbl>
              <a:tblPr firstRow="1" bandRow="1">
                <a:tableStyleId>{5C22544A-7EE6-4342-B048-85BDC9FD1C3A}</a:tableStyleId>
              </a:tblPr>
              <a:tblGrid>
                <a:gridCol w="1758461">
                  <a:extLst>
                    <a:ext uri="{9D8B030D-6E8A-4147-A177-3AD203B41FA5}">
                      <a16:colId xmlns:a16="http://schemas.microsoft.com/office/drawing/2014/main" val="20000"/>
                    </a:ext>
                  </a:extLst>
                </a:gridCol>
                <a:gridCol w="656492">
                  <a:extLst>
                    <a:ext uri="{9D8B030D-6E8A-4147-A177-3AD203B41FA5}">
                      <a16:colId xmlns:a16="http://schemas.microsoft.com/office/drawing/2014/main" val="20001"/>
                    </a:ext>
                  </a:extLst>
                </a:gridCol>
                <a:gridCol w="644770">
                  <a:extLst>
                    <a:ext uri="{9D8B030D-6E8A-4147-A177-3AD203B41FA5}">
                      <a16:colId xmlns:a16="http://schemas.microsoft.com/office/drawing/2014/main" val="20002"/>
                    </a:ext>
                  </a:extLst>
                </a:gridCol>
                <a:gridCol w="633046">
                  <a:extLst>
                    <a:ext uri="{9D8B030D-6E8A-4147-A177-3AD203B41FA5}">
                      <a16:colId xmlns:a16="http://schemas.microsoft.com/office/drawing/2014/main" val="20003"/>
                    </a:ext>
                  </a:extLst>
                </a:gridCol>
                <a:gridCol w="597877">
                  <a:extLst>
                    <a:ext uri="{9D8B030D-6E8A-4147-A177-3AD203B41FA5}">
                      <a16:colId xmlns:a16="http://schemas.microsoft.com/office/drawing/2014/main" val="20004"/>
                    </a:ext>
                  </a:extLst>
                </a:gridCol>
                <a:gridCol w="644769">
                  <a:extLst>
                    <a:ext uri="{9D8B030D-6E8A-4147-A177-3AD203B41FA5}">
                      <a16:colId xmlns:a16="http://schemas.microsoft.com/office/drawing/2014/main" val="20005"/>
                    </a:ext>
                  </a:extLst>
                </a:gridCol>
                <a:gridCol w="644770">
                  <a:extLst>
                    <a:ext uri="{9D8B030D-6E8A-4147-A177-3AD203B41FA5}">
                      <a16:colId xmlns:a16="http://schemas.microsoft.com/office/drawing/2014/main" val="20006"/>
                    </a:ext>
                  </a:extLst>
                </a:gridCol>
              </a:tblGrid>
              <a:tr h="0">
                <a:tc>
                  <a:txBody>
                    <a:bodyPr/>
                    <a:lstStyle/>
                    <a:p>
                      <a:pPr algn="ctr"/>
                      <a:r>
                        <a:rPr lang="en-US" sz="1100" dirty="0"/>
                        <a:t>Historical Data</a:t>
                      </a:r>
                    </a:p>
                  </a:txBody>
                  <a:tcPr anchor="ctr"/>
                </a:tc>
                <a:tc>
                  <a:txBody>
                    <a:bodyPr/>
                    <a:lstStyle/>
                    <a:p>
                      <a:pPr algn="ctr"/>
                      <a:r>
                        <a:rPr lang="en-US" sz="1100" dirty="0"/>
                        <a:t>EY11</a:t>
                      </a:r>
                    </a:p>
                  </a:txBody>
                  <a:tcPr anchor="ctr"/>
                </a:tc>
                <a:tc>
                  <a:txBody>
                    <a:bodyPr/>
                    <a:lstStyle/>
                    <a:p>
                      <a:pPr algn="ctr"/>
                      <a:r>
                        <a:rPr lang="en-US" sz="1100" dirty="0"/>
                        <a:t>EY12</a:t>
                      </a:r>
                    </a:p>
                  </a:txBody>
                  <a:tcPr anchor="ctr"/>
                </a:tc>
                <a:tc>
                  <a:txBody>
                    <a:bodyPr/>
                    <a:lstStyle/>
                    <a:p>
                      <a:pPr algn="ctr"/>
                      <a:r>
                        <a:rPr lang="en-US" sz="1100" dirty="0"/>
                        <a:t>EY13</a:t>
                      </a:r>
                    </a:p>
                  </a:txBody>
                  <a:tcPr anchor="ctr"/>
                </a:tc>
                <a:tc>
                  <a:txBody>
                    <a:bodyPr/>
                    <a:lstStyle/>
                    <a:p>
                      <a:pPr algn="ctr"/>
                      <a:r>
                        <a:rPr lang="en-US" sz="1100" dirty="0"/>
                        <a:t>EY14</a:t>
                      </a:r>
                    </a:p>
                  </a:txBody>
                  <a:tcPr anchor="ctr"/>
                </a:tc>
                <a:tc>
                  <a:txBody>
                    <a:bodyPr/>
                    <a:lstStyle/>
                    <a:p>
                      <a:pPr algn="ctr"/>
                      <a:r>
                        <a:rPr lang="en-US" sz="1100" dirty="0"/>
                        <a:t>EY15</a:t>
                      </a:r>
                    </a:p>
                  </a:txBody>
                  <a:tcPr anchor="ctr"/>
                </a:tc>
                <a:tc>
                  <a:txBody>
                    <a:bodyPr/>
                    <a:lstStyle/>
                    <a:p>
                      <a:pPr algn="ctr"/>
                      <a:r>
                        <a:rPr lang="en-US" sz="1100" dirty="0"/>
                        <a:t>EY16</a:t>
                      </a:r>
                    </a:p>
                  </a:txBody>
                  <a:tcPr anchor="ctr"/>
                </a:tc>
                <a:extLst>
                  <a:ext uri="{0D108BD9-81ED-4DB2-BD59-A6C34878D82A}">
                    <a16:rowId xmlns:a16="http://schemas.microsoft.com/office/drawing/2014/main" val="10000"/>
                  </a:ext>
                </a:extLst>
              </a:tr>
              <a:tr h="0">
                <a:tc>
                  <a:txBody>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lang="en-US" sz="1100" dirty="0"/>
                        <a:t>Class I REC Price</a:t>
                      </a:r>
                    </a:p>
                  </a:txBody>
                  <a:tcPr anchor="ctr"/>
                </a:tc>
                <a:tc>
                  <a:txBody>
                    <a:bodyPr/>
                    <a:lstStyle/>
                    <a:p>
                      <a:pPr algn="ctr" fontAlgn="b"/>
                      <a:r>
                        <a:rPr lang="en-US" sz="1100" b="0" i="0" u="none" strike="noStrike" dirty="0">
                          <a:solidFill>
                            <a:srgbClr val="000000"/>
                          </a:solidFill>
                          <a:effectLst/>
                          <a:latin typeface="Calibri" panose="020F0502020204030204" pitchFamily="34" charset="0"/>
                        </a:rPr>
                        <a:t>$2.38 </a:t>
                      </a:r>
                    </a:p>
                  </a:txBody>
                  <a:tcPr marL="9525" marR="9525" marT="9525" marB="0" anchor="ctr"/>
                </a:tc>
                <a:tc>
                  <a:txBody>
                    <a:bodyPr/>
                    <a:lstStyle/>
                    <a:p>
                      <a:pPr algn="ctr" fontAlgn="b"/>
                      <a:r>
                        <a:rPr lang="en-US" sz="1100" b="0" i="0" u="none" strike="noStrike" dirty="0">
                          <a:solidFill>
                            <a:srgbClr val="000000"/>
                          </a:solidFill>
                          <a:effectLst/>
                          <a:latin typeface="Calibri" panose="020F0502020204030204" pitchFamily="34" charset="0"/>
                        </a:rPr>
                        <a:t>$4.14 </a:t>
                      </a:r>
                    </a:p>
                  </a:txBody>
                  <a:tcPr marL="9525" marR="9525" marT="9525" marB="0" anchor="ctr"/>
                </a:tc>
                <a:tc>
                  <a:txBody>
                    <a:bodyPr/>
                    <a:lstStyle/>
                    <a:p>
                      <a:pPr algn="ctr" fontAlgn="b"/>
                      <a:r>
                        <a:rPr lang="en-US" sz="1100" b="0" i="0" u="none" strike="noStrike" dirty="0">
                          <a:solidFill>
                            <a:srgbClr val="000000"/>
                          </a:solidFill>
                          <a:effectLst/>
                          <a:latin typeface="Calibri" panose="020F0502020204030204" pitchFamily="34" charset="0"/>
                        </a:rPr>
                        <a:t>$6.91 </a:t>
                      </a:r>
                    </a:p>
                  </a:txBody>
                  <a:tcPr marL="9525" marR="9525" marT="9525" marB="0" anchor="ctr"/>
                </a:tc>
                <a:tc>
                  <a:txBody>
                    <a:bodyPr/>
                    <a:lstStyle/>
                    <a:p>
                      <a:pPr algn="ctr" fontAlgn="b"/>
                      <a:r>
                        <a:rPr lang="en-US" sz="1100" b="0" i="0" u="none" strike="noStrike" dirty="0">
                          <a:solidFill>
                            <a:srgbClr val="000000"/>
                          </a:solidFill>
                          <a:effectLst/>
                          <a:latin typeface="Calibri" panose="020F0502020204030204" pitchFamily="34" charset="0"/>
                        </a:rPr>
                        <a:t>$6.83 </a:t>
                      </a:r>
                    </a:p>
                  </a:txBody>
                  <a:tcPr marL="9525" marR="9525" marT="9525" marB="0" anchor="ctr"/>
                </a:tc>
                <a:tc>
                  <a:txBody>
                    <a:bodyPr/>
                    <a:lstStyle/>
                    <a:p>
                      <a:pPr algn="ctr" fontAlgn="b"/>
                      <a:r>
                        <a:rPr lang="en-US" sz="1100" b="0" i="0" u="none" strike="noStrike" dirty="0">
                          <a:solidFill>
                            <a:srgbClr val="000000"/>
                          </a:solidFill>
                          <a:effectLst/>
                          <a:latin typeface="Calibri" panose="020F0502020204030204" pitchFamily="34" charset="0"/>
                        </a:rPr>
                        <a:t>$12.57 </a:t>
                      </a:r>
                    </a:p>
                  </a:txBody>
                  <a:tcPr marL="9525" marR="9525" marT="9525" marB="0" anchor="ctr"/>
                </a:tc>
                <a:tc>
                  <a:txBody>
                    <a:bodyPr/>
                    <a:lstStyle/>
                    <a:p>
                      <a:pPr algn="ctr" fontAlgn="b"/>
                      <a:r>
                        <a:rPr lang="en-US" sz="1100" b="0" i="0" u="none" strike="noStrike" dirty="0">
                          <a:solidFill>
                            <a:srgbClr val="000000"/>
                          </a:solidFill>
                          <a:effectLst/>
                          <a:latin typeface="Calibri" panose="020F0502020204030204" pitchFamily="34" charset="0"/>
                        </a:rPr>
                        <a:t>$15.18 </a:t>
                      </a:r>
                    </a:p>
                  </a:txBody>
                  <a:tcPr marL="9525" marR="9525" marT="9525" marB="0" anchor="ctr"/>
                </a:tc>
                <a:extLst>
                  <a:ext uri="{0D108BD9-81ED-4DB2-BD59-A6C34878D82A}">
                    <a16:rowId xmlns:a16="http://schemas.microsoft.com/office/drawing/2014/main" val="10001"/>
                  </a:ext>
                </a:extLst>
              </a:tr>
            </a:tbl>
          </a:graphicData>
        </a:graphic>
      </p:graphicFrame>
      <p:graphicFrame>
        <p:nvGraphicFramePr>
          <p:cNvPr id="9" name="Table 8"/>
          <p:cNvGraphicFramePr>
            <a:graphicFrameLocks noGrp="1"/>
          </p:cNvGraphicFramePr>
          <p:nvPr>
            <p:extLst/>
          </p:nvPr>
        </p:nvGraphicFramePr>
        <p:xfrm>
          <a:off x="457200" y="5073983"/>
          <a:ext cx="7881661" cy="916305"/>
        </p:xfrm>
        <a:graphic>
          <a:graphicData uri="http://schemas.openxmlformats.org/drawingml/2006/table">
            <a:tbl>
              <a:tblPr/>
              <a:tblGrid>
                <a:gridCol w="4660840">
                  <a:extLst>
                    <a:ext uri="{9D8B030D-6E8A-4147-A177-3AD203B41FA5}">
                      <a16:colId xmlns:a16="http://schemas.microsoft.com/office/drawing/2014/main" val="20000"/>
                    </a:ext>
                  </a:extLst>
                </a:gridCol>
                <a:gridCol w="1156401">
                  <a:extLst>
                    <a:ext uri="{9D8B030D-6E8A-4147-A177-3AD203B41FA5}">
                      <a16:colId xmlns:a16="http://schemas.microsoft.com/office/drawing/2014/main" val="20001"/>
                    </a:ext>
                  </a:extLst>
                </a:gridCol>
                <a:gridCol w="1047562">
                  <a:extLst>
                    <a:ext uri="{9D8B030D-6E8A-4147-A177-3AD203B41FA5}">
                      <a16:colId xmlns:a16="http://schemas.microsoft.com/office/drawing/2014/main" val="20002"/>
                    </a:ext>
                  </a:extLst>
                </a:gridCol>
                <a:gridCol w="1016858">
                  <a:extLst>
                    <a:ext uri="{9D8B030D-6E8A-4147-A177-3AD203B41FA5}">
                      <a16:colId xmlns:a16="http://schemas.microsoft.com/office/drawing/2014/main" val="20003"/>
                    </a:ext>
                  </a:extLst>
                </a:gridCol>
              </a:tblGrid>
              <a:tr h="200025">
                <a:tc>
                  <a:txBody>
                    <a:bodyPr/>
                    <a:lstStyle/>
                    <a:p>
                      <a:pPr algn="ctr" fontAlgn="b"/>
                      <a:endParaRPr lang="en-US" sz="1100" b="0" i="0" u="none" strike="noStrike" dirty="0">
                        <a:solidFill>
                          <a:srgbClr val="000000"/>
                        </a:solidFill>
                        <a:effectLst/>
                        <a:latin typeface="Calibri"/>
                      </a:endParaRPr>
                    </a:p>
                  </a:txBody>
                  <a:tcPr marL="0" marR="0" marT="0" marB="0" anchor="ctr">
                    <a:lnL>
                      <a:noFill/>
                    </a:lnL>
                    <a:lnR w="12700" cap="flat" cmpd="sng" algn="ctr">
                      <a:solidFill>
                        <a:srgbClr val="00000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c>
                  <a:txBody>
                    <a:bodyPr/>
                    <a:lstStyle/>
                    <a:p>
                      <a:pPr algn="ctr" fontAlgn="b"/>
                      <a:r>
                        <a:rPr lang="en-US" sz="1100" b="1" i="0" u="none" strike="noStrike" dirty="0">
                          <a:solidFill>
                            <a:srgbClr val="FFFFFF"/>
                          </a:solidFill>
                          <a:effectLst/>
                          <a:latin typeface="Arial" panose="020B0604020202020204" pitchFamily="34" charset="0"/>
                          <a:cs typeface="Arial" panose="020B0604020202020204" pitchFamily="34" charset="0"/>
                        </a:rPr>
                        <a:t>Residential</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fontAlgn="b"/>
                      <a:r>
                        <a:rPr lang="en-US" sz="1100" b="1" i="0" u="none" strike="noStrike" dirty="0">
                          <a:solidFill>
                            <a:srgbClr val="FFFFFF"/>
                          </a:solidFill>
                          <a:effectLst/>
                          <a:latin typeface="Arial" panose="020B0604020202020204" pitchFamily="34" charset="0"/>
                          <a:cs typeface="Arial" panose="020B0604020202020204" pitchFamily="34" charset="0"/>
                        </a:rPr>
                        <a:t>Commercial</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fontAlgn="b"/>
                      <a:r>
                        <a:rPr lang="en-US" sz="1100" b="1" i="0" u="none" strike="noStrike" dirty="0">
                          <a:solidFill>
                            <a:srgbClr val="FFFFFF"/>
                          </a:solidFill>
                          <a:effectLst/>
                          <a:latin typeface="Arial" panose="020B0604020202020204" pitchFamily="34" charset="0"/>
                          <a:cs typeface="Arial" panose="020B0604020202020204" pitchFamily="34" charset="0"/>
                        </a:rPr>
                        <a:t>Grid Supply</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10001"/>
                  </a:ext>
                </a:extLst>
              </a:tr>
              <a:tr h="190500">
                <a:tc>
                  <a:txBody>
                    <a:bodyPr/>
                    <a:lstStyle/>
                    <a:p>
                      <a:pPr algn="l" fontAlgn="b"/>
                      <a:r>
                        <a:rPr lang="en-US" sz="1100" b="0" i="0" u="none" strike="noStrike" dirty="0">
                          <a:solidFill>
                            <a:srgbClr val="000000"/>
                          </a:solidFill>
                          <a:effectLst/>
                          <a:latin typeface="Arial" panose="020B0604020202020204" pitchFamily="34" charset="0"/>
                          <a:cs typeface="Arial" panose="020B0604020202020204" pitchFamily="34" charset="0"/>
                        </a:rPr>
                        <a:t>Percentage of projects that do not sell SRECs to the market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0" i="0" u="none" strike="noStrike" dirty="0">
                          <a:solidFill>
                            <a:schemeClr val="tx1"/>
                          </a:solidFill>
                          <a:effectLst/>
                          <a:latin typeface="Arial" panose="020B0604020202020204" pitchFamily="34" charset="0"/>
                          <a:cs typeface="Arial" panose="020B0604020202020204" pitchFamily="34" charset="0"/>
                        </a:rPr>
                        <a:t>20%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0" i="0" u="none" strike="noStrike" dirty="0">
                          <a:solidFill>
                            <a:schemeClr val="tx1"/>
                          </a:solidFill>
                          <a:effectLst/>
                          <a:latin typeface="Arial" panose="020B0604020202020204" pitchFamily="34" charset="0"/>
                          <a:cs typeface="Arial" panose="020B0604020202020204" pitchFamily="34" charset="0"/>
                        </a:rPr>
                        <a:t>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0" i="0" u="none" strike="noStrike" dirty="0">
                          <a:solidFill>
                            <a:schemeClr val="tx1"/>
                          </a:solidFill>
                          <a:effectLst/>
                          <a:latin typeface="Arial" panose="020B0604020202020204" pitchFamily="34" charset="0"/>
                          <a:cs typeface="Arial" panose="020B0604020202020204" pitchFamily="34" charset="0"/>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190500">
                <a:tc>
                  <a:txBody>
                    <a:bodyPr/>
                    <a:lstStyle/>
                    <a:p>
                      <a:pPr algn="l" fontAlgn="b"/>
                      <a:r>
                        <a:rPr lang="en-US" sz="1100" b="0" i="0" u="none" strike="noStrike" dirty="0">
                          <a:solidFill>
                            <a:srgbClr val="000000"/>
                          </a:solidFill>
                          <a:effectLst/>
                          <a:latin typeface="Arial" panose="020B0604020202020204" pitchFamily="34" charset="0"/>
                          <a:cs typeface="Arial" panose="020B0604020202020204" pitchFamily="34" charset="0"/>
                        </a:rPr>
                        <a:t>Percentage of projects that receive a discount on SREC</a:t>
                      </a:r>
                      <a:r>
                        <a:rPr lang="en-US" sz="1100" b="0" i="0" u="none" strike="noStrike" baseline="0" dirty="0">
                          <a:solidFill>
                            <a:srgbClr val="000000"/>
                          </a:solidFill>
                          <a:effectLst/>
                          <a:latin typeface="Arial" panose="020B0604020202020204" pitchFamily="34" charset="0"/>
                          <a:cs typeface="Arial" panose="020B0604020202020204" pitchFamily="34" charset="0"/>
                        </a:rPr>
                        <a:t> sales (i.e., sell their SRECs to an aggregator that takes a fee)</a:t>
                      </a:r>
                      <a:endParaRPr lang="en-US" sz="11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100" b="0" i="0" u="none" strike="noStrike" dirty="0">
                          <a:solidFill>
                            <a:schemeClr val="tx1"/>
                          </a:solidFill>
                          <a:effectLst/>
                          <a:latin typeface="Arial" panose="020B0604020202020204" pitchFamily="34" charset="0"/>
                          <a:cs typeface="Arial" panose="020B0604020202020204" pitchFamily="34" charset="0"/>
                        </a:rPr>
                        <a:t>80%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100" b="0" i="0" u="none" strike="noStrike" dirty="0">
                          <a:solidFill>
                            <a:schemeClr val="tx1"/>
                          </a:solidFill>
                          <a:effectLst/>
                          <a:latin typeface="Arial" panose="020B0604020202020204" pitchFamily="34" charset="0"/>
                          <a:cs typeface="Arial" panose="020B0604020202020204" pitchFamily="34" charset="0"/>
                        </a:rPr>
                        <a:t>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100" b="0" i="0" u="none" strike="noStrike" dirty="0">
                          <a:solidFill>
                            <a:schemeClr val="tx1"/>
                          </a:solidFill>
                          <a:effectLst/>
                          <a:latin typeface="Arial" panose="020B0604020202020204" pitchFamily="34" charset="0"/>
                          <a:cs typeface="Arial" panose="020B0604020202020204" pitchFamily="34" charset="0"/>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3"/>
                  </a:ext>
                </a:extLst>
              </a:tr>
              <a:tr h="190500">
                <a:tc>
                  <a:txBody>
                    <a:bodyPr/>
                    <a:lstStyle/>
                    <a:p>
                      <a:pPr algn="l" fontAlgn="b"/>
                      <a:r>
                        <a:rPr lang="en-US" sz="1100" b="0" i="0" u="none" strike="noStrike" dirty="0">
                          <a:solidFill>
                            <a:srgbClr val="000000"/>
                          </a:solidFill>
                          <a:effectLst/>
                          <a:latin typeface="Arial" panose="020B0604020202020204" pitchFamily="34" charset="0"/>
                          <a:cs typeface="Arial" panose="020B0604020202020204" pitchFamily="34" charset="0"/>
                        </a:rPr>
                        <a:t>Size of the discount</a:t>
                      </a:r>
                      <a:r>
                        <a:rPr lang="en-US" sz="1100" b="0" i="0" u="none" strike="noStrike" baseline="0" dirty="0">
                          <a:solidFill>
                            <a:srgbClr val="000000"/>
                          </a:solidFill>
                          <a:effectLst/>
                          <a:latin typeface="Arial" panose="020B0604020202020204" pitchFamily="34" charset="0"/>
                          <a:cs typeface="Arial" panose="020B0604020202020204" pitchFamily="34" charset="0"/>
                        </a:rPr>
                        <a:t> to the face value of an SREC</a:t>
                      </a:r>
                      <a:endParaRPr lang="en-US" sz="11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0" i="0" u="none" strike="noStrike" dirty="0">
                          <a:solidFill>
                            <a:schemeClr val="tx1"/>
                          </a:solidFill>
                          <a:effectLst/>
                          <a:latin typeface="Arial" panose="020B0604020202020204" pitchFamily="34" charset="0"/>
                          <a:cs typeface="Arial" panose="020B0604020202020204" pitchFamily="34" charset="0"/>
                        </a:rPr>
                        <a:t>20%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0" i="0" u="none" strike="noStrike" dirty="0">
                          <a:solidFill>
                            <a:schemeClr val="tx1"/>
                          </a:solidFill>
                          <a:effectLst/>
                          <a:latin typeface="Arial" panose="020B0604020202020204" pitchFamily="34" charset="0"/>
                          <a:cs typeface="Arial" panose="020B0604020202020204" pitchFamily="34" charset="0"/>
                        </a:rPr>
                        <a:t>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0" i="0" u="none" strike="noStrike" dirty="0">
                          <a:solidFill>
                            <a:schemeClr val="tx1"/>
                          </a:solidFill>
                          <a:effectLst/>
                          <a:latin typeface="Arial" panose="020B0604020202020204" pitchFamily="34" charset="0"/>
                          <a:cs typeface="Arial" panose="020B0604020202020204" pitchFamily="34" charset="0"/>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10" name="TextBox 9"/>
          <p:cNvSpPr txBox="1"/>
          <p:nvPr/>
        </p:nvSpPr>
        <p:spPr>
          <a:xfrm>
            <a:off x="457200" y="4987162"/>
            <a:ext cx="3505064" cy="243038"/>
          </a:xfrm>
          <a:prstGeom prst="rect">
            <a:avLst/>
          </a:prstGeom>
        </p:spPr>
        <p:txBody>
          <a:bodyPr wrap="square" lIns="0" tIns="0" rIns="0" bIns="0" rtlCol="0">
            <a:noAutofit/>
          </a:bodyPr>
          <a:lstStyle/>
          <a:p>
            <a:pPr>
              <a:spcBef>
                <a:spcPts val="1200"/>
              </a:spcBef>
              <a:spcAft>
                <a:spcPts val="0"/>
              </a:spcAft>
            </a:pPr>
            <a:r>
              <a:rPr lang="en-US" sz="1400" dirty="0"/>
              <a:t>SREC Sales Treatment</a:t>
            </a:r>
          </a:p>
        </p:txBody>
      </p:sp>
      <p:sp>
        <p:nvSpPr>
          <p:cNvPr id="5" name="TextBox 4">
            <a:extLst>
              <a:ext uri="{FF2B5EF4-FFF2-40B4-BE49-F238E27FC236}">
                <a16:creationId xmlns:a16="http://schemas.microsoft.com/office/drawing/2014/main" id="{2AF2073F-CB1B-4A5B-9DAF-EABA6410844A}"/>
              </a:ext>
            </a:extLst>
          </p:cNvPr>
          <p:cNvSpPr txBox="1"/>
          <p:nvPr/>
        </p:nvSpPr>
        <p:spPr>
          <a:xfrm>
            <a:off x="457200" y="4446977"/>
            <a:ext cx="7793182" cy="372417"/>
          </a:xfrm>
          <a:prstGeom prst="rect">
            <a:avLst/>
          </a:prstGeom>
        </p:spPr>
        <p:txBody>
          <a:bodyPr wrap="none" lIns="0" tIns="0" rIns="0" bIns="0" rtlCol="0">
            <a:noAutofit/>
          </a:bodyPr>
          <a:lstStyle/>
          <a:p>
            <a:r>
              <a:rPr lang="en-US" sz="1000" dirty="0"/>
              <a:t>Source: New Jersey Clean Energy Program RPS Report Summary 2005-2016</a:t>
            </a:r>
          </a:p>
          <a:p>
            <a:r>
              <a:rPr lang="en-US" sz="1000" i="1" dirty="0">
                <a:hlinkClick r:id="rId4"/>
              </a:rPr>
              <a:t>http://www.njcleanenergy.com/files/file/Renewable_Programs/RPS/RPS%20Comp%20EY%202016%20Combined%20Data%20All.pdf</a:t>
            </a:r>
            <a:endParaRPr lang="en-US" sz="1000" i="1" dirty="0"/>
          </a:p>
          <a:p>
            <a:pPr>
              <a:spcBef>
                <a:spcPts val="1200"/>
              </a:spcBef>
            </a:pPr>
            <a:endParaRPr lang="en-US" sz="1000" dirty="0"/>
          </a:p>
        </p:txBody>
      </p:sp>
    </p:spTree>
    <p:extLst>
      <p:ext uri="{BB962C8B-B14F-4D97-AF65-F5344CB8AC3E}">
        <p14:creationId xmlns:p14="http://schemas.microsoft.com/office/powerpoint/2010/main" val="179821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rmAutofit/>
          </a:bodyPr>
          <a:lstStyle/>
          <a:p>
            <a:r>
              <a:rPr lang="en-US" sz="2400" dirty="0"/>
              <a:t>Summary of Scenarios and Results</a:t>
            </a:r>
          </a:p>
        </p:txBody>
      </p:sp>
      <p:sp>
        <p:nvSpPr>
          <p:cNvPr id="8" name="Slide Number Placeholder 7"/>
          <p:cNvSpPr>
            <a:spLocks noGrp="1"/>
          </p:cNvSpPr>
          <p:nvPr>
            <p:ph type="sldNum" sz="quarter" idx="12"/>
          </p:nvPr>
        </p:nvSpPr>
        <p:spPr/>
        <p:txBody>
          <a:bodyPr/>
          <a:lstStyle/>
          <a:p>
            <a:fld id="{1DB5379B-6F0A-3548-AC69-0D2DB46577D4}" type="slidenum">
              <a:rPr lang="en-US" smtClean="0"/>
              <a:t>12</a:t>
            </a:fld>
            <a:endParaRPr lang="en-US" dirty="0"/>
          </a:p>
        </p:txBody>
      </p:sp>
    </p:spTree>
    <p:extLst>
      <p:ext uri="{BB962C8B-B14F-4D97-AF65-F5344CB8AC3E}">
        <p14:creationId xmlns:p14="http://schemas.microsoft.com/office/powerpoint/2010/main" val="32885240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sz="2400" dirty="0">
                <a:solidFill>
                  <a:srgbClr val="007178"/>
                </a:solidFill>
              </a:rPr>
              <a:t>Solar Policy </a:t>
            </a:r>
            <a:r>
              <a:rPr lang="en-US" sz="2400" dirty="0"/>
              <a:t>Scenario Definitions</a:t>
            </a:r>
          </a:p>
        </p:txBody>
      </p:sp>
      <p:sp>
        <p:nvSpPr>
          <p:cNvPr id="10" name="Slide Number Placeholder 4"/>
          <p:cNvSpPr>
            <a:spLocks noGrp="1"/>
          </p:cNvSpPr>
          <p:nvPr>
            <p:ph type="sldNum" sz="quarter" idx="12"/>
          </p:nvPr>
        </p:nvSpPr>
        <p:spPr>
          <a:xfrm>
            <a:off x="8339253" y="6337894"/>
            <a:ext cx="356512" cy="365125"/>
          </a:xfrm>
        </p:spPr>
        <p:txBody>
          <a:bodyPr/>
          <a:lstStyle/>
          <a:p>
            <a:r>
              <a:rPr lang="en-US" dirty="0"/>
              <a:t>13</a:t>
            </a:r>
          </a:p>
        </p:txBody>
      </p:sp>
      <p:graphicFrame>
        <p:nvGraphicFramePr>
          <p:cNvPr id="12" name="Content Placeholder 2"/>
          <p:cNvGraphicFramePr>
            <a:graphicFrameLocks/>
          </p:cNvGraphicFramePr>
          <p:nvPr>
            <p:extLst>
              <p:ext uri="{D42A27DB-BD31-4B8C-83A1-F6EECF244321}">
                <p14:modId xmlns:p14="http://schemas.microsoft.com/office/powerpoint/2010/main" val="772796490"/>
              </p:ext>
            </p:extLst>
          </p:nvPr>
        </p:nvGraphicFramePr>
        <p:xfrm>
          <a:off x="292299" y="1021316"/>
          <a:ext cx="8403466" cy="1974314"/>
        </p:xfrm>
        <a:graphic>
          <a:graphicData uri="http://schemas.openxmlformats.org/drawingml/2006/table">
            <a:tbl>
              <a:tblPr firstRow="1" bandRow="1">
                <a:tableStyleId>{5C22544A-7EE6-4342-B048-85BDC9FD1C3A}</a:tableStyleId>
              </a:tblPr>
              <a:tblGrid>
                <a:gridCol w="432539">
                  <a:extLst>
                    <a:ext uri="{9D8B030D-6E8A-4147-A177-3AD203B41FA5}">
                      <a16:colId xmlns:a16="http://schemas.microsoft.com/office/drawing/2014/main" val="20000"/>
                    </a:ext>
                  </a:extLst>
                </a:gridCol>
                <a:gridCol w="2104600">
                  <a:extLst>
                    <a:ext uri="{9D8B030D-6E8A-4147-A177-3AD203B41FA5}">
                      <a16:colId xmlns:a16="http://schemas.microsoft.com/office/drawing/2014/main" val="20001"/>
                    </a:ext>
                  </a:extLst>
                </a:gridCol>
                <a:gridCol w="1572188">
                  <a:extLst>
                    <a:ext uri="{9D8B030D-6E8A-4147-A177-3AD203B41FA5}">
                      <a16:colId xmlns:a16="http://schemas.microsoft.com/office/drawing/2014/main" val="20002"/>
                    </a:ext>
                  </a:extLst>
                </a:gridCol>
                <a:gridCol w="659755">
                  <a:extLst>
                    <a:ext uri="{9D8B030D-6E8A-4147-A177-3AD203B41FA5}">
                      <a16:colId xmlns:a16="http://schemas.microsoft.com/office/drawing/2014/main" val="20003"/>
                    </a:ext>
                  </a:extLst>
                </a:gridCol>
                <a:gridCol w="1596142">
                  <a:extLst>
                    <a:ext uri="{9D8B030D-6E8A-4147-A177-3AD203B41FA5}">
                      <a16:colId xmlns:a16="http://schemas.microsoft.com/office/drawing/2014/main" val="20004"/>
                    </a:ext>
                  </a:extLst>
                </a:gridCol>
                <a:gridCol w="999129">
                  <a:extLst>
                    <a:ext uri="{9D8B030D-6E8A-4147-A177-3AD203B41FA5}">
                      <a16:colId xmlns:a16="http://schemas.microsoft.com/office/drawing/2014/main" val="20005"/>
                    </a:ext>
                  </a:extLst>
                </a:gridCol>
                <a:gridCol w="1039113">
                  <a:extLst>
                    <a:ext uri="{9D8B030D-6E8A-4147-A177-3AD203B41FA5}">
                      <a16:colId xmlns:a16="http://schemas.microsoft.com/office/drawing/2014/main" val="20006"/>
                    </a:ext>
                  </a:extLst>
                </a:gridCol>
              </a:tblGrid>
              <a:tr h="404594">
                <a:tc>
                  <a:txBody>
                    <a:bodyPr/>
                    <a:lstStyle/>
                    <a:p>
                      <a:pPr algn="ctr" fontAlgn="b"/>
                      <a:r>
                        <a:rPr lang="en-US" sz="1100" b="1" i="0" u="none" strike="noStrike" dirty="0">
                          <a:solidFill>
                            <a:srgbClr val="FFFFFF"/>
                          </a:solidFill>
                          <a:effectLst/>
                          <a:latin typeface="Calibri" panose="020F0502020204030204" pitchFamily="34" charset="0"/>
                        </a:rPr>
                        <a:t>No.</a:t>
                      </a:r>
                    </a:p>
                  </a:txBody>
                  <a:tcPr marL="7620" marR="7620" marT="762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1" i="0" u="none" strike="noStrike" dirty="0">
                          <a:solidFill>
                            <a:srgbClr val="FFFFFF"/>
                          </a:solidFill>
                          <a:effectLst/>
                          <a:latin typeface="Calibri" panose="020F0502020204030204" pitchFamily="34" charset="0"/>
                        </a:rPr>
                        <a:t>Scenario</a:t>
                      </a:r>
                    </a:p>
                  </a:txBody>
                  <a:tcPr marL="7620" marR="7620" marT="762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1" i="0" u="none" strike="noStrike" dirty="0">
                          <a:solidFill>
                            <a:srgbClr val="FFFFFF"/>
                          </a:solidFill>
                          <a:effectLst/>
                          <a:latin typeface="Calibri" panose="020F0502020204030204" pitchFamily="34" charset="0"/>
                        </a:rPr>
                        <a:t>SACP</a:t>
                      </a:r>
                    </a:p>
                  </a:txBody>
                  <a:tcPr marL="7620" marR="7620" marT="762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1" i="0" u="none" strike="noStrike" dirty="0">
                          <a:solidFill>
                            <a:srgbClr val="FFFFFF"/>
                          </a:solidFill>
                          <a:effectLst/>
                          <a:latin typeface="Calibri" panose="020F0502020204030204" pitchFamily="34" charset="0"/>
                        </a:rPr>
                        <a:t>Qual. Life</a:t>
                      </a:r>
                    </a:p>
                  </a:txBody>
                  <a:tcPr marL="7620" marR="7620" marT="762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1" i="0" u="none" strike="noStrike" dirty="0">
                          <a:solidFill>
                            <a:srgbClr val="FFFFFF"/>
                          </a:solidFill>
                          <a:effectLst/>
                          <a:latin typeface="Calibri" panose="020F0502020204030204" pitchFamily="34" charset="0"/>
                        </a:rPr>
                        <a:t>Banking Period</a:t>
                      </a:r>
                    </a:p>
                  </a:txBody>
                  <a:tcPr marL="7620" marR="7620" marT="762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1" i="0" u="none" strike="noStrike" dirty="0">
                          <a:solidFill>
                            <a:srgbClr val="FFFFFF"/>
                          </a:solidFill>
                          <a:effectLst/>
                          <a:latin typeface="Calibri" panose="020F0502020204030204" pitchFamily="34" charset="0"/>
                        </a:rPr>
                        <a:t>Increase Solar RPS Carve-Out </a:t>
                      </a:r>
                    </a:p>
                  </a:txBody>
                  <a:tcPr marL="7620" marR="7620" marT="762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1" i="0" u="none" strike="noStrike" dirty="0">
                          <a:solidFill>
                            <a:srgbClr val="FFFFFF"/>
                          </a:solidFill>
                          <a:effectLst/>
                          <a:latin typeface="Calibri" panose="020F0502020204030204" pitchFamily="34" charset="0"/>
                        </a:rPr>
                        <a:t>Subsection R Injection</a:t>
                      </a:r>
                    </a:p>
                  </a:txBody>
                  <a:tcPr marL="7620" marR="7620" marT="762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138279">
                <a:tc>
                  <a:txBody>
                    <a:bodyPr/>
                    <a:lstStyle/>
                    <a:p>
                      <a:pPr algn="ctr" fontAlgn="ctr"/>
                      <a:r>
                        <a:rPr lang="en-US" sz="1100" b="0" i="0" u="none" strike="noStrike" dirty="0">
                          <a:solidFill>
                            <a:srgbClr val="000000"/>
                          </a:solidFill>
                          <a:effectLst/>
                          <a:latin typeface="Calibri" panose="020F0502020204030204" pitchFamily="34" charset="0"/>
                        </a:rPr>
                        <a:t>1</a:t>
                      </a:r>
                    </a:p>
                  </a:txBody>
                  <a:tcPr marL="7620" marR="7620" marT="762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panose="020F0502020204030204" pitchFamily="34" charset="0"/>
                        </a:rPr>
                        <a:t>Updated</a:t>
                      </a:r>
                      <a:r>
                        <a:rPr lang="en-US" sz="1100" b="0" i="0" u="none" strike="noStrike" baseline="0" dirty="0">
                          <a:solidFill>
                            <a:srgbClr val="000000"/>
                          </a:solidFill>
                          <a:effectLst/>
                          <a:latin typeface="Calibri" panose="020F0502020204030204" pitchFamily="34" charset="0"/>
                        </a:rPr>
                        <a:t> </a:t>
                      </a:r>
                      <a:r>
                        <a:rPr lang="en-US" sz="1100" b="0" i="0" u="none" strike="noStrike" dirty="0">
                          <a:solidFill>
                            <a:srgbClr val="000000"/>
                          </a:solidFill>
                          <a:effectLst/>
                          <a:latin typeface="Calibri" panose="020F0502020204030204" pitchFamily="34" charset="0"/>
                        </a:rPr>
                        <a:t>SB2276</a:t>
                      </a:r>
                    </a:p>
                  </a:txBody>
                  <a:tcPr marL="7620" marR="7620" marT="762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panose="020F0502020204030204" pitchFamily="34" charset="0"/>
                        </a:rPr>
                        <a:t>Current</a:t>
                      </a:r>
                    </a:p>
                  </a:txBody>
                  <a:tcPr marL="7620" marR="7620" marT="762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panose="020F0502020204030204" pitchFamily="34" charset="0"/>
                        </a:rPr>
                        <a:t>15 yrs</a:t>
                      </a:r>
                    </a:p>
                  </a:txBody>
                  <a:tcPr marL="7620" marR="7620" marT="762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panose="020F0502020204030204" pitchFamily="34" charset="0"/>
                        </a:rPr>
                        <a:t>5 yrs</a:t>
                      </a:r>
                    </a:p>
                  </a:txBody>
                  <a:tcPr marL="7620" marR="7620" marT="762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panose="020F0502020204030204" pitchFamily="34" charset="0"/>
                        </a:rPr>
                        <a:t>Higher EY</a:t>
                      </a:r>
                      <a:r>
                        <a:rPr lang="en-US" sz="1100" b="0" i="0" u="none" strike="noStrike" dirty="0">
                          <a:solidFill>
                            <a:schemeClr val="tx1"/>
                          </a:solidFill>
                          <a:effectLst/>
                          <a:latin typeface="Calibri" panose="020F0502020204030204" pitchFamily="34" charset="0"/>
                        </a:rPr>
                        <a:t>19</a:t>
                      </a:r>
                      <a:r>
                        <a:rPr lang="en-US" sz="1100" b="0" i="0" u="none" strike="noStrike" dirty="0">
                          <a:solidFill>
                            <a:srgbClr val="000000"/>
                          </a:solidFill>
                          <a:effectLst/>
                          <a:latin typeface="Calibri" panose="020F0502020204030204" pitchFamily="34" charset="0"/>
                        </a:rPr>
                        <a:t>+</a:t>
                      </a:r>
                    </a:p>
                  </a:txBody>
                  <a:tcPr marL="7620" marR="7620" marT="762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panose="020F0502020204030204" pitchFamily="34" charset="0"/>
                        </a:rPr>
                        <a:t>N/A</a:t>
                      </a:r>
                    </a:p>
                  </a:txBody>
                  <a:tcPr marL="7620" marR="7620" marT="762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138279">
                <a:tc>
                  <a:txBody>
                    <a:bodyPr/>
                    <a:lstStyle/>
                    <a:p>
                      <a:pPr algn="ctr" fontAlgn="ctr"/>
                      <a:r>
                        <a:rPr lang="en-US" sz="1100" b="0" i="0" u="none" strike="noStrike" dirty="0">
                          <a:solidFill>
                            <a:srgbClr val="000000"/>
                          </a:solidFill>
                          <a:effectLst/>
                          <a:latin typeface="Calibri" panose="020F0502020204030204" pitchFamily="34" charset="0"/>
                        </a:rPr>
                        <a:t>2</a:t>
                      </a:r>
                    </a:p>
                  </a:txBody>
                  <a:tcPr marL="7620" marR="7620" marT="762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panose="020F0502020204030204" pitchFamily="34" charset="0"/>
                        </a:rPr>
                        <a:t>Original</a:t>
                      </a:r>
                      <a:r>
                        <a:rPr lang="en-US" sz="1100" b="0" i="0" u="none" strike="noStrike" baseline="0" dirty="0">
                          <a:solidFill>
                            <a:srgbClr val="000000"/>
                          </a:solidFill>
                          <a:effectLst/>
                          <a:latin typeface="Calibri" panose="020F0502020204030204" pitchFamily="34" charset="0"/>
                        </a:rPr>
                        <a:t> </a:t>
                      </a:r>
                      <a:r>
                        <a:rPr lang="en-US" sz="1100" b="0" i="0" u="none" strike="noStrike" dirty="0">
                          <a:solidFill>
                            <a:srgbClr val="000000"/>
                          </a:solidFill>
                          <a:effectLst/>
                          <a:latin typeface="Calibri" panose="020F0502020204030204" pitchFamily="34" charset="0"/>
                        </a:rPr>
                        <a:t>SB2276</a:t>
                      </a:r>
                    </a:p>
                  </a:txBody>
                  <a:tcPr marL="7620" marR="7620" marT="762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panose="020F0502020204030204" pitchFamily="34" charset="0"/>
                        </a:rPr>
                        <a:t>Current</a:t>
                      </a:r>
                    </a:p>
                  </a:txBody>
                  <a:tcPr marL="7620" marR="7620" marT="762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panose="020F0502020204030204" pitchFamily="34" charset="0"/>
                        </a:rPr>
                        <a:t>15 yrs</a:t>
                      </a:r>
                    </a:p>
                  </a:txBody>
                  <a:tcPr marL="7620" marR="7620" marT="762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panose="020F0502020204030204" pitchFamily="34" charset="0"/>
                        </a:rPr>
                        <a:t>5 yrs</a:t>
                      </a:r>
                    </a:p>
                  </a:txBody>
                  <a:tcPr marL="7620" marR="7620" marT="762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panose="020F0502020204030204" pitchFamily="34" charset="0"/>
                        </a:rPr>
                        <a:t>Higher EY18+</a:t>
                      </a:r>
                    </a:p>
                  </a:txBody>
                  <a:tcPr marL="7620" marR="7620" marT="762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panose="020F0502020204030204" pitchFamily="34" charset="0"/>
                        </a:rPr>
                        <a:t>N/A</a:t>
                      </a:r>
                    </a:p>
                  </a:txBody>
                  <a:tcPr marL="7620" marR="7620" marT="762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138279">
                <a:tc>
                  <a:txBody>
                    <a:bodyPr/>
                    <a:lstStyle/>
                    <a:p>
                      <a:pPr algn="ctr" fontAlgn="ctr"/>
                      <a:r>
                        <a:rPr lang="en-US" sz="1100" b="0" i="0" u="none" strike="noStrike" dirty="0">
                          <a:solidFill>
                            <a:srgbClr val="000000"/>
                          </a:solidFill>
                          <a:effectLst/>
                          <a:latin typeface="Calibri" panose="020F0502020204030204" pitchFamily="34" charset="0"/>
                        </a:rPr>
                        <a:t>3</a:t>
                      </a:r>
                    </a:p>
                  </a:txBody>
                  <a:tcPr marL="7620" marR="7620" marT="762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342900" rtl="0" eaLnBrk="1" fontAlgn="ctr" latinLnBrk="0" hangingPunct="1">
                        <a:lnSpc>
                          <a:spcPct val="100000"/>
                        </a:lnSpc>
                        <a:spcBef>
                          <a:spcPts val="0"/>
                        </a:spcBef>
                        <a:spcAft>
                          <a:spcPts val="0"/>
                        </a:spcAft>
                        <a:buClrTx/>
                        <a:buSzTx/>
                        <a:buFontTx/>
                        <a:buNone/>
                        <a:tabLst/>
                        <a:defRPr/>
                      </a:pPr>
                      <a:r>
                        <a:rPr lang="en-US" sz="1100" b="0" i="0" u="none" strike="noStrike" dirty="0">
                          <a:solidFill>
                            <a:srgbClr val="000000"/>
                          </a:solidFill>
                          <a:effectLst/>
                          <a:latin typeface="Calibri" panose="020F0502020204030204" pitchFamily="34" charset="0"/>
                        </a:rPr>
                        <a:t>Original</a:t>
                      </a:r>
                      <a:r>
                        <a:rPr lang="en-US" sz="1100" b="0" i="0" u="none" strike="noStrike" baseline="0" dirty="0">
                          <a:solidFill>
                            <a:srgbClr val="000000"/>
                          </a:solidFill>
                          <a:effectLst/>
                          <a:latin typeface="Calibri" panose="020F0502020204030204" pitchFamily="34" charset="0"/>
                        </a:rPr>
                        <a:t> </a:t>
                      </a:r>
                      <a:r>
                        <a:rPr lang="en-US" sz="1100" b="0" i="0" u="none" strike="noStrike" dirty="0">
                          <a:solidFill>
                            <a:srgbClr val="000000"/>
                          </a:solidFill>
                          <a:effectLst/>
                          <a:latin typeface="Calibri" panose="020F0502020204030204" pitchFamily="34" charset="0"/>
                        </a:rPr>
                        <a:t>SB2276 with Rate Counsel’s SACP</a:t>
                      </a:r>
                    </a:p>
                  </a:txBody>
                  <a:tcPr marL="7620" marR="7620" marT="762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panose="020F0502020204030204" pitchFamily="34" charset="0"/>
                        </a:rPr>
                        <a:t>$50</a:t>
                      </a:r>
                      <a:r>
                        <a:rPr lang="en-US" sz="1100" b="0" i="0" u="none" strike="noStrike" baseline="0" dirty="0">
                          <a:solidFill>
                            <a:srgbClr val="000000"/>
                          </a:solidFill>
                          <a:effectLst/>
                          <a:latin typeface="Calibri" panose="020F0502020204030204" pitchFamily="34" charset="0"/>
                        </a:rPr>
                        <a:t> lower EY18+</a:t>
                      </a:r>
                      <a:endParaRPr lang="en-US" sz="1100" b="0" i="0" u="none" strike="noStrike" dirty="0">
                        <a:solidFill>
                          <a:srgbClr val="000000"/>
                        </a:solidFill>
                        <a:effectLst/>
                        <a:latin typeface="Calibri" panose="020F0502020204030204" pitchFamily="34" charset="0"/>
                      </a:endParaRPr>
                    </a:p>
                  </a:txBody>
                  <a:tcPr marL="7620" marR="7620" marT="762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342900" rtl="0" eaLnBrk="1" fontAlgn="ctr" latinLnBrk="0" hangingPunct="1">
                        <a:lnSpc>
                          <a:spcPct val="100000"/>
                        </a:lnSpc>
                        <a:spcBef>
                          <a:spcPts val="0"/>
                        </a:spcBef>
                        <a:spcAft>
                          <a:spcPts val="0"/>
                        </a:spcAft>
                        <a:buClrTx/>
                        <a:buSzTx/>
                        <a:buFontTx/>
                        <a:buNone/>
                        <a:tabLst/>
                        <a:defRPr/>
                      </a:pPr>
                      <a:r>
                        <a:rPr lang="en-US" sz="1100" b="0" i="0" u="none" strike="noStrike" dirty="0">
                          <a:solidFill>
                            <a:srgbClr val="000000"/>
                          </a:solidFill>
                          <a:effectLst/>
                          <a:latin typeface="Calibri" panose="020F0502020204030204" pitchFamily="34" charset="0"/>
                        </a:rPr>
                        <a:t>15 yrs</a:t>
                      </a:r>
                    </a:p>
                  </a:txBody>
                  <a:tcPr marL="7620" marR="7620" marT="762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panose="020F0502020204030204" pitchFamily="34" charset="0"/>
                        </a:rPr>
                        <a:t>5 yrs</a:t>
                      </a:r>
                    </a:p>
                  </a:txBody>
                  <a:tcPr marL="7620" marR="7620" marT="762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342900" rtl="0" eaLnBrk="1" fontAlgn="ctr" latinLnBrk="0" hangingPunct="1">
                        <a:lnSpc>
                          <a:spcPct val="100000"/>
                        </a:lnSpc>
                        <a:spcBef>
                          <a:spcPts val="0"/>
                        </a:spcBef>
                        <a:spcAft>
                          <a:spcPts val="0"/>
                        </a:spcAft>
                        <a:buClrTx/>
                        <a:buSzTx/>
                        <a:buFontTx/>
                        <a:buNone/>
                        <a:tabLst/>
                        <a:defRPr/>
                      </a:pPr>
                      <a:r>
                        <a:rPr lang="en-US" sz="1100" b="0" i="0" u="none" strike="noStrike" dirty="0">
                          <a:solidFill>
                            <a:srgbClr val="000000"/>
                          </a:solidFill>
                          <a:effectLst/>
                          <a:latin typeface="Calibri" panose="020F0502020204030204" pitchFamily="34" charset="0"/>
                        </a:rPr>
                        <a:t>Higher EY18+</a:t>
                      </a:r>
                    </a:p>
                  </a:txBody>
                  <a:tcPr marL="7620" marR="7620" marT="762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panose="020F0502020204030204" pitchFamily="34" charset="0"/>
                        </a:rPr>
                        <a:t>N/A</a:t>
                      </a:r>
                    </a:p>
                  </a:txBody>
                  <a:tcPr marL="7620" marR="7620" marT="762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141788">
                <a:tc>
                  <a:txBody>
                    <a:bodyPr/>
                    <a:lstStyle/>
                    <a:p>
                      <a:pPr algn="ctr" fontAlgn="ctr"/>
                      <a:r>
                        <a:rPr lang="en-US" sz="1100" b="0" i="0" u="none" strike="noStrike" dirty="0">
                          <a:solidFill>
                            <a:srgbClr val="000000"/>
                          </a:solidFill>
                          <a:effectLst/>
                          <a:latin typeface="Calibri" panose="020F0502020204030204" pitchFamily="34" charset="0"/>
                        </a:rPr>
                        <a:t>4</a:t>
                      </a:r>
                    </a:p>
                  </a:txBody>
                  <a:tcPr marL="7620" marR="7620" marT="762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100" b="0" i="0" u="none" strike="noStrike" baseline="0" dirty="0">
                          <a:solidFill>
                            <a:srgbClr val="000000"/>
                          </a:solidFill>
                          <a:effectLst/>
                          <a:latin typeface="Calibri" panose="020F0502020204030204" pitchFamily="34" charset="0"/>
                        </a:rPr>
                        <a:t>Industry Plan B</a:t>
                      </a:r>
                      <a:endParaRPr lang="en-US" sz="1100" b="0" i="0" u="none" strike="noStrike" dirty="0">
                        <a:solidFill>
                          <a:srgbClr val="000000"/>
                        </a:solidFill>
                        <a:effectLst/>
                        <a:latin typeface="Calibri" panose="020F0502020204030204" pitchFamily="34" charset="0"/>
                      </a:endParaRPr>
                    </a:p>
                  </a:txBody>
                  <a:tcPr marL="7620" marR="7620" marT="762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panose="020F0502020204030204" pitchFamily="34" charset="0"/>
                        </a:rPr>
                        <a:t>$20 lower </a:t>
                      </a:r>
                      <a:r>
                        <a:rPr lang="en-US" sz="1100" b="0" i="0" u="none" strike="noStrike" baseline="0" dirty="0">
                          <a:solidFill>
                            <a:srgbClr val="000000"/>
                          </a:solidFill>
                          <a:effectLst/>
                          <a:latin typeface="Calibri" panose="020F0502020204030204" pitchFamily="34" charset="0"/>
                        </a:rPr>
                        <a:t>EY</a:t>
                      </a:r>
                      <a:r>
                        <a:rPr lang="en-US" sz="1100" b="0" i="0" u="none" strike="noStrike" dirty="0">
                          <a:solidFill>
                            <a:srgbClr val="000000"/>
                          </a:solidFill>
                          <a:effectLst/>
                          <a:latin typeface="Calibri" panose="020F0502020204030204" pitchFamily="34" charset="0"/>
                        </a:rPr>
                        <a:t>18+</a:t>
                      </a:r>
                    </a:p>
                  </a:txBody>
                  <a:tcPr marL="7620" marR="7620" marT="762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342900" rtl="0" eaLnBrk="1" fontAlgn="ctr" latinLnBrk="0" hangingPunct="1">
                        <a:lnSpc>
                          <a:spcPct val="100000"/>
                        </a:lnSpc>
                        <a:spcBef>
                          <a:spcPts val="0"/>
                        </a:spcBef>
                        <a:spcAft>
                          <a:spcPts val="0"/>
                        </a:spcAft>
                        <a:buClrTx/>
                        <a:buSzTx/>
                        <a:buFontTx/>
                        <a:buNone/>
                        <a:tabLst/>
                        <a:defRPr/>
                      </a:pPr>
                      <a:r>
                        <a:rPr lang="en-US" sz="1100" b="0" i="0" u="none" strike="noStrike" dirty="0">
                          <a:solidFill>
                            <a:srgbClr val="000000"/>
                          </a:solidFill>
                          <a:effectLst/>
                          <a:latin typeface="Calibri" panose="020F0502020204030204" pitchFamily="34" charset="0"/>
                        </a:rPr>
                        <a:t>15 yrs</a:t>
                      </a:r>
                    </a:p>
                  </a:txBody>
                  <a:tcPr marL="7620" marR="7620" marT="762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panose="020F0502020204030204" pitchFamily="34" charset="0"/>
                        </a:rPr>
                        <a:t>5 yrs</a:t>
                      </a:r>
                    </a:p>
                  </a:txBody>
                  <a:tcPr marL="7620" marR="7620" marT="762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342900" rtl="0" eaLnBrk="1" fontAlgn="ctr" latinLnBrk="0" hangingPunct="1">
                        <a:lnSpc>
                          <a:spcPct val="100000"/>
                        </a:lnSpc>
                        <a:spcBef>
                          <a:spcPts val="0"/>
                        </a:spcBef>
                        <a:spcAft>
                          <a:spcPts val="0"/>
                        </a:spcAft>
                        <a:buClrTx/>
                        <a:buSzTx/>
                        <a:buFontTx/>
                        <a:buNone/>
                        <a:tabLst/>
                        <a:defRPr/>
                      </a:pPr>
                      <a:r>
                        <a:rPr lang="en-US" sz="1100" b="0" i="0" u="none" strike="noStrike" dirty="0">
                          <a:solidFill>
                            <a:srgbClr val="000000"/>
                          </a:solidFill>
                          <a:effectLst/>
                          <a:latin typeface="Calibri" panose="020F0502020204030204" pitchFamily="34" charset="0"/>
                        </a:rPr>
                        <a:t>Higher EY18+</a:t>
                      </a:r>
                    </a:p>
                  </a:txBody>
                  <a:tcPr marL="7620" marR="7620" marT="762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panose="020F0502020204030204" pitchFamily="34" charset="0"/>
                        </a:rPr>
                        <a:t>N/A</a:t>
                      </a:r>
                    </a:p>
                  </a:txBody>
                  <a:tcPr marL="7620" marR="7620" marT="762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138279">
                <a:tc>
                  <a:txBody>
                    <a:bodyPr/>
                    <a:lstStyle/>
                    <a:p>
                      <a:pPr algn="ctr" fontAlgn="ctr"/>
                      <a:r>
                        <a:rPr lang="en-US" sz="1100" b="0" i="0" u="none" strike="noStrike" dirty="0">
                          <a:solidFill>
                            <a:srgbClr val="000000"/>
                          </a:solidFill>
                          <a:effectLst/>
                          <a:latin typeface="Calibri" panose="020F0502020204030204" pitchFamily="34" charset="0"/>
                        </a:rPr>
                        <a:t>5</a:t>
                      </a:r>
                    </a:p>
                  </a:txBody>
                  <a:tcPr marL="7620" marR="7620" marT="762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100" b="0" i="0" u="none" strike="noStrike" baseline="0" dirty="0">
                          <a:solidFill>
                            <a:srgbClr val="000000"/>
                          </a:solidFill>
                          <a:effectLst/>
                          <a:latin typeface="Calibri" panose="020F0502020204030204" pitchFamily="34" charset="0"/>
                        </a:rPr>
                        <a:t>Staff Alternative A</a:t>
                      </a:r>
                      <a:endParaRPr lang="en-US" sz="1100" b="0" i="0" u="none" strike="noStrike" dirty="0">
                        <a:solidFill>
                          <a:srgbClr val="000000"/>
                        </a:solidFill>
                        <a:effectLst/>
                        <a:latin typeface="Calibri" panose="020F0502020204030204" pitchFamily="34" charset="0"/>
                      </a:endParaRPr>
                    </a:p>
                  </a:txBody>
                  <a:tcPr marL="7620" marR="7620" marT="762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panose="020F0502020204030204" pitchFamily="34" charset="0"/>
                        </a:rPr>
                        <a:t>$50</a:t>
                      </a:r>
                      <a:r>
                        <a:rPr lang="en-US" sz="1100" b="0" i="0" u="none" strike="noStrike" baseline="0" dirty="0">
                          <a:solidFill>
                            <a:srgbClr val="000000"/>
                          </a:solidFill>
                          <a:effectLst/>
                          <a:latin typeface="Calibri" panose="020F0502020204030204" pitchFamily="34" charset="0"/>
                        </a:rPr>
                        <a:t> lower EY21+</a:t>
                      </a:r>
                      <a:endParaRPr lang="en-US" sz="1100" b="0" i="0" u="none" strike="noStrike" dirty="0">
                        <a:solidFill>
                          <a:srgbClr val="000000"/>
                        </a:solidFill>
                        <a:effectLst/>
                        <a:latin typeface="Calibri" panose="020F0502020204030204" pitchFamily="34" charset="0"/>
                      </a:endParaRPr>
                    </a:p>
                  </a:txBody>
                  <a:tcPr marL="7620" marR="7620" marT="762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342900" rtl="0" eaLnBrk="1" fontAlgn="ctr" latinLnBrk="0" hangingPunct="1">
                        <a:lnSpc>
                          <a:spcPct val="100000"/>
                        </a:lnSpc>
                        <a:spcBef>
                          <a:spcPts val="0"/>
                        </a:spcBef>
                        <a:spcAft>
                          <a:spcPts val="0"/>
                        </a:spcAft>
                        <a:buClrTx/>
                        <a:buSzTx/>
                        <a:buFontTx/>
                        <a:buNone/>
                        <a:tabLst/>
                        <a:defRPr/>
                      </a:pPr>
                      <a:r>
                        <a:rPr lang="en-US" sz="1100" b="0" i="0" u="none" strike="noStrike" dirty="0">
                          <a:solidFill>
                            <a:srgbClr val="000000"/>
                          </a:solidFill>
                          <a:effectLst/>
                          <a:latin typeface="Calibri" panose="020F0502020204030204" pitchFamily="34" charset="0"/>
                        </a:rPr>
                        <a:t>15 yrs</a:t>
                      </a:r>
                    </a:p>
                  </a:txBody>
                  <a:tcPr marL="7620" marR="7620" marT="762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panose="020F0502020204030204" pitchFamily="34" charset="0"/>
                        </a:rPr>
                        <a:t>5y til</a:t>
                      </a:r>
                      <a:r>
                        <a:rPr lang="en-US" sz="1100" b="0" i="0" u="none" strike="noStrike" baseline="0" dirty="0">
                          <a:solidFill>
                            <a:srgbClr val="000000"/>
                          </a:solidFill>
                          <a:effectLst/>
                          <a:latin typeface="Calibri" panose="020F0502020204030204" pitchFamily="34" charset="0"/>
                        </a:rPr>
                        <a:t> EY20, 3 yrs EY21+</a:t>
                      </a:r>
                      <a:endParaRPr lang="en-US" sz="1100" b="0" i="0" u="none" strike="noStrike" dirty="0">
                        <a:solidFill>
                          <a:srgbClr val="000000"/>
                        </a:solidFill>
                        <a:effectLst/>
                        <a:latin typeface="Calibri" panose="020F0502020204030204" pitchFamily="34" charset="0"/>
                      </a:endParaRPr>
                    </a:p>
                  </a:txBody>
                  <a:tcPr marL="7620" marR="7620" marT="762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342900" rtl="0" eaLnBrk="1" fontAlgn="ctr" latinLnBrk="0" hangingPunct="1">
                        <a:lnSpc>
                          <a:spcPct val="100000"/>
                        </a:lnSpc>
                        <a:spcBef>
                          <a:spcPts val="0"/>
                        </a:spcBef>
                        <a:spcAft>
                          <a:spcPts val="0"/>
                        </a:spcAft>
                        <a:buClrTx/>
                        <a:buSzTx/>
                        <a:buFontTx/>
                        <a:buNone/>
                        <a:tabLst/>
                        <a:defRPr/>
                      </a:pPr>
                      <a:r>
                        <a:rPr lang="en-US" sz="1100" b="0" i="0" u="none" strike="noStrike" dirty="0">
                          <a:solidFill>
                            <a:srgbClr val="000000"/>
                          </a:solidFill>
                          <a:effectLst/>
                          <a:latin typeface="Calibri" panose="020F0502020204030204" pitchFamily="34" charset="0"/>
                        </a:rPr>
                        <a:t>Higher EY21+</a:t>
                      </a:r>
                    </a:p>
                  </a:txBody>
                  <a:tcPr marL="7620" marR="7620" marT="762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panose="020F0502020204030204" pitchFamily="34" charset="0"/>
                        </a:rPr>
                        <a:t>N/A</a:t>
                      </a:r>
                    </a:p>
                  </a:txBody>
                  <a:tcPr marL="7620" marR="7620" marT="762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138279">
                <a:tc>
                  <a:txBody>
                    <a:bodyPr/>
                    <a:lstStyle/>
                    <a:p>
                      <a:pPr algn="ctr" fontAlgn="ctr"/>
                      <a:r>
                        <a:rPr lang="en-US" sz="1100" b="0" i="0" u="none" strike="noStrike" dirty="0">
                          <a:solidFill>
                            <a:srgbClr val="000000"/>
                          </a:solidFill>
                          <a:effectLst/>
                          <a:latin typeface="Calibri" panose="020F0502020204030204" pitchFamily="34" charset="0"/>
                        </a:rPr>
                        <a:t>6</a:t>
                      </a:r>
                    </a:p>
                  </a:txBody>
                  <a:tcPr marL="7620" marR="7620" marT="762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panose="020F0502020204030204" pitchFamily="34" charset="0"/>
                        </a:rPr>
                        <a:t>Staff Alternative B</a:t>
                      </a:r>
                    </a:p>
                  </a:txBody>
                  <a:tcPr marL="7620" marR="7620" marT="762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panose="020F0502020204030204" pitchFamily="34" charset="0"/>
                        </a:rPr>
                        <a:t>$50</a:t>
                      </a:r>
                      <a:r>
                        <a:rPr lang="en-US" sz="1100" b="0" i="0" u="none" strike="noStrike" baseline="0" dirty="0">
                          <a:solidFill>
                            <a:srgbClr val="000000"/>
                          </a:solidFill>
                          <a:effectLst/>
                          <a:latin typeface="Calibri" panose="020F0502020204030204" pitchFamily="34" charset="0"/>
                        </a:rPr>
                        <a:t> lower EY21+</a:t>
                      </a:r>
                      <a:endParaRPr lang="en-US" sz="1100" b="0" i="0" u="none" strike="noStrike" dirty="0">
                        <a:solidFill>
                          <a:srgbClr val="000000"/>
                        </a:solidFill>
                        <a:effectLst/>
                        <a:latin typeface="Calibri" panose="020F0502020204030204" pitchFamily="34" charset="0"/>
                      </a:endParaRPr>
                    </a:p>
                  </a:txBody>
                  <a:tcPr marL="7620" marR="7620" marT="762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342900" rtl="0" eaLnBrk="1" fontAlgn="ctr" latinLnBrk="0" hangingPunct="1">
                        <a:lnSpc>
                          <a:spcPct val="100000"/>
                        </a:lnSpc>
                        <a:spcBef>
                          <a:spcPts val="0"/>
                        </a:spcBef>
                        <a:spcAft>
                          <a:spcPts val="0"/>
                        </a:spcAft>
                        <a:buClrTx/>
                        <a:buSzTx/>
                        <a:buFontTx/>
                        <a:buNone/>
                        <a:tabLst/>
                        <a:defRPr/>
                      </a:pPr>
                      <a:r>
                        <a:rPr lang="en-US" sz="1100" b="0" i="0" u="none" strike="noStrike" dirty="0">
                          <a:solidFill>
                            <a:srgbClr val="000000"/>
                          </a:solidFill>
                          <a:effectLst/>
                          <a:latin typeface="Calibri" panose="020F0502020204030204" pitchFamily="34" charset="0"/>
                        </a:rPr>
                        <a:t>10 yrs</a:t>
                      </a:r>
                    </a:p>
                  </a:txBody>
                  <a:tcPr marL="7620" marR="7620" marT="762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panose="020F0502020204030204" pitchFamily="34" charset="0"/>
                        </a:rPr>
                        <a:t>5y</a:t>
                      </a:r>
                      <a:r>
                        <a:rPr lang="en-US" sz="1100" b="0" i="0" u="none" strike="noStrike" baseline="0" dirty="0">
                          <a:solidFill>
                            <a:srgbClr val="000000"/>
                          </a:solidFill>
                          <a:effectLst/>
                          <a:latin typeface="Calibri" panose="020F0502020204030204" pitchFamily="34" charset="0"/>
                        </a:rPr>
                        <a:t> til EY20, 3 yrs EY21+</a:t>
                      </a:r>
                      <a:endParaRPr lang="en-US" sz="1100" b="0" i="0" u="none" strike="noStrike" dirty="0">
                        <a:solidFill>
                          <a:srgbClr val="000000"/>
                        </a:solidFill>
                        <a:effectLst/>
                        <a:latin typeface="Calibri" panose="020F0502020204030204" pitchFamily="34" charset="0"/>
                      </a:endParaRPr>
                    </a:p>
                  </a:txBody>
                  <a:tcPr marL="7620" marR="7620" marT="762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342900" rtl="0" eaLnBrk="1" fontAlgn="ctr" latinLnBrk="0" hangingPunct="1">
                        <a:lnSpc>
                          <a:spcPct val="100000"/>
                        </a:lnSpc>
                        <a:spcBef>
                          <a:spcPts val="0"/>
                        </a:spcBef>
                        <a:spcAft>
                          <a:spcPts val="0"/>
                        </a:spcAft>
                        <a:buClrTx/>
                        <a:buSzTx/>
                        <a:buFontTx/>
                        <a:buNone/>
                        <a:tabLst/>
                        <a:defRPr/>
                      </a:pPr>
                      <a:r>
                        <a:rPr lang="en-US" sz="1100" b="0" i="0" u="none" strike="noStrike" dirty="0">
                          <a:solidFill>
                            <a:srgbClr val="000000"/>
                          </a:solidFill>
                          <a:effectLst/>
                          <a:latin typeface="Calibri" panose="020F0502020204030204" pitchFamily="34" charset="0"/>
                        </a:rPr>
                        <a:t>Higher EY21+</a:t>
                      </a:r>
                    </a:p>
                  </a:txBody>
                  <a:tcPr marL="7620" marR="7620" marT="762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panose="020F0502020204030204" pitchFamily="34" charset="0"/>
                        </a:rPr>
                        <a:t>N/A</a:t>
                      </a:r>
                    </a:p>
                  </a:txBody>
                  <a:tcPr marL="7620" marR="7620" marT="762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138279">
                <a:tc>
                  <a:txBody>
                    <a:bodyPr/>
                    <a:lstStyle/>
                    <a:p>
                      <a:pPr algn="ctr" fontAlgn="ctr"/>
                      <a:r>
                        <a:rPr lang="en-US" sz="1100" b="0" i="0" u="none" strike="noStrike" dirty="0">
                          <a:solidFill>
                            <a:srgbClr val="000000"/>
                          </a:solidFill>
                          <a:effectLst/>
                          <a:latin typeface="Calibri" panose="020F0502020204030204" pitchFamily="34" charset="0"/>
                        </a:rPr>
                        <a:t>7</a:t>
                      </a:r>
                    </a:p>
                  </a:txBody>
                  <a:tcPr marL="7620" marR="7620" marT="762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panose="020F0502020204030204" pitchFamily="34" charset="0"/>
                        </a:rPr>
                        <a:t>Grid Supply (Subsection R) Injections </a:t>
                      </a:r>
                    </a:p>
                  </a:txBody>
                  <a:tcPr marL="7620" marR="7620" marT="762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panose="020F0502020204030204" pitchFamily="34" charset="0"/>
                        </a:rPr>
                        <a:t>Current</a:t>
                      </a:r>
                    </a:p>
                  </a:txBody>
                  <a:tcPr marL="7620" marR="7620" marT="762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342900" rtl="0" eaLnBrk="1" fontAlgn="ctr" latinLnBrk="0" hangingPunct="1">
                        <a:lnSpc>
                          <a:spcPct val="100000"/>
                        </a:lnSpc>
                        <a:spcBef>
                          <a:spcPts val="0"/>
                        </a:spcBef>
                        <a:spcAft>
                          <a:spcPts val="0"/>
                        </a:spcAft>
                        <a:buClrTx/>
                        <a:buSzTx/>
                        <a:buFontTx/>
                        <a:buNone/>
                        <a:tabLst/>
                        <a:defRPr/>
                      </a:pPr>
                      <a:r>
                        <a:rPr lang="en-US" sz="1100" b="0" i="0" u="none" strike="noStrike" dirty="0">
                          <a:solidFill>
                            <a:srgbClr val="000000"/>
                          </a:solidFill>
                          <a:effectLst/>
                          <a:latin typeface="Calibri" panose="020F0502020204030204" pitchFamily="34" charset="0"/>
                        </a:rPr>
                        <a:t>15</a:t>
                      </a:r>
                      <a:r>
                        <a:rPr lang="en-US" sz="1100" b="0" i="0" u="none" strike="noStrike" baseline="0" dirty="0">
                          <a:solidFill>
                            <a:srgbClr val="000000"/>
                          </a:solidFill>
                          <a:effectLst/>
                          <a:latin typeface="Calibri" panose="020F0502020204030204" pitchFamily="34" charset="0"/>
                        </a:rPr>
                        <a:t> yrs</a:t>
                      </a:r>
                      <a:endParaRPr lang="en-US" sz="1100" b="0" i="0" u="none" strike="noStrike" dirty="0">
                        <a:solidFill>
                          <a:srgbClr val="000000"/>
                        </a:solidFill>
                        <a:effectLst/>
                        <a:latin typeface="Calibri" panose="020F0502020204030204" pitchFamily="34" charset="0"/>
                      </a:endParaRPr>
                    </a:p>
                  </a:txBody>
                  <a:tcPr marL="7620" marR="7620" marT="762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panose="020F0502020204030204" pitchFamily="34" charset="0"/>
                        </a:rPr>
                        <a:t>5 yrs</a:t>
                      </a:r>
                    </a:p>
                  </a:txBody>
                  <a:tcPr marL="7620" marR="7620" marT="762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panose="020F0502020204030204" pitchFamily="34" charset="0"/>
                        </a:rPr>
                        <a:t>N/A</a:t>
                      </a:r>
                    </a:p>
                  </a:txBody>
                  <a:tcPr marL="7620" marR="7620" marT="762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panose="020F0502020204030204" pitchFamily="34" charset="0"/>
                        </a:rPr>
                        <a:t>EY19</a:t>
                      </a:r>
                    </a:p>
                  </a:txBody>
                  <a:tcPr marL="7620" marR="7620" marT="762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r h="138279">
                <a:tc>
                  <a:txBody>
                    <a:bodyPr/>
                    <a:lstStyle/>
                    <a:p>
                      <a:pPr algn="ctr" fontAlgn="ctr"/>
                      <a:r>
                        <a:rPr lang="en-US" sz="1100" b="0" i="0" u="none" strike="noStrike" dirty="0">
                          <a:solidFill>
                            <a:srgbClr val="000000"/>
                          </a:solidFill>
                          <a:effectLst/>
                          <a:latin typeface="Calibri" panose="020F0502020204030204" pitchFamily="34" charset="0"/>
                        </a:rPr>
                        <a:t>8</a:t>
                      </a:r>
                    </a:p>
                  </a:txBody>
                  <a:tcPr marL="7620" marR="7620" marT="762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panose="020F0502020204030204" pitchFamily="34" charset="0"/>
                        </a:rPr>
                        <a:t>No Policy Change</a:t>
                      </a:r>
                    </a:p>
                  </a:txBody>
                  <a:tcPr marL="7620" marR="7620" marT="762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panose="020F0502020204030204" pitchFamily="34" charset="0"/>
                        </a:rPr>
                        <a:t>Current</a:t>
                      </a:r>
                    </a:p>
                  </a:txBody>
                  <a:tcPr marL="7620" marR="7620" marT="762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342900" rtl="0" eaLnBrk="1" fontAlgn="ctr" latinLnBrk="0" hangingPunct="1">
                        <a:lnSpc>
                          <a:spcPct val="100000"/>
                        </a:lnSpc>
                        <a:spcBef>
                          <a:spcPts val="0"/>
                        </a:spcBef>
                        <a:spcAft>
                          <a:spcPts val="0"/>
                        </a:spcAft>
                        <a:buClrTx/>
                        <a:buSzTx/>
                        <a:buFontTx/>
                        <a:buNone/>
                        <a:tabLst/>
                        <a:defRPr/>
                      </a:pPr>
                      <a:r>
                        <a:rPr lang="en-US" sz="1100" b="0" i="0" u="none" strike="noStrike" dirty="0">
                          <a:solidFill>
                            <a:srgbClr val="000000"/>
                          </a:solidFill>
                          <a:effectLst/>
                          <a:latin typeface="Calibri" panose="020F0502020204030204" pitchFamily="34" charset="0"/>
                        </a:rPr>
                        <a:t>15 yrs</a:t>
                      </a:r>
                    </a:p>
                  </a:txBody>
                  <a:tcPr marL="7620" marR="7620" marT="762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panose="020F0502020204030204" pitchFamily="34" charset="0"/>
                        </a:rPr>
                        <a:t>5 yrs</a:t>
                      </a:r>
                    </a:p>
                  </a:txBody>
                  <a:tcPr marL="7620" marR="7620" marT="762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panose="020F0502020204030204" pitchFamily="34" charset="0"/>
                        </a:rPr>
                        <a:t>N/A</a:t>
                      </a:r>
                    </a:p>
                  </a:txBody>
                  <a:tcPr marL="7620" marR="7620" marT="762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panose="020F0502020204030204" pitchFamily="34" charset="0"/>
                        </a:rPr>
                        <a:t>N/A</a:t>
                      </a:r>
                    </a:p>
                  </a:txBody>
                  <a:tcPr marL="7620" marR="7620" marT="762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9"/>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2110348717"/>
              </p:ext>
            </p:extLst>
          </p:nvPr>
        </p:nvGraphicFramePr>
        <p:xfrm>
          <a:off x="283329" y="3447376"/>
          <a:ext cx="8412435" cy="2806065"/>
        </p:xfrm>
        <a:graphic>
          <a:graphicData uri="http://schemas.openxmlformats.org/drawingml/2006/table">
            <a:tbl>
              <a:tblPr/>
              <a:tblGrid>
                <a:gridCol w="934715">
                  <a:extLst>
                    <a:ext uri="{9D8B030D-6E8A-4147-A177-3AD203B41FA5}">
                      <a16:colId xmlns:a16="http://schemas.microsoft.com/office/drawing/2014/main" val="20000"/>
                    </a:ext>
                  </a:extLst>
                </a:gridCol>
                <a:gridCol w="934715">
                  <a:extLst>
                    <a:ext uri="{9D8B030D-6E8A-4147-A177-3AD203B41FA5}">
                      <a16:colId xmlns:a16="http://schemas.microsoft.com/office/drawing/2014/main" val="20002"/>
                    </a:ext>
                  </a:extLst>
                </a:gridCol>
                <a:gridCol w="934715">
                  <a:extLst>
                    <a:ext uri="{9D8B030D-6E8A-4147-A177-3AD203B41FA5}">
                      <a16:colId xmlns:a16="http://schemas.microsoft.com/office/drawing/2014/main" val="20003"/>
                    </a:ext>
                  </a:extLst>
                </a:gridCol>
                <a:gridCol w="934715">
                  <a:extLst>
                    <a:ext uri="{9D8B030D-6E8A-4147-A177-3AD203B41FA5}">
                      <a16:colId xmlns:a16="http://schemas.microsoft.com/office/drawing/2014/main" val="20004"/>
                    </a:ext>
                  </a:extLst>
                </a:gridCol>
                <a:gridCol w="934715">
                  <a:extLst>
                    <a:ext uri="{9D8B030D-6E8A-4147-A177-3AD203B41FA5}">
                      <a16:colId xmlns:a16="http://schemas.microsoft.com/office/drawing/2014/main" val="20005"/>
                    </a:ext>
                  </a:extLst>
                </a:gridCol>
                <a:gridCol w="934715">
                  <a:extLst>
                    <a:ext uri="{9D8B030D-6E8A-4147-A177-3AD203B41FA5}">
                      <a16:colId xmlns:a16="http://schemas.microsoft.com/office/drawing/2014/main" val="20006"/>
                    </a:ext>
                  </a:extLst>
                </a:gridCol>
                <a:gridCol w="934715">
                  <a:extLst>
                    <a:ext uri="{9D8B030D-6E8A-4147-A177-3AD203B41FA5}">
                      <a16:colId xmlns:a16="http://schemas.microsoft.com/office/drawing/2014/main" val="20007"/>
                    </a:ext>
                  </a:extLst>
                </a:gridCol>
                <a:gridCol w="934715">
                  <a:extLst>
                    <a:ext uri="{9D8B030D-6E8A-4147-A177-3AD203B41FA5}">
                      <a16:colId xmlns:a16="http://schemas.microsoft.com/office/drawing/2014/main" val="20008"/>
                    </a:ext>
                  </a:extLst>
                </a:gridCol>
                <a:gridCol w="934715">
                  <a:extLst>
                    <a:ext uri="{9D8B030D-6E8A-4147-A177-3AD203B41FA5}">
                      <a16:colId xmlns:a16="http://schemas.microsoft.com/office/drawing/2014/main" val="20009"/>
                    </a:ext>
                  </a:extLst>
                </a:gridCol>
              </a:tblGrid>
              <a:tr h="262045">
                <a:tc>
                  <a:txBody>
                    <a:bodyPr/>
                    <a:lstStyle/>
                    <a:p>
                      <a:pPr algn="ctr" fontAlgn="ctr"/>
                      <a:r>
                        <a:rPr lang="en-US" sz="1100" b="1" i="0" u="none" strike="noStrike" dirty="0">
                          <a:solidFill>
                            <a:srgbClr val="FFFFFF"/>
                          </a:solidFill>
                          <a:effectLst/>
                          <a:latin typeface="Calibri" panose="020F0502020204030204" pitchFamily="34" charset="0"/>
                        </a:rPr>
                        <a:t>Energy Year (EY)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ctr"/>
                      <a:r>
                        <a:rPr lang="en-US" sz="1100" b="1" i="0" u="none" strike="noStrike" dirty="0">
                          <a:solidFill>
                            <a:srgbClr val="FFFFFF"/>
                          </a:solidFill>
                          <a:effectLst/>
                          <a:latin typeface="Calibri" panose="020F0502020204030204" pitchFamily="34" charset="0"/>
                        </a:rPr>
                        <a:t>1: Updated  SB2276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ctr"/>
                      <a:r>
                        <a:rPr lang="en-US" sz="1100" b="1" i="0" u="none" strike="noStrike" dirty="0">
                          <a:solidFill>
                            <a:srgbClr val="FFFFFF"/>
                          </a:solidFill>
                          <a:effectLst/>
                          <a:latin typeface="Calibri" panose="020F0502020204030204" pitchFamily="34" charset="0"/>
                        </a:rPr>
                        <a:t>2: Original SB2276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ctr"/>
                      <a:r>
                        <a:rPr lang="en-US" sz="1100" b="1" i="0" u="none" strike="noStrike" dirty="0">
                          <a:solidFill>
                            <a:srgbClr val="FFFFFF"/>
                          </a:solidFill>
                          <a:effectLst/>
                          <a:latin typeface="Calibri" panose="020F0502020204030204" pitchFamily="34" charset="0"/>
                        </a:rPr>
                        <a:t>3: Original SB2276 with Rate Counsel SACP</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ctr"/>
                      <a:r>
                        <a:rPr lang="en-US" sz="1100" b="1" i="0" u="none" strike="noStrike" dirty="0">
                          <a:solidFill>
                            <a:srgbClr val="FFFFFF"/>
                          </a:solidFill>
                          <a:effectLst/>
                          <a:latin typeface="Calibri" panose="020F0502020204030204" pitchFamily="34" charset="0"/>
                        </a:rPr>
                        <a:t>4: Industry Plan B</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ctr"/>
                      <a:r>
                        <a:rPr lang="en-US" sz="1100" b="1" i="0" u="none" strike="noStrike" dirty="0">
                          <a:solidFill>
                            <a:srgbClr val="FFFFFF"/>
                          </a:solidFill>
                          <a:effectLst/>
                          <a:latin typeface="Calibri" panose="020F0502020204030204" pitchFamily="34" charset="0"/>
                        </a:rPr>
                        <a:t>5: Staff Alternative 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ctr"/>
                      <a:r>
                        <a:rPr lang="en-US" sz="1100" b="1" i="0" u="none" strike="noStrike" dirty="0">
                          <a:solidFill>
                            <a:srgbClr val="FFFFFF"/>
                          </a:solidFill>
                          <a:effectLst/>
                          <a:latin typeface="Calibri" panose="020F0502020204030204" pitchFamily="34" charset="0"/>
                        </a:rPr>
                        <a:t>6: Staff Alternative B (10 year QL)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ctr"/>
                      <a:r>
                        <a:rPr lang="en-US" sz="1100" b="1" i="0" u="none" strike="noStrike" dirty="0">
                          <a:solidFill>
                            <a:srgbClr val="FFFFFF"/>
                          </a:solidFill>
                          <a:effectLst/>
                          <a:latin typeface="Calibri" panose="020F0502020204030204" pitchFamily="34" charset="0"/>
                        </a:rPr>
                        <a:t>7: No Policy Change with Subsection R Injection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ctr"/>
                      <a:r>
                        <a:rPr lang="en-US" sz="1100" b="1" i="0" u="none" strike="noStrike" dirty="0">
                          <a:solidFill>
                            <a:srgbClr val="FFFFFF"/>
                          </a:solidFill>
                          <a:effectLst/>
                          <a:latin typeface="Calibri" panose="020F0502020204030204" pitchFamily="34" charset="0"/>
                        </a:rPr>
                        <a:t>8: No Policy Change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extLst>
                  <a:ext uri="{0D108BD9-81ED-4DB2-BD59-A6C34878D82A}">
                    <a16:rowId xmlns:a16="http://schemas.microsoft.com/office/drawing/2014/main" val="10000"/>
                  </a:ext>
                </a:extLst>
              </a:tr>
              <a:tr h="74985">
                <a:tc>
                  <a:txBody>
                    <a:bodyPr/>
                    <a:lstStyle/>
                    <a:p>
                      <a:pPr algn="ctr" fontAlgn="b"/>
                      <a:r>
                        <a:rPr lang="en-US" sz="1100" b="0" i="0" u="none" strike="noStrike" dirty="0">
                          <a:solidFill>
                            <a:srgbClr val="000000"/>
                          </a:solidFill>
                          <a:effectLst/>
                          <a:latin typeface="Calibri" panose="020F0502020204030204" pitchFamily="34" charset="0"/>
                        </a:rPr>
                        <a:t>EY17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1100" b="0" i="0" u="none" strike="noStrike" dirty="0">
                          <a:solidFill>
                            <a:srgbClr val="000000"/>
                          </a:solidFill>
                          <a:effectLst/>
                          <a:latin typeface="Calibri" panose="020F0502020204030204" pitchFamily="34" charset="0"/>
                        </a:rPr>
                        <a:t>3.00%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1100" b="0" i="0" u="none" strike="noStrike" dirty="0">
                          <a:solidFill>
                            <a:srgbClr val="000000"/>
                          </a:solidFill>
                          <a:effectLst/>
                          <a:latin typeface="Calibri" panose="020F0502020204030204" pitchFamily="34" charset="0"/>
                        </a:rPr>
                        <a:t>3.00%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1100" b="0" i="0" u="none" strike="noStrike" dirty="0">
                          <a:solidFill>
                            <a:srgbClr val="000000"/>
                          </a:solidFill>
                          <a:effectLst/>
                          <a:latin typeface="Calibri" panose="020F0502020204030204" pitchFamily="34" charset="0"/>
                        </a:rPr>
                        <a:t>3.00%</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1100" b="0" i="0" u="none" strike="noStrike" dirty="0">
                          <a:solidFill>
                            <a:srgbClr val="000000"/>
                          </a:solidFill>
                          <a:effectLst/>
                          <a:latin typeface="Calibri" panose="020F0502020204030204" pitchFamily="34" charset="0"/>
                        </a:rPr>
                        <a:t>3.00%</a:t>
                      </a:r>
                    </a:p>
                  </a:txBody>
                  <a:tcPr marL="9525" marR="9525" marT="9525"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1100" b="0" i="0" u="none" strike="noStrike" dirty="0">
                          <a:solidFill>
                            <a:srgbClr val="000000"/>
                          </a:solidFill>
                          <a:effectLst/>
                          <a:latin typeface="Calibri" panose="020F0502020204030204" pitchFamily="34" charset="0"/>
                        </a:rPr>
                        <a:t>3.00%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1100" b="0" i="0" u="none" strike="noStrike" dirty="0">
                          <a:solidFill>
                            <a:srgbClr val="000000"/>
                          </a:solidFill>
                          <a:effectLst/>
                          <a:latin typeface="Calibri" panose="020F0502020204030204" pitchFamily="34" charset="0"/>
                        </a:rPr>
                        <a:t>3.00%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1100" b="0" i="0" u="none" strike="noStrike" dirty="0">
                          <a:solidFill>
                            <a:srgbClr val="000000"/>
                          </a:solidFill>
                          <a:effectLst/>
                          <a:latin typeface="Calibri" panose="020F0502020204030204" pitchFamily="34" charset="0"/>
                        </a:rPr>
                        <a:t>3.00%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1100" b="0" i="0" u="none" strike="noStrike" dirty="0">
                          <a:solidFill>
                            <a:srgbClr val="000000"/>
                          </a:solidFill>
                          <a:effectLst/>
                          <a:latin typeface="Calibri" panose="020F0502020204030204" pitchFamily="34" charset="0"/>
                        </a:rPr>
                        <a:t>3.00%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1"/>
                  </a:ext>
                </a:extLst>
              </a:tr>
              <a:tr h="68535">
                <a:tc>
                  <a:txBody>
                    <a:bodyPr/>
                    <a:lstStyle/>
                    <a:p>
                      <a:pPr algn="ctr" fontAlgn="b"/>
                      <a:r>
                        <a:rPr lang="en-US" sz="1100" b="0" i="0" u="none" strike="noStrike" dirty="0">
                          <a:solidFill>
                            <a:srgbClr val="000000"/>
                          </a:solidFill>
                          <a:effectLst/>
                          <a:latin typeface="Calibri" panose="020F0502020204030204" pitchFamily="34" charset="0"/>
                        </a:rPr>
                        <a:t>EY18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0" i="0" u="none" strike="noStrike" dirty="0">
                          <a:solidFill>
                            <a:srgbClr val="000000"/>
                          </a:solidFill>
                          <a:effectLst/>
                          <a:latin typeface="Calibri" panose="020F0502020204030204" pitchFamily="34" charset="0"/>
                        </a:rPr>
                        <a:t>3.20%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0" i="0" u="none" strike="noStrike" dirty="0">
                          <a:solidFill>
                            <a:srgbClr val="000000"/>
                          </a:solidFill>
                          <a:effectLst/>
                          <a:latin typeface="Calibri" panose="020F0502020204030204" pitchFamily="34" charset="0"/>
                        </a:rPr>
                        <a:t>3.28%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2"/>
                    </a:solidFill>
                  </a:tcPr>
                </a:tc>
                <a:tc>
                  <a:txBody>
                    <a:bodyPr/>
                    <a:lstStyle/>
                    <a:p>
                      <a:pPr algn="ctr" fontAlgn="b"/>
                      <a:r>
                        <a:rPr lang="en-US" sz="1100" b="0" i="0" u="none" strike="noStrike" dirty="0">
                          <a:solidFill>
                            <a:srgbClr val="000000"/>
                          </a:solidFill>
                          <a:effectLst/>
                          <a:latin typeface="Calibri" panose="020F0502020204030204" pitchFamily="34" charset="0"/>
                        </a:rPr>
                        <a:t>3.28%</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chemeClr val="bg2"/>
                    </a:solidFill>
                  </a:tcPr>
                </a:tc>
                <a:tc>
                  <a:txBody>
                    <a:bodyPr/>
                    <a:lstStyle/>
                    <a:p>
                      <a:pPr algn="ctr" fontAlgn="b"/>
                      <a:r>
                        <a:rPr lang="en-US" sz="1100" b="0" i="0" u="none" strike="noStrike" dirty="0">
                          <a:solidFill>
                            <a:srgbClr val="000000"/>
                          </a:solidFill>
                          <a:effectLst/>
                          <a:latin typeface="Calibri" panose="020F0502020204030204" pitchFamily="34" charset="0"/>
                        </a:rPr>
                        <a:t>3.47%</a:t>
                      </a:r>
                    </a:p>
                  </a:txBody>
                  <a:tcPr marL="9525" marR="9525" marT="9525"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2"/>
                    </a:solidFill>
                  </a:tcPr>
                </a:tc>
                <a:tc>
                  <a:txBody>
                    <a:bodyPr/>
                    <a:lstStyle/>
                    <a:p>
                      <a:pPr algn="ctr" fontAlgn="b"/>
                      <a:r>
                        <a:rPr lang="en-US" sz="1100" b="0" i="0" u="none" strike="noStrike" dirty="0">
                          <a:solidFill>
                            <a:srgbClr val="000000"/>
                          </a:solidFill>
                          <a:effectLst/>
                          <a:latin typeface="Calibri" panose="020F0502020204030204" pitchFamily="34" charset="0"/>
                        </a:rPr>
                        <a:t>3.20%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0" i="0" u="none" strike="noStrike" dirty="0">
                          <a:solidFill>
                            <a:srgbClr val="000000"/>
                          </a:solidFill>
                          <a:effectLst/>
                          <a:latin typeface="Calibri" panose="020F0502020204030204" pitchFamily="34" charset="0"/>
                        </a:rPr>
                        <a:t>3.20%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0" i="0" u="none" strike="noStrike" dirty="0">
                          <a:solidFill>
                            <a:srgbClr val="000000"/>
                          </a:solidFill>
                          <a:effectLst/>
                          <a:latin typeface="Calibri" panose="020F0502020204030204" pitchFamily="34" charset="0"/>
                        </a:rPr>
                        <a:t>3.20%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0" i="0" u="none" strike="noStrike" dirty="0">
                          <a:solidFill>
                            <a:srgbClr val="000000"/>
                          </a:solidFill>
                          <a:effectLst/>
                          <a:latin typeface="Calibri" panose="020F0502020204030204" pitchFamily="34" charset="0"/>
                        </a:rPr>
                        <a:t>3.20%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2"/>
                  </a:ext>
                </a:extLst>
              </a:tr>
              <a:tr h="74985">
                <a:tc>
                  <a:txBody>
                    <a:bodyPr/>
                    <a:lstStyle/>
                    <a:p>
                      <a:pPr algn="ctr" fontAlgn="b"/>
                      <a:r>
                        <a:rPr lang="en-US" sz="1100" b="0" i="0" u="none" strike="noStrike" dirty="0">
                          <a:solidFill>
                            <a:srgbClr val="000000"/>
                          </a:solidFill>
                          <a:effectLst/>
                          <a:latin typeface="Calibri" panose="020F0502020204030204" pitchFamily="34" charset="0"/>
                        </a:rPr>
                        <a:t>EY19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0" i="0" u="none" strike="noStrike" dirty="0">
                          <a:solidFill>
                            <a:srgbClr val="000000"/>
                          </a:solidFill>
                          <a:effectLst/>
                          <a:latin typeface="Calibri" panose="020F0502020204030204" pitchFamily="34" charset="0"/>
                        </a:rPr>
                        <a:t>4.64%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2"/>
                    </a:solidFill>
                  </a:tcPr>
                </a:tc>
                <a:tc>
                  <a:txBody>
                    <a:bodyPr/>
                    <a:lstStyle/>
                    <a:p>
                      <a:pPr algn="ctr" fontAlgn="b"/>
                      <a:r>
                        <a:rPr lang="en-US" sz="1100" b="0" i="0" u="none" strike="noStrike" dirty="0">
                          <a:solidFill>
                            <a:srgbClr val="000000"/>
                          </a:solidFill>
                          <a:effectLst/>
                          <a:latin typeface="Calibri" panose="020F0502020204030204" pitchFamily="34" charset="0"/>
                        </a:rPr>
                        <a:t>3.55%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2"/>
                    </a:solidFill>
                  </a:tcPr>
                </a:tc>
                <a:tc>
                  <a:txBody>
                    <a:bodyPr/>
                    <a:lstStyle/>
                    <a:p>
                      <a:pPr algn="ctr" fontAlgn="b"/>
                      <a:r>
                        <a:rPr lang="en-US" sz="1100" b="0" i="0" u="none" strike="noStrike" dirty="0">
                          <a:solidFill>
                            <a:srgbClr val="000000"/>
                          </a:solidFill>
                          <a:effectLst/>
                          <a:latin typeface="Calibri" panose="020F0502020204030204" pitchFamily="34" charset="0"/>
                        </a:rPr>
                        <a:t>3.55%</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chemeClr val="bg2"/>
                    </a:solidFill>
                  </a:tcPr>
                </a:tc>
                <a:tc>
                  <a:txBody>
                    <a:bodyPr/>
                    <a:lstStyle/>
                    <a:p>
                      <a:pPr algn="ctr" fontAlgn="b"/>
                      <a:r>
                        <a:rPr lang="en-US" sz="1100" b="0" i="0" u="none" strike="noStrike" dirty="0">
                          <a:solidFill>
                            <a:srgbClr val="000000"/>
                          </a:solidFill>
                          <a:effectLst/>
                          <a:latin typeface="Calibri" panose="020F0502020204030204" pitchFamily="34" charset="0"/>
                        </a:rPr>
                        <a:t>4.15%</a:t>
                      </a:r>
                    </a:p>
                  </a:txBody>
                  <a:tcPr marL="9525" marR="9525" marT="9525"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2"/>
                    </a:solidFill>
                  </a:tcPr>
                </a:tc>
                <a:tc>
                  <a:txBody>
                    <a:bodyPr/>
                    <a:lstStyle/>
                    <a:p>
                      <a:pPr algn="ctr" fontAlgn="b"/>
                      <a:r>
                        <a:rPr lang="en-US" sz="1100" b="0" i="0" u="none" strike="noStrike" dirty="0">
                          <a:solidFill>
                            <a:srgbClr val="000000"/>
                          </a:solidFill>
                          <a:effectLst/>
                          <a:latin typeface="Calibri" panose="020F0502020204030204" pitchFamily="34" charset="0"/>
                        </a:rPr>
                        <a:t>3.29%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0" i="0" u="none" strike="noStrike" dirty="0">
                          <a:solidFill>
                            <a:srgbClr val="000000"/>
                          </a:solidFill>
                          <a:effectLst/>
                          <a:latin typeface="Calibri" panose="020F0502020204030204" pitchFamily="34" charset="0"/>
                        </a:rPr>
                        <a:t>3.29%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0" i="0" u="none" strike="noStrike" dirty="0">
                          <a:solidFill>
                            <a:srgbClr val="000000"/>
                          </a:solidFill>
                          <a:effectLst/>
                          <a:latin typeface="Calibri" panose="020F0502020204030204" pitchFamily="34" charset="0"/>
                        </a:rPr>
                        <a:t>3.29%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0" i="0" u="none" strike="noStrike" dirty="0">
                          <a:solidFill>
                            <a:srgbClr val="000000"/>
                          </a:solidFill>
                          <a:effectLst/>
                          <a:latin typeface="Calibri" panose="020F0502020204030204" pitchFamily="34" charset="0"/>
                        </a:rPr>
                        <a:t>3.29%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3"/>
                  </a:ext>
                </a:extLst>
              </a:tr>
              <a:tr h="74985">
                <a:tc>
                  <a:txBody>
                    <a:bodyPr/>
                    <a:lstStyle/>
                    <a:p>
                      <a:pPr algn="ctr" fontAlgn="b"/>
                      <a:r>
                        <a:rPr lang="en-US" sz="1100" b="0" i="0" u="none" strike="noStrike" dirty="0">
                          <a:solidFill>
                            <a:srgbClr val="000000"/>
                          </a:solidFill>
                          <a:effectLst/>
                          <a:latin typeface="Calibri" panose="020F0502020204030204" pitchFamily="34" charset="0"/>
                        </a:rPr>
                        <a:t>EY20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0" i="0" u="none" strike="noStrike" dirty="0">
                          <a:solidFill>
                            <a:srgbClr val="000000"/>
                          </a:solidFill>
                          <a:effectLst/>
                          <a:latin typeface="Calibri" panose="020F0502020204030204" pitchFamily="34" charset="0"/>
                        </a:rPr>
                        <a:t>5.30%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2"/>
                    </a:solidFill>
                  </a:tcPr>
                </a:tc>
                <a:tc>
                  <a:txBody>
                    <a:bodyPr/>
                    <a:lstStyle/>
                    <a:p>
                      <a:pPr algn="ctr" fontAlgn="b"/>
                      <a:r>
                        <a:rPr lang="en-US" sz="1100" b="0" i="0" u="none" strike="noStrike" dirty="0">
                          <a:solidFill>
                            <a:srgbClr val="000000"/>
                          </a:solidFill>
                          <a:effectLst/>
                          <a:latin typeface="Calibri" panose="020F0502020204030204" pitchFamily="34" charset="0"/>
                        </a:rPr>
                        <a:t>3.83%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2"/>
                    </a:solidFill>
                  </a:tcPr>
                </a:tc>
                <a:tc>
                  <a:txBody>
                    <a:bodyPr/>
                    <a:lstStyle/>
                    <a:p>
                      <a:pPr algn="ctr" fontAlgn="b"/>
                      <a:r>
                        <a:rPr lang="en-US" sz="1100" b="0" i="0" u="none" strike="noStrike" dirty="0">
                          <a:solidFill>
                            <a:srgbClr val="000000"/>
                          </a:solidFill>
                          <a:effectLst/>
                          <a:latin typeface="Calibri" panose="020F0502020204030204" pitchFamily="34" charset="0"/>
                        </a:rPr>
                        <a:t>3.83%</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chemeClr val="bg2"/>
                    </a:solidFill>
                  </a:tcPr>
                </a:tc>
                <a:tc>
                  <a:txBody>
                    <a:bodyPr/>
                    <a:lstStyle/>
                    <a:p>
                      <a:pPr algn="ctr" fontAlgn="b"/>
                      <a:r>
                        <a:rPr lang="en-US" sz="1100" b="0" i="0" u="none" strike="noStrike" dirty="0">
                          <a:solidFill>
                            <a:srgbClr val="000000"/>
                          </a:solidFill>
                          <a:effectLst/>
                          <a:latin typeface="Calibri" panose="020F0502020204030204" pitchFamily="34" charset="0"/>
                        </a:rPr>
                        <a:t>4.50%</a:t>
                      </a:r>
                    </a:p>
                  </a:txBody>
                  <a:tcPr marL="9525" marR="9525" marT="9525"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2"/>
                    </a:solidFill>
                  </a:tcPr>
                </a:tc>
                <a:tc>
                  <a:txBody>
                    <a:bodyPr/>
                    <a:lstStyle/>
                    <a:p>
                      <a:pPr algn="ctr" fontAlgn="b"/>
                      <a:r>
                        <a:rPr lang="en-US" sz="1100" b="0" i="0" u="none" strike="noStrike" dirty="0">
                          <a:solidFill>
                            <a:srgbClr val="000000"/>
                          </a:solidFill>
                          <a:effectLst/>
                          <a:latin typeface="Calibri" panose="020F0502020204030204" pitchFamily="34" charset="0"/>
                        </a:rPr>
                        <a:t>3.38%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0" i="0" u="none" strike="noStrike" dirty="0">
                          <a:solidFill>
                            <a:srgbClr val="000000"/>
                          </a:solidFill>
                          <a:effectLst/>
                          <a:latin typeface="Calibri" panose="020F0502020204030204" pitchFamily="34" charset="0"/>
                        </a:rPr>
                        <a:t>3.38%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0" i="0" u="none" strike="noStrike" dirty="0">
                          <a:solidFill>
                            <a:srgbClr val="000000"/>
                          </a:solidFill>
                          <a:effectLst/>
                          <a:latin typeface="Calibri" panose="020F0502020204030204" pitchFamily="34" charset="0"/>
                        </a:rPr>
                        <a:t>3.38%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0" i="0" u="none" strike="noStrike" dirty="0">
                          <a:solidFill>
                            <a:srgbClr val="000000"/>
                          </a:solidFill>
                          <a:effectLst/>
                          <a:latin typeface="Calibri" panose="020F0502020204030204" pitchFamily="34" charset="0"/>
                        </a:rPr>
                        <a:t>3.38%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4"/>
                  </a:ext>
                </a:extLst>
              </a:tr>
              <a:tr h="74985">
                <a:tc>
                  <a:txBody>
                    <a:bodyPr/>
                    <a:lstStyle/>
                    <a:p>
                      <a:pPr algn="ctr" fontAlgn="b"/>
                      <a:r>
                        <a:rPr lang="en-US" sz="1100" b="0" i="0" u="none" strike="noStrike" dirty="0">
                          <a:solidFill>
                            <a:srgbClr val="000000"/>
                          </a:solidFill>
                          <a:effectLst/>
                          <a:latin typeface="Calibri" panose="020F0502020204030204" pitchFamily="34" charset="0"/>
                        </a:rPr>
                        <a:t>EY21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0" i="0" u="none" strike="noStrike" dirty="0">
                          <a:solidFill>
                            <a:srgbClr val="000000"/>
                          </a:solidFill>
                          <a:effectLst/>
                          <a:latin typeface="Calibri" panose="020F0502020204030204" pitchFamily="34" charset="0"/>
                        </a:rPr>
                        <a:t>5.30%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2"/>
                    </a:solidFill>
                  </a:tcPr>
                </a:tc>
                <a:tc>
                  <a:txBody>
                    <a:bodyPr/>
                    <a:lstStyle/>
                    <a:p>
                      <a:pPr algn="ctr" fontAlgn="b"/>
                      <a:r>
                        <a:rPr lang="en-US" sz="1100" b="0" i="0" u="none" strike="noStrike" dirty="0">
                          <a:solidFill>
                            <a:srgbClr val="000000"/>
                          </a:solidFill>
                          <a:effectLst/>
                          <a:latin typeface="Calibri" panose="020F0502020204030204" pitchFamily="34" charset="0"/>
                        </a:rPr>
                        <a:t>4.10%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2"/>
                    </a:solidFill>
                  </a:tcPr>
                </a:tc>
                <a:tc>
                  <a:txBody>
                    <a:bodyPr/>
                    <a:lstStyle/>
                    <a:p>
                      <a:pPr algn="ctr" fontAlgn="b"/>
                      <a:r>
                        <a:rPr lang="en-US" sz="1100" b="0" i="0" u="none" strike="noStrike" dirty="0">
                          <a:solidFill>
                            <a:srgbClr val="000000"/>
                          </a:solidFill>
                          <a:effectLst/>
                          <a:latin typeface="Calibri" panose="020F0502020204030204" pitchFamily="34" charset="0"/>
                        </a:rPr>
                        <a:t>4.10%</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chemeClr val="bg2"/>
                    </a:solidFill>
                  </a:tcPr>
                </a:tc>
                <a:tc>
                  <a:txBody>
                    <a:bodyPr/>
                    <a:lstStyle/>
                    <a:p>
                      <a:pPr algn="ctr" fontAlgn="b"/>
                      <a:r>
                        <a:rPr lang="en-US" sz="1100" b="0" i="0" u="none" strike="noStrike" dirty="0">
                          <a:solidFill>
                            <a:srgbClr val="000000"/>
                          </a:solidFill>
                          <a:effectLst/>
                          <a:latin typeface="Calibri" panose="020F0502020204030204" pitchFamily="34" charset="0"/>
                        </a:rPr>
                        <a:t>4.50%</a:t>
                      </a:r>
                    </a:p>
                  </a:txBody>
                  <a:tcPr marL="9525" marR="9525" marT="9525"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2"/>
                    </a:solidFill>
                  </a:tcPr>
                </a:tc>
                <a:tc>
                  <a:txBody>
                    <a:bodyPr/>
                    <a:lstStyle/>
                    <a:p>
                      <a:pPr algn="ctr" fontAlgn="b"/>
                      <a:r>
                        <a:rPr lang="en-US" sz="1100" b="0" i="0" u="none" strike="noStrike" dirty="0">
                          <a:solidFill>
                            <a:schemeClr val="tx1"/>
                          </a:solidFill>
                          <a:effectLst/>
                          <a:latin typeface="Calibri" panose="020F0502020204030204" pitchFamily="34" charset="0"/>
                        </a:rPr>
                        <a:t>4.00%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2"/>
                    </a:solidFill>
                  </a:tcPr>
                </a:tc>
                <a:tc>
                  <a:txBody>
                    <a:bodyPr/>
                    <a:lstStyle/>
                    <a:p>
                      <a:pPr algn="ctr" fontAlgn="b"/>
                      <a:r>
                        <a:rPr lang="en-US" sz="1100" b="0" i="0" u="none" strike="noStrike" dirty="0">
                          <a:solidFill>
                            <a:schemeClr val="tx1"/>
                          </a:solidFill>
                          <a:effectLst/>
                          <a:latin typeface="Calibri" panose="020F0502020204030204" pitchFamily="34" charset="0"/>
                        </a:rPr>
                        <a:t>4.00%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2"/>
                    </a:solidFill>
                  </a:tcPr>
                </a:tc>
                <a:tc>
                  <a:txBody>
                    <a:bodyPr/>
                    <a:lstStyle/>
                    <a:p>
                      <a:pPr algn="ctr" fontAlgn="b"/>
                      <a:r>
                        <a:rPr lang="en-US" sz="1100" b="0" i="0" u="none" strike="noStrike" dirty="0">
                          <a:solidFill>
                            <a:srgbClr val="000000"/>
                          </a:solidFill>
                          <a:effectLst/>
                          <a:latin typeface="Calibri" panose="020F0502020204030204" pitchFamily="34" charset="0"/>
                        </a:rPr>
                        <a:t>3.47%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0" i="0" u="none" strike="noStrike" dirty="0">
                          <a:solidFill>
                            <a:srgbClr val="000000"/>
                          </a:solidFill>
                          <a:effectLst/>
                          <a:latin typeface="Calibri" panose="020F0502020204030204" pitchFamily="34" charset="0"/>
                        </a:rPr>
                        <a:t>3.47%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5"/>
                  </a:ext>
                </a:extLst>
              </a:tr>
              <a:tr h="74985">
                <a:tc>
                  <a:txBody>
                    <a:bodyPr/>
                    <a:lstStyle/>
                    <a:p>
                      <a:pPr algn="ctr" fontAlgn="b"/>
                      <a:r>
                        <a:rPr lang="en-US" sz="1100" b="0" i="0" u="none" strike="noStrike" dirty="0">
                          <a:solidFill>
                            <a:srgbClr val="000000"/>
                          </a:solidFill>
                          <a:effectLst/>
                          <a:latin typeface="Calibri" panose="020F0502020204030204" pitchFamily="34" charset="0"/>
                        </a:rPr>
                        <a:t>EY22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0" i="0" u="none" strike="noStrike" dirty="0">
                          <a:solidFill>
                            <a:srgbClr val="000000"/>
                          </a:solidFill>
                          <a:effectLst/>
                          <a:latin typeface="Calibri" panose="020F0502020204030204" pitchFamily="34" charset="0"/>
                        </a:rPr>
                        <a:t>5.30%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2"/>
                    </a:solidFill>
                  </a:tcPr>
                </a:tc>
                <a:tc>
                  <a:txBody>
                    <a:bodyPr/>
                    <a:lstStyle/>
                    <a:p>
                      <a:pPr algn="ctr" fontAlgn="b"/>
                      <a:r>
                        <a:rPr lang="en-US" sz="1100" b="0" i="0" u="none" strike="noStrike" dirty="0">
                          <a:solidFill>
                            <a:srgbClr val="000000"/>
                          </a:solidFill>
                          <a:effectLst/>
                          <a:latin typeface="Calibri" panose="020F0502020204030204" pitchFamily="34" charset="0"/>
                        </a:rPr>
                        <a:t>4.10%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2"/>
                    </a:solidFill>
                  </a:tcPr>
                </a:tc>
                <a:tc>
                  <a:txBody>
                    <a:bodyPr/>
                    <a:lstStyle/>
                    <a:p>
                      <a:pPr algn="ctr" fontAlgn="b"/>
                      <a:r>
                        <a:rPr lang="en-US" sz="1100" b="0" i="0" u="none" strike="noStrike" dirty="0">
                          <a:solidFill>
                            <a:srgbClr val="000000"/>
                          </a:solidFill>
                          <a:effectLst/>
                          <a:latin typeface="Calibri" panose="020F0502020204030204" pitchFamily="34" charset="0"/>
                        </a:rPr>
                        <a:t>4.10%</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chemeClr val="bg2"/>
                    </a:solidFill>
                  </a:tcPr>
                </a:tc>
                <a:tc>
                  <a:txBody>
                    <a:bodyPr/>
                    <a:lstStyle/>
                    <a:p>
                      <a:pPr algn="ctr" fontAlgn="b"/>
                      <a:r>
                        <a:rPr lang="en-US" sz="1100" b="0" i="0" u="none" strike="noStrike" dirty="0">
                          <a:solidFill>
                            <a:srgbClr val="000000"/>
                          </a:solidFill>
                          <a:effectLst/>
                          <a:latin typeface="Calibri" panose="020F0502020204030204" pitchFamily="34" charset="0"/>
                        </a:rPr>
                        <a:t>4.50%</a:t>
                      </a:r>
                    </a:p>
                  </a:txBody>
                  <a:tcPr marL="9525" marR="9525" marT="9525"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2"/>
                    </a:solidFill>
                  </a:tcPr>
                </a:tc>
                <a:tc>
                  <a:txBody>
                    <a:bodyPr/>
                    <a:lstStyle/>
                    <a:p>
                      <a:pPr algn="ctr" fontAlgn="b"/>
                      <a:r>
                        <a:rPr lang="en-US" sz="1100" b="0" i="0" u="none" strike="noStrike" dirty="0">
                          <a:solidFill>
                            <a:srgbClr val="000000"/>
                          </a:solidFill>
                          <a:effectLst/>
                          <a:latin typeface="Calibri" panose="020F0502020204030204" pitchFamily="34" charset="0"/>
                        </a:rPr>
                        <a:t>4.30%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2"/>
                    </a:solidFill>
                  </a:tcPr>
                </a:tc>
                <a:tc>
                  <a:txBody>
                    <a:bodyPr/>
                    <a:lstStyle/>
                    <a:p>
                      <a:pPr algn="ctr" fontAlgn="b"/>
                      <a:r>
                        <a:rPr lang="en-US" sz="1100" b="0" i="0" u="none" strike="noStrike" dirty="0">
                          <a:solidFill>
                            <a:srgbClr val="000000"/>
                          </a:solidFill>
                          <a:effectLst/>
                          <a:latin typeface="Calibri" panose="020F0502020204030204" pitchFamily="34" charset="0"/>
                        </a:rPr>
                        <a:t>4.30%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2"/>
                    </a:solidFill>
                  </a:tcPr>
                </a:tc>
                <a:tc>
                  <a:txBody>
                    <a:bodyPr/>
                    <a:lstStyle/>
                    <a:p>
                      <a:pPr algn="ctr" fontAlgn="b"/>
                      <a:r>
                        <a:rPr lang="en-US" sz="1100" b="0" i="0" u="none" strike="noStrike" dirty="0">
                          <a:solidFill>
                            <a:srgbClr val="000000"/>
                          </a:solidFill>
                          <a:effectLst/>
                          <a:latin typeface="Calibri" panose="020F0502020204030204" pitchFamily="34" charset="0"/>
                        </a:rPr>
                        <a:t>3.56%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0" i="0" u="none" strike="noStrike" dirty="0">
                          <a:solidFill>
                            <a:srgbClr val="000000"/>
                          </a:solidFill>
                          <a:effectLst/>
                          <a:latin typeface="Calibri" panose="020F0502020204030204" pitchFamily="34" charset="0"/>
                        </a:rPr>
                        <a:t>3.56%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6"/>
                  </a:ext>
                </a:extLst>
              </a:tr>
              <a:tr h="74985">
                <a:tc>
                  <a:txBody>
                    <a:bodyPr/>
                    <a:lstStyle/>
                    <a:p>
                      <a:pPr algn="ctr" fontAlgn="b"/>
                      <a:r>
                        <a:rPr lang="en-US" sz="1100" b="0" i="0" u="none" strike="noStrike" dirty="0">
                          <a:solidFill>
                            <a:srgbClr val="000000"/>
                          </a:solidFill>
                          <a:effectLst/>
                          <a:latin typeface="Calibri" panose="020F0502020204030204" pitchFamily="34" charset="0"/>
                        </a:rPr>
                        <a:t>EY23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0" i="0" u="none" strike="noStrike" dirty="0">
                          <a:solidFill>
                            <a:srgbClr val="000000"/>
                          </a:solidFill>
                          <a:effectLst/>
                          <a:latin typeface="Calibri" panose="020F0502020204030204" pitchFamily="34" charset="0"/>
                        </a:rPr>
                        <a:t>5.30%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2"/>
                    </a:solidFill>
                  </a:tcPr>
                </a:tc>
                <a:tc>
                  <a:txBody>
                    <a:bodyPr/>
                    <a:lstStyle/>
                    <a:p>
                      <a:pPr algn="ctr" fontAlgn="b"/>
                      <a:r>
                        <a:rPr lang="en-US" sz="1100" b="0" i="0" u="none" strike="noStrike" dirty="0">
                          <a:solidFill>
                            <a:srgbClr val="000000"/>
                          </a:solidFill>
                          <a:effectLst/>
                          <a:latin typeface="Calibri" panose="020F0502020204030204" pitchFamily="34" charset="0"/>
                        </a:rPr>
                        <a:t>4.10%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2"/>
                    </a:solidFill>
                  </a:tcPr>
                </a:tc>
                <a:tc>
                  <a:txBody>
                    <a:bodyPr/>
                    <a:lstStyle/>
                    <a:p>
                      <a:pPr algn="ctr" fontAlgn="b"/>
                      <a:r>
                        <a:rPr lang="en-US" sz="1100" b="0" i="0" u="none" strike="noStrike" dirty="0">
                          <a:solidFill>
                            <a:srgbClr val="000000"/>
                          </a:solidFill>
                          <a:effectLst/>
                          <a:latin typeface="Calibri" panose="020F0502020204030204" pitchFamily="34" charset="0"/>
                        </a:rPr>
                        <a:t>4.10%</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chemeClr val="bg2"/>
                    </a:solidFill>
                  </a:tcPr>
                </a:tc>
                <a:tc>
                  <a:txBody>
                    <a:bodyPr/>
                    <a:lstStyle/>
                    <a:p>
                      <a:pPr algn="ctr" fontAlgn="b"/>
                      <a:r>
                        <a:rPr lang="en-US" sz="1100" b="0" i="0" u="none" strike="noStrike" dirty="0">
                          <a:solidFill>
                            <a:srgbClr val="000000"/>
                          </a:solidFill>
                          <a:effectLst/>
                          <a:latin typeface="Calibri" panose="020F0502020204030204" pitchFamily="34" charset="0"/>
                        </a:rPr>
                        <a:t>4.50%</a:t>
                      </a:r>
                    </a:p>
                  </a:txBody>
                  <a:tcPr marL="9525" marR="9525" marT="9525"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2"/>
                    </a:solidFill>
                  </a:tcPr>
                </a:tc>
                <a:tc>
                  <a:txBody>
                    <a:bodyPr/>
                    <a:lstStyle/>
                    <a:p>
                      <a:pPr algn="ctr" fontAlgn="b"/>
                      <a:r>
                        <a:rPr lang="en-US" sz="1100" b="0" i="0" u="none" strike="noStrike" dirty="0">
                          <a:solidFill>
                            <a:srgbClr val="000000"/>
                          </a:solidFill>
                          <a:effectLst/>
                          <a:latin typeface="Calibri" panose="020F0502020204030204" pitchFamily="34" charset="0"/>
                        </a:rPr>
                        <a:t>4.60%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2"/>
                    </a:solidFill>
                  </a:tcPr>
                </a:tc>
                <a:tc>
                  <a:txBody>
                    <a:bodyPr/>
                    <a:lstStyle/>
                    <a:p>
                      <a:pPr algn="ctr" fontAlgn="b"/>
                      <a:r>
                        <a:rPr lang="en-US" sz="1100" b="0" i="0" u="none" strike="noStrike" dirty="0">
                          <a:solidFill>
                            <a:srgbClr val="000000"/>
                          </a:solidFill>
                          <a:effectLst/>
                          <a:latin typeface="Calibri" panose="020F0502020204030204" pitchFamily="34" charset="0"/>
                        </a:rPr>
                        <a:t>4.60%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2"/>
                    </a:solidFill>
                  </a:tcPr>
                </a:tc>
                <a:tc>
                  <a:txBody>
                    <a:bodyPr/>
                    <a:lstStyle/>
                    <a:p>
                      <a:pPr algn="ctr" fontAlgn="b"/>
                      <a:r>
                        <a:rPr lang="en-US" sz="1100" b="0" i="0" u="none" strike="noStrike" dirty="0">
                          <a:solidFill>
                            <a:srgbClr val="000000"/>
                          </a:solidFill>
                          <a:effectLst/>
                          <a:latin typeface="Calibri" panose="020F0502020204030204" pitchFamily="34" charset="0"/>
                        </a:rPr>
                        <a:t>3.65%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0" i="0" u="none" strike="noStrike" dirty="0">
                          <a:solidFill>
                            <a:srgbClr val="000000"/>
                          </a:solidFill>
                          <a:effectLst/>
                          <a:latin typeface="Calibri" panose="020F0502020204030204" pitchFamily="34" charset="0"/>
                        </a:rPr>
                        <a:t>3.65%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7"/>
                  </a:ext>
                </a:extLst>
              </a:tr>
              <a:tr h="74985">
                <a:tc>
                  <a:txBody>
                    <a:bodyPr/>
                    <a:lstStyle/>
                    <a:p>
                      <a:pPr algn="ctr" fontAlgn="b"/>
                      <a:r>
                        <a:rPr lang="en-US" sz="1100" b="0" i="0" u="none" strike="noStrike" dirty="0">
                          <a:solidFill>
                            <a:srgbClr val="000000"/>
                          </a:solidFill>
                          <a:effectLst/>
                          <a:latin typeface="Calibri" panose="020F0502020204030204" pitchFamily="34" charset="0"/>
                        </a:rPr>
                        <a:t>EY24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0" i="0" u="none" strike="noStrike" dirty="0">
                          <a:solidFill>
                            <a:srgbClr val="000000"/>
                          </a:solidFill>
                          <a:effectLst/>
                          <a:latin typeface="Calibri" panose="020F0502020204030204" pitchFamily="34" charset="0"/>
                        </a:rPr>
                        <a:t>5.14%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2"/>
                    </a:solidFill>
                  </a:tcPr>
                </a:tc>
                <a:tc>
                  <a:txBody>
                    <a:bodyPr/>
                    <a:lstStyle/>
                    <a:p>
                      <a:pPr algn="ctr" fontAlgn="b"/>
                      <a:r>
                        <a:rPr lang="en-US" sz="1100" b="0" i="0" u="none" strike="noStrike" dirty="0">
                          <a:solidFill>
                            <a:srgbClr val="000000"/>
                          </a:solidFill>
                          <a:effectLst/>
                          <a:latin typeface="Calibri" panose="020F0502020204030204" pitchFamily="34" charset="0"/>
                        </a:rPr>
                        <a:t>4.10%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2"/>
                    </a:solidFill>
                  </a:tcPr>
                </a:tc>
                <a:tc>
                  <a:txBody>
                    <a:bodyPr/>
                    <a:lstStyle/>
                    <a:p>
                      <a:pPr algn="ctr" fontAlgn="b"/>
                      <a:r>
                        <a:rPr lang="en-US" sz="1100" b="0" i="0" u="none" strike="noStrike" dirty="0">
                          <a:solidFill>
                            <a:srgbClr val="000000"/>
                          </a:solidFill>
                          <a:effectLst/>
                          <a:latin typeface="Calibri" panose="020F0502020204030204" pitchFamily="34" charset="0"/>
                        </a:rPr>
                        <a:t>4.10%</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chemeClr val="bg2"/>
                    </a:solidFill>
                  </a:tcPr>
                </a:tc>
                <a:tc>
                  <a:txBody>
                    <a:bodyPr/>
                    <a:lstStyle/>
                    <a:p>
                      <a:pPr algn="ctr" fontAlgn="b"/>
                      <a:r>
                        <a:rPr lang="en-US" sz="1100" b="0" i="0" u="none" strike="noStrike" dirty="0">
                          <a:solidFill>
                            <a:srgbClr val="000000"/>
                          </a:solidFill>
                          <a:effectLst/>
                          <a:latin typeface="Calibri" panose="020F0502020204030204" pitchFamily="34" charset="0"/>
                        </a:rPr>
                        <a:t>4.50%</a:t>
                      </a:r>
                    </a:p>
                  </a:txBody>
                  <a:tcPr marL="9525" marR="9525" marT="9525"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2"/>
                    </a:solidFill>
                  </a:tcPr>
                </a:tc>
                <a:tc>
                  <a:txBody>
                    <a:bodyPr/>
                    <a:lstStyle/>
                    <a:p>
                      <a:pPr algn="ctr" fontAlgn="b"/>
                      <a:r>
                        <a:rPr lang="en-US" sz="1100" b="0" i="0" u="none" strike="noStrike" dirty="0">
                          <a:solidFill>
                            <a:srgbClr val="000000"/>
                          </a:solidFill>
                          <a:effectLst/>
                          <a:latin typeface="Calibri" panose="020F0502020204030204" pitchFamily="34" charset="0"/>
                        </a:rPr>
                        <a:t>4.90%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2"/>
                    </a:solidFill>
                  </a:tcPr>
                </a:tc>
                <a:tc>
                  <a:txBody>
                    <a:bodyPr/>
                    <a:lstStyle/>
                    <a:p>
                      <a:pPr algn="ctr" fontAlgn="b"/>
                      <a:r>
                        <a:rPr lang="en-US" sz="1100" b="0" i="0" u="none" strike="noStrike" dirty="0">
                          <a:solidFill>
                            <a:srgbClr val="000000"/>
                          </a:solidFill>
                          <a:effectLst/>
                          <a:latin typeface="Calibri" panose="020F0502020204030204" pitchFamily="34" charset="0"/>
                        </a:rPr>
                        <a:t>4.90%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2"/>
                    </a:solidFill>
                  </a:tcPr>
                </a:tc>
                <a:tc>
                  <a:txBody>
                    <a:bodyPr/>
                    <a:lstStyle/>
                    <a:p>
                      <a:pPr algn="ctr" fontAlgn="b"/>
                      <a:r>
                        <a:rPr lang="en-US" sz="1100" b="0" i="0" u="none" strike="noStrike" dirty="0">
                          <a:solidFill>
                            <a:srgbClr val="000000"/>
                          </a:solidFill>
                          <a:effectLst/>
                          <a:latin typeface="Calibri" panose="020F0502020204030204" pitchFamily="34" charset="0"/>
                        </a:rPr>
                        <a:t>3.74%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0" i="0" u="none" strike="noStrike" dirty="0">
                          <a:solidFill>
                            <a:srgbClr val="000000"/>
                          </a:solidFill>
                          <a:effectLst/>
                          <a:latin typeface="Calibri" panose="020F0502020204030204" pitchFamily="34" charset="0"/>
                        </a:rPr>
                        <a:t>3.74%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8"/>
                  </a:ext>
                </a:extLst>
              </a:tr>
              <a:tr h="74985">
                <a:tc>
                  <a:txBody>
                    <a:bodyPr/>
                    <a:lstStyle/>
                    <a:p>
                      <a:pPr algn="ctr" fontAlgn="b"/>
                      <a:r>
                        <a:rPr lang="en-US" sz="1100" b="0" i="0" u="none" strike="noStrike" dirty="0">
                          <a:solidFill>
                            <a:srgbClr val="000000"/>
                          </a:solidFill>
                          <a:effectLst/>
                          <a:latin typeface="Calibri" panose="020F0502020204030204" pitchFamily="34" charset="0"/>
                        </a:rPr>
                        <a:t>EY25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0" i="0" u="none" strike="noStrike" dirty="0">
                          <a:solidFill>
                            <a:srgbClr val="000000"/>
                          </a:solidFill>
                          <a:effectLst/>
                          <a:latin typeface="Calibri" panose="020F0502020204030204" pitchFamily="34" charset="0"/>
                        </a:rPr>
                        <a:t>5.05%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2"/>
                    </a:solidFill>
                  </a:tcPr>
                </a:tc>
                <a:tc>
                  <a:txBody>
                    <a:bodyPr/>
                    <a:lstStyle/>
                    <a:p>
                      <a:pPr algn="ctr" fontAlgn="b"/>
                      <a:r>
                        <a:rPr lang="en-US" sz="1100" b="0" i="0" u="none" strike="noStrike" dirty="0">
                          <a:solidFill>
                            <a:srgbClr val="000000"/>
                          </a:solidFill>
                          <a:effectLst/>
                          <a:latin typeface="Calibri" panose="020F0502020204030204" pitchFamily="34" charset="0"/>
                        </a:rPr>
                        <a:t>4.10%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2"/>
                    </a:solidFill>
                  </a:tcPr>
                </a:tc>
                <a:tc>
                  <a:txBody>
                    <a:bodyPr/>
                    <a:lstStyle/>
                    <a:p>
                      <a:pPr algn="ctr" fontAlgn="b"/>
                      <a:r>
                        <a:rPr lang="en-US" sz="1100" b="0" i="0" u="none" strike="noStrike" dirty="0">
                          <a:solidFill>
                            <a:srgbClr val="000000"/>
                          </a:solidFill>
                          <a:effectLst/>
                          <a:latin typeface="Calibri" panose="020F0502020204030204" pitchFamily="34" charset="0"/>
                        </a:rPr>
                        <a:t>4.10%</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chemeClr val="bg2"/>
                    </a:solidFill>
                  </a:tcPr>
                </a:tc>
                <a:tc>
                  <a:txBody>
                    <a:bodyPr/>
                    <a:lstStyle/>
                    <a:p>
                      <a:pPr algn="ctr" fontAlgn="b"/>
                      <a:r>
                        <a:rPr lang="en-US" sz="1100" b="0" i="0" u="none" strike="noStrike" dirty="0">
                          <a:solidFill>
                            <a:srgbClr val="000000"/>
                          </a:solidFill>
                          <a:effectLst/>
                          <a:latin typeface="Calibri" panose="020F0502020204030204" pitchFamily="34" charset="0"/>
                        </a:rPr>
                        <a:t>4.50%</a:t>
                      </a:r>
                    </a:p>
                  </a:txBody>
                  <a:tcPr marL="9525" marR="9525" marT="9525"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2"/>
                    </a:solidFill>
                  </a:tcPr>
                </a:tc>
                <a:tc>
                  <a:txBody>
                    <a:bodyPr/>
                    <a:lstStyle/>
                    <a:p>
                      <a:pPr algn="ctr" fontAlgn="b"/>
                      <a:r>
                        <a:rPr lang="en-US" sz="1100" b="0" i="0" u="none" strike="noStrike" dirty="0">
                          <a:solidFill>
                            <a:srgbClr val="000000"/>
                          </a:solidFill>
                          <a:effectLst/>
                          <a:latin typeface="Calibri" panose="020F0502020204030204" pitchFamily="34" charset="0"/>
                        </a:rPr>
                        <a:t>5.00%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2"/>
                    </a:solidFill>
                  </a:tcPr>
                </a:tc>
                <a:tc>
                  <a:txBody>
                    <a:bodyPr/>
                    <a:lstStyle/>
                    <a:p>
                      <a:pPr algn="ctr" fontAlgn="b"/>
                      <a:r>
                        <a:rPr lang="en-US" sz="1100" b="0" i="0" u="none" strike="noStrike" dirty="0">
                          <a:solidFill>
                            <a:srgbClr val="000000"/>
                          </a:solidFill>
                          <a:effectLst/>
                          <a:latin typeface="Calibri" panose="020F0502020204030204" pitchFamily="34" charset="0"/>
                        </a:rPr>
                        <a:t>5.00%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2"/>
                    </a:solidFill>
                  </a:tcPr>
                </a:tc>
                <a:tc>
                  <a:txBody>
                    <a:bodyPr/>
                    <a:lstStyle/>
                    <a:p>
                      <a:pPr algn="ctr" fontAlgn="b"/>
                      <a:r>
                        <a:rPr lang="en-US" sz="1100" b="0" i="0" u="none" strike="noStrike" dirty="0">
                          <a:solidFill>
                            <a:srgbClr val="000000"/>
                          </a:solidFill>
                          <a:effectLst/>
                          <a:latin typeface="Calibri" panose="020F0502020204030204" pitchFamily="34" charset="0"/>
                        </a:rPr>
                        <a:t>3.83%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0" i="0" u="none" strike="noStrike" dirty="0">
                          <a:solidFill>
                            <a:srgbClr val="000000"/>
                          </a:solidFill>
                          <a:effectLst/>
                          <a:latin typeface="Calibri" panose="020F0502020204030204" pitchFamily="34" charset="0"/>
                        </a:rPr>
                        <a:t>3.83%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9"/>
                  </a:ext>
                </a:extLst>
              </a:tr>
              <a:tr h="74985">
                <a:tc>
                  <a:txBody>
                    <a:bodyPr/>
                    <a:lstStyle/>
                    <a:p>
                      <a:pPr algn="ctr" fontAlgn="b"/>
                      <a:r>
                        <a:rPr lang="en-US" sz="1100" b="0" i="0" u="none" strike="noStrike" dirty="0">
                          <a:solidFill>
                            <a:srgbClr val="000000"/>
                          </a:solidFill>
                          <a:effectLst/>
                          <a:latin typeface="Calibri" panose="020F0502020204030204" pitchFamily="34" charset="0"/>
                        </a:rPr>
                        <a:t>EY26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0" i="0" u="none" strike="noStrike" dirty="0">
                          <a:solidFill>
                            <a:srgbClr val="000000"/>
                          </a:solidFill>
                          <a:effectLst/>
                          <a:latin typeface="Calibri" panose="020F0502020204030204" pitchFamily="34" charset="0"/>
                        </a:rPr>
                        <a:t>4.85%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2"/>
                    </a:solidFill>
                  </a:tcPr>
                </a:tc>
                <a:tc>
                  <a:txBody>
                    <a:bodyPr/>
                    <a:lstStyle/>
                    <a:p>
                      <a:pPr algn="ctr" fontAlgn="b"/>
                      <a:r>
                        <a:rPr lang="en-US" sz="1100" b="0" i="0" u="none" strike="noStrike" dirty="0">
                          <a:solidFill>
                            <a:srgbClr val="000000"/>
                          </a:solidFill>
                          <a:effectLst/>
                          <a:latin typeface="Calibri" panose="020F0502020204030204" pitchFamily="34" charset="0"/>
                        </a:rPr>
                        <a:t>4.10%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2"/>
                    </a:solidFill>
                  </a:tcPr>
                </a:tc>
                <a:tc>
                  <a:txBody>
                    <a:bodyPr/>
                    <a:lstStyle/>
                    <a:p>
                      <a:pPr algn="ctr" fontAlgn="b"/>
                      <a:r>
                        <a:rPr lang="en-US" sz="1100" b="0" i="0" u="none" strike="noStrike" dirty="0">
                          <a:solidFill>
                            <a:srgbClr val="000000"/>
                          </a:solidFill>
                          <a:effectLst/>
                          <a:latin typeface="Calibri" panose="020F0502020204030204" pitchFamily="34" charset="0"/>
                        </a:rPr>
                        <a:t>4.10%</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chemeClr val="bg2"/>
                    </a:solidFill>
                  </a:tcPr>
                </a:tc>
                <a:tc>
                  <a:txBody>
                    <a:bodyPr/>
                    <a:lstStyle/>
                    <a:p>
                      <a:pPr algn="ctr" fontAlgn="b"/>
                      <a:r>
                        <a:rPr lang="en-US" sz="1100" b="0" i="0" u="none" strike="noStrike" dirty="0">
                          <a:solidFill>
                            <a:srgbClr val="000000"/>
                          </a:solidFill>
                          <a:effectLst/>
                          <a:latin typeface="Calibri" panose="020F0502020204030204" pitchFamily="34" charset="0"/>
                        </a:rPr>
                        <a:t>4.50%</a:t>
                      </a:r>
                    </a:p>
                  </a:txBody>
                  <a:tcPr marL="9525" marR="9525" marT="9525"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2"/>
                    </a:solidFill>
                  </a:tcPr>
                </a:tc>
                <a:tc>
                  <a:txBody>
                    <a:bodyPr/>
                    <a:lstStyle/>
                    <a:p>
                      <a:pPr algn="ctr" fontAlgn="b"/>
                      <a:r>
                        <a:rPr lang="en-US" sz="1100" b="0" i="0" u="none" strike="noStrike" dirty="0">
                          <a:solidFill>
                            <a:srgbClr val="000000"/>
                          </a:solidFill>
                          <a:effectLst/>
                          <a:latin typeface="Calibri" panose="020F0502020204030204" pitchFamily="34" charset="0"/>
                        </a:rPr>
                        <a:t>5.05%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2"/>
                    </a:solidFill>
                  </a:tcPr>
                </a:tc>
                <a:tc>
                  <a:txBody>
                    <a:bodyPr/>
                    <a:lstStyle/>
                    <a:p>
                      <a:pPr algn="ctr" fontAlgn="b"/>
                      <a:r>
                        <a:rPr lang="en-US" sz="1100" b="0" i="0" u="none" strike="noStrike" dirty="0">
                          <a:solidFill>
                            <a:srgbClr val="000000"/>
                          </a:solidFill>
                          <a:effectLst/>
                          <a:latin typeface="Calibri" panose="020F0502020204030204" pitchFamily="34" charset="0"/>
                        </a:rPr>
                        <a:t>5.05%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2"/>
                    </a:solidFill>
                  </a:tcPr>
                </a:tc>
                <a:tc>
                  <a:txBody>
                    <a:bodyPr/>
                    <a:lstStyle/>
                    <a:p>
                      <a:pPr algn="ctr" fontAlgn="b"/>
                      <a:r>
                        <a:rPr lang="en-US" sz="1100" b="0" i="0" u="none" strike="noStrike" dirty="0">
                          <a:solidFill>
                            <a:srgbClr val="000000"/>
                          </a:solidFill>
                          <a:effectLst/>
                          <a:latin typeface="Calibri" panose="020F0502020204030204" pitchFamily="34" charset="0"/>
                        </a:rPr>
                        <a:t>3.92%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0" i="0" u="none" strike="noStrike" dirty="0">
                          <a:solidFill>
                            <a:srgbClr val="000000"/>
                          </a:solidFill>
                          <a:effectLst/>
                          <a:latin typeface="Calibri" panose="020F0502020204030204" pitchFamily="34" charset="0"/>
                        </a:rPr>
                        <a:t>3.92%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10"/>
                  </a:ext>
                </a:extLst>
              </a:tr>
              <a:tr h="74985">
                <a:tc>
                  <a:txBody>
                    <a:bodyPr/>
                    <a:lstStyle/>
                    <a:p>
                      <a:pPr algn="ctr" fontAlgn="b"/>
                      <a:r>
                        <a:rPr lang="en-US" sz="1100" b="0" i="0" u="none" strike="noStrike" dirty="0">
                          <a:solidFill>
                            <a:srgbClr val="000000"/>
                          </a:solidFill>
                          <a:effectLst/>
                          <a:latin typeface="Calibri" panose="020F0502020204030204" pitchFamily="34" charset="0"/>
                        </a:rPr>
                        <a:t>EY27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0" i="0" u="none" strike="noStrike" dirty="0">
                          <a:solidFill>
                            <a:srgbClr val="000000"/>
                          </a:solidFill>
                          <a:effectLst/>
                          <a:latin typeface="Calibri" panose="020F0502020204030204" pitchFamily="34" charset="0"/>
                        </a:rPr>
                        <a:t>4.35%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2"/>
                    </a:solidFill>
                  </a:tcPr>
                </a:tc>
                <a:tc>
                  <a:txBody>
                    <a:bodyPr/>
                    <a:lstStyle/>
                    <a:p>
                      <a:pPr algn="ctr" fontAlgn="b"/>
                      <a:r>
                        <a:rPr lang="en-US" sz="1100" b="0" i="0" u="none" strike="noStrike" dirty="0">
                          <a:solidFill>
                            <a:srgbClr val="000000"/>
                          </a:solidFill>
                          <a:effectLst/>
                          <a:latin typeface="Calibri" panose="020F0502020204030204" pitchFamily="34" charset="0"/>
                        </a:rPr>
                        <a:t>4.10%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2"/>
                    </a:solidFill>
                  </a:tcPr>
                </a:tc>
                <a:tc>
                  <a:txBody>
                    <a:bodyPr/>
                    <a:lstStyle/>
                    <a:p>
                      <a:pPr algn="ctr" fontAlgn="b"/>
                      <a:r>
                        <a:rPr lang="en-US" sz="1100" b="0" i="0" u="none" strike="noStrike" dirty="0">
                          <a:solidFill>
                            <a:srgbClr val="000000"/>
                          </a:solidFill>
                          <a:effectLst/>
                          <a:latin typeface="Calibri" panose="020F0502020204030204" pitchFamily="34" charset="0"/>
                        </a:rPr>
                        <a:t>4.10%</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chemeClr val="bg2"/>
                    </a:solidFill>
                  </a:tcPr>
                </a:tc>
                <a:tc>
                  <a:txBody>
                    <a:bodyPr/>
                    <a:lstStyle/>
                    <a:p>
                      <a:pPr algn="ctr" fontAlgn="b"/>
                      <a:r>
                        <a:rPr lang="en-US" sz="1100" b="0" i="0" u="none" strike="noStrike" dirty="0">
                          <a:solidFill>
                            <a:srgbClr val="000000"/>
                          </a:solidFill>
                          <a:effectLst/>
                          <a:latin typeface="Calibri" panose="020F0502020204030204" pitchFamily="34" charset="0"/>
                        </a:rPr>
                        <a:t>4.50%</a:t>
                      </a:r>
                    </a:p>
                  </a:txBody>
                  <a:tcPr marL="9525" marR="9525" marT="9525"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2"/>
                    </a:solidFill>
                  </a:tcPr>
                </a:tc>
                <a:tc>
                  <a:txBody>
                    <a:bodyPr/>
                    <a:lstStyle/>
                    <a:p>
                      <a:pPr algn="ctr" fontAlgn="b"/>
                      <a:r>
                        <a:rPr lang="en-US" sz="1100" b="0" i="0" u="none" strike="noStrike" dirty="0">
                          <a:solidFill>
                            <a:srgbClr val="000000"/>
                          </a:solidFill>
                          <a:effectLst/>
                          <a:latin typeface="Calibri" panose="020F0502020204030204" pitchFamily="34" charset="0"/>
                        </a:rPr>
                        <a:t>5.10%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2"/>
                    </a:solidFill>
                  </a:tcPr>
                </a:tc>
                <a:tc>
                  <a:txBody>
                    <a:bodyPr/>
                    <a:lstStyle/>
                    <a:p>
                      <a:pPr algn="ctr" fontAlgn="b"/>
                      <a:r>
                        <a:rPr lang="en-US" sz="1100" b="0" i="0" u="none" strike="noStrike" dirty="0">
                          <a:solidFill>
                            <a:srgbClr val="000000"/>
                          </a:solidFill>
                          <a:effectLst/>
                          <a:latin typeface="Calibri" panose="020F0502020204030204" pitchFamily="34" charset="0"/>
                        </a:rPr>
                        <a:t>5.10%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2"/>
                    </a:solidFill>
                  </a:tcPr>
                </a:tc>
                <a:tc>
                  <a:txBody>
                    <a:bodyPr/>
                    <a:lstStyle/>
                    <a:p>
                      <a:pPr algn="ctr" fontAlgn="b"/>
                      <a:r>
                        <a:rPr lang="en-US" sz="1100" b="0" i="0" u="none" strike="noStrike" dirty="0">
                          <a:solidFill>
                            <a:srgbClr val="000000"/>
                          </a:solidFill>
                          <a:effectLst/>
                          <a:latin typeface="Calibri" panose="020F0502020204030204" pitchFamily="34" charset="0"/>
                        </a:rPr>
                        <a:t>4.01%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0" i="0" u="none" strike="noStrike" dirty="0">
                          <a:solidFill>
                            <a:srgbClr val="000000"/>
                          </a:solidFill>
                          <a:effectLst/>
                          <a:latin typeface="Calibri" panose="020F0502020204030204" pitchFamily="34" charset="0"/>
                        </a:rPr>
                        <a:t>4.01%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11"/>
                  </a:ext>
                </a:extLst>
              </a:tr>
              <a:tr h="74985">
                <a:tc>
                  <a:txBody>
                    <a:bodyPr/>
                    <a:lstStyle/>
                    <a:p>
                      <a:pPr algn="ctr" fontAlgn="b"/>
                      <a:r>
                        <a:rPr lang="en-US" sz="1100" b="0" i="0" u="none" strike="noStrike" dirty="0">
                          <a:solidFill>
                            <a:srgbClr val="000000"/>
                          </a:solidFill>
                          <a:effectLst/>
                          <a:latin typeface="Calibri" panose="020F0502020204030204" pitchFamily="34" charset="0"/>
                        </a:rPr>
                        <a:t>EY28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panose="020F0502020204030204" pitchFamily="34" charset="0"/>
                        </a:rPr>
                        <a:t>3.74%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bg2"/>
                    </a:solidFill>
                  </a:tcPr>
                </a:tc>
                <a:tc>
                  <a:txBody>
                    <a:bodyPr/>
                    <a:lstStyle/>
                    <a:p>
                      <a:pPr algn="ctr" fontAlgn="b"/>
                      <a:r>
                        <a:rPr lang="en-US" sz="1100" b="0" i="0" u="none" strike="noStrike" dirty="0">
                          <a:solidFill>
                            <a:srgbClr val="000000"/>
                          </a:solidFill>
                          <a:effectLst/>
                          <a:latin typeface="Calibri" panose="020F0502020204030204" pitchFamily="34" charset="0"/>
                        </a:rPr>
                        <a:t>4.10%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bg2"/>
                    </a:solidFill>
                  </a:tcPr>
                </a:tc>
                <a:tc>
                  <a:txBody>
                    <a:bodyPr/>
                    <a:lstStyle/>
                    <a:p>
                      <a:pPr algn="ctr" fontAlgn="b"/>
                      <a:r>
                        <a:rPr lang="en-US" sz="1100" b="0" i="0" u="none" strike="noStrike" dirty="0">
                          <a:solidFill>
                            <a:srgbClr val="000000"/>
                          </a:solidFill>
                          <a:effectLst/>
                          <a:latin typeface="Calibri" panose="020F0502020204030204" pitchFamily="34" charset="0"/>
                        </a:rPr>
                        <a:t>4.10%</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bg2"/>
                    </a:solidFill>
                  </a:tcPr>
                </a:tc>
                <a:tc>
                  <a:txBody>
                    <a:bodyPr/>
                    <a:lstStyle/>
                    <a:p>
                      <a:pPr algn="ctr" fontAlgn="b"/>
                      <a:r>
                        <a:rPr lang="en-US" sz="1100" b="0" i="0" u="none" strike="noStrike" dirty="0">
                          <a:solidFill>
                            <a:srgbClr val="000000"/>
                          </a:solidFill>
                          <a:effectLst/>
                          <a:latin typeface="Calibri" panose="020F0502020204030204" pitchFamily="34" charset="0"/>
                        </a:rPr>
                        <a:t>4.50%</a:t>
                      </a:r>
                    </a:p>
                  </a:txBody>
                  <a:tcPr marL="9525" marR="9525" marT="9525"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bg2"/>
                    </a:solidFill>
                  </a:tcPr>
                </a:tc>
                <a:tc>
                  <a:txBody>
                    <a:bodyPr/>
                    <a:lstStyle/>
                    <a:p>
                      <a:pPr algn="ctr" fontAlgn="b"/>
                      <a:r>
                        <a:rPr lang="en-US" sz="1100" b="0" i="0" u="none" strike="noStrike" dirty="0">
                          <a:solidFill>
                            <a:srgbClr val="000000"/>
                          </a:solidFill>
                          <a:effectLst/>
                          <a:latin typeface="Calibri" panose="020F0502020204030204" pitchFamily="34" charset="0"/>
                        </a:rPr>
                        <a:t>5.30%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bg2"/>
                    </a:solidFill>
                  </a:tcPr>
                </a:tc>
                <a:tc>
                  <a:txBody>
                    <a:bodyPr/>
                    <a:lstStyle/>
                    <a:p>
                      <a:pPr algn="ctr" fontAlgn="b"/>
                      <a:r>
                        <a:rPr lang="en-US" sz="1100" b="0" i="0" u="none" strike="noStrike" dirty="0">
                          <a:solidFill>
                            <a:srgbClr val="000000"/>
                          </a:solidFill>
                          <a:effectLst/>
                          <a:latin typeface="Calibri" panose="020F0502020204030204" pitchFamily="34" charset="0"/>
                        </a:rPr>
                        <a:t>5.30%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bg2"/>
                    </a:solidFill>
                  </a:tcPr>
                </a:tc>
                <a:tc>
                  <a:txBody>
                    <a:bodyPr/>
                    <a:lstStyle/>
                    <a:p>
                      <a:pPr algn="ctr" fontAlgn="b"/>
                      <a:r>
                        <a:rPr lang="en-US" sz="1100" b="0" i="0" u="none" strike="noStrike" dirty="0">
                          <a:solidFill>
                            <a:srgbClr val="000000"/>
                          </a:solidFill>
                          <a:effectLst/>
                          <a:latin typeface="Calibri" panose="020F0502020204030204" pitchFamily="34" charset="0"/>
                        </a:rPr>
                        <a:t>4.10%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panose="020F0502020204030204" pitchFamily="34" charset="0"/>
                        </a:rPr>
                        <a:t>4.10%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bl>
          </a:graphicData>
        </a:graphic>
      </p:graphicFrame>
      <p:sp>
        <p:nvSpPr>
          <p:cNvPr id="7" name="TextBox 6"/>
          <p:cNvSpPr txBox="1"/>
          <p:nvPr/>
        </p:nvSpPr>
        <p:spPr>
          <a:xfrm>
            <a:off x="283333" y="3178277"/>
            <a:ext cx="6169085" cy="269099"/>
          </a:xfrm>
          <a:prstGeom prst="rect">
            <a:avLst/>
          </a:prstGeom>
        </p:spPr>
        <p:txBody>
          <a:bodyPr wrap="none" lIns="0" tIns="0" rIns="0" bIns="0" rtlCol="0">
            <a:noAutofit/>
          </a:bodyPr>
          <a:lstStyle/>
          <a:p>
            <a:pPr marL="0" indent="0">
              <a:spcBef>
                <a:spcPts val="1200"/>
              </a:spcBef>
              <a:spcAft>
                <a:spcPts val="0"/>
              </a:spcAft>
              <a:buNone/>
            </a:pPr>
            <a:endParaRPr lang="en-US" sz="1600" dirty="0"/>
          </a:p>
        </p:txBody>
      </p:sp>
      <p:sp>
        <p:nvSpPr>
          <p:cNvPr id="8" name="TextBox 7"/>
          <p:cNvSpPr txBox="1"/>
          <p:nvPr/>
        </p:nvSpPr>
        <p:spPr>
          <a:xfrm>
            <a:off x="283329" y="3178277"/>
            <a:ext cx="8300232" cy="213852"/>
          </a:xfrm>
          <a:prstGeom prst="rect">
            <a:avLst/>
          </a:prstGeom>
        </p:spPr>
        <p:txBody>
          <a:bodyPr wrap="square" lIns="0" tIns="0" rIns="0" bIns="0" rtlCol="0">
            <a:noAutofit/>
          </a:bodyPr>
          <a:lstStyle/>
          <a:p>
            <a:pPr marL="0" indent="0">
              <a:spcBef>
                <a:spcPts val="1200"/>
              </a:spcBef>
              <a:spcAft>
                <a:spcPts val="0"/>
              </a:spcAft>
              <a:buNone/>
            </a:pPr>
            <a:r>
              <a:rPr lang="en-US" sz="1200" b="1" u="sng" dirty="0"/>
              <a:t>Detailed SREC Requirements (changes from Current Policy highlighted)</a:t>
            </a:r>
          </a:p>
        </p:txBody>
      </p:sp>
    </p:spTree>
    <p:extLst>
      <p:ext uri="{BB962C8B-B14F-4D97-AF65-F5344CB8AC3E}">
        <p14:creationId xmlns:p14="http://schemas.microsoft.com/office/powerpoint/2010/main" val="6306569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310279"/>
            <a:ext cx="7203261" cy="713741"/>
          </a:xfrm>
        </p:spPr>
        <p:txBody>
          <a:bodyPr/>
          <a:lstStyle/>
          <a:p>
            <a:r>
              <a:rPr lang="en-US" sz="2400" dirty="0"/>
              <a:t>Directional Impacts of Potential Policy Changes</a:t>
            </a:r>
          </a:p>
        </p:txBody>
      </p:sp>
      <p:sp>
        <p:nvSpPr>
          <p:cNvPr id="8" name="Slide Number Placeholder 7"/>
          <p:cNvSpPr>
            <a:spLocks noGrp="1"/>
          </p:cNvSpPr>
          <p:nvPr>
            <p:ph type="sldNum" sz="quarter" idx="12"/>
          </p:nvPr>
        </p:nvSpPr>
        <p:spPr>
          <a:xfrm>
            <a:off x="8343167" y="6329956"/>
            <a:ext cx="356512" cy="365125"/>
          </a:xfrm>
        </p:spPr>
        <p:txBody>
          <a:bodyPr/>
          <a:lstStyle/>
          <a:p>
            <a:r>
              <a:rPr lang="en-US" dirty="0"/>
              <a:t>14</a:t>
            </a:r>
          </a:p>
        </p:txBody>
      </p:sp>
      <p:graphicFrame>
        <p:nvGraphicFramePr>
          <p:cNvPr id="7" name="Content Placeholder 2"/>
          <p:cNvGraphicFramePr>
            <a:graphicFrameLocks/>
          </p:cNvGraphicFramePr>
          <p:nvPr>
            <p:extLst>
              <p:ext uri="{D42A27DB-BD31-4B8C-83A1-F6EECF244321}">
                <p14:modId xmlns:p14="http://schemas.microsoft.com/office/powerpoint/2010/main" val="152320115"/>
              </p:ext>
            </p:extLst>
          </p:nvPr>
        </p:nvGraphicFramePr>
        <p:xfrm>
          <a:off x="259773" y="796305"/>
          <a:ext cx="8001001" cy="4971677"/>
        </p:xfrm>
        <a:graphic>
          <a:graphicData uri="http://schemas.openxmlformats.org/drawingml/2006/table">
            <a:tbl>
              <a:tblPr firstRow="1" bandRow="1">
                <a:tableStyleId>{5C22544A-7EE6-4342-B048-85BDC9FD1C3A}</a:tableStyleId>
              </a:tblPr>
              <a:tblGrid>
                <a:gridCol w="1911927">
                  <a:extLst>
                    <a:ext uri="{9D8B030D-6E8A-4147-A177-3AD203B41FA5}">
                      <a16:colId xmlns:a16="http://schemas.microsoft.com/office/drawing/2014/main" val="20000"/>
                    </a:ext>
                  </a:extLst>
                </a:gridCol>
                <a:gridCol w="850900">
                  <a:extLst>
                    <a:ext uri="{9D8B030D-6E8A-4147-A177-3AD203B41FA5}">
                      <a16:colId xmlns:a16="http://schemas.microsoft.com/office/drawing/2014/main" val="20001"/>
                    </a:ext>
                  </a:extLst>
                </a:gridCol>
                <a:gridCol w="863600">
                  <a:extLst>
                    <a:ext uri="{9D8B030D-6E8A-4147-A177-3AD203B41FA5}">
                      <a16:colId xmlns:a16="http://schemas.microsoft.com/office/drawing/2014/main" val="20002"/>
                    </a:ext>
                  </a:extLst>
                </a:gridCol>
                <a:gridCol w="749300">
                  <a:extLst>
                    <a:ext uri="{9D8B030D-6E8A-4147-A177-3AD203B41FA5}">
                      <a16:colId xmlns:a16="http://schemas.microsoft.com/office/drawing/2014/main" val="20003"/>
                    </a:ext>
                  </a:extLst>
                </a:gridCol>
                <a:gridCol w="954671">
                  <a:extLst>
                    <a:ext uri="{9D8B030D-6E8A-4147-A177-3AD203B41FA5}">
                      <a16:colId xmlns:a16="http://schemas.microsoft.com/office/drawing/2014/main" val="20004"/>
                    </a:ext>
                  </a:extLst>
                </a:gridCol>
                <a:gridCol w="1271895">
                  <a:extLst>
                    <a:ext uri="{9D8B030D-6E8A-4147-A177-3AD203B41FA5}">
                      <a16:colId xmlns:a16="http://schemas.microsoft.com/office/drawing/2014/main" val="20005"/>
                    </a:ext>
                  </a:extLst>
                </a:gridCol>
                <a:gridCol w="1398708">
                  <a:extLst>
                    <a:ext uri="{9D8B030D-6E8A-4147-A177-3AD203B41FA5}">
                      <a16:colId xmlns:a16="http://schemas.microsoft.com/office/drawing/2014/main" val="20006"/>
                    </a:ext>
                  </a:extLst>
                </a:gridCol>
              </a:tblGrid>
              <a:tr h="832246">
                <a:tc rowSpan="2">
                  <a:txBody>
                    <a:bodyPr/>
                    <a:lstStyle/>
                    <a:p>
                      <a:pPr algn="ctr" fontAlgn="b"/>
                      <a:r>
                        <a:rPr lang="en-US" sz="1300" b="1" i="0" u="none" strike="noStrike" dirty="0">
                          <a:solidFill>
                            <a:srgbClr val="FFFFFF"/>
                          </a:solidFill>
                          <a:effectLst/>
                          <a:latin typeface="Calibri" panose="020F0502020204030204" pitchFamily="34" charset="0"/>
                          <a:cs typeface="Calibri" panose="020F0502020204030204" pitchFamily="34" charset="0"/>
                        </a:rPr>
                        <a:t>Scenario</a:t>
                      </a:r>
                    </a:p>
                  </a:txBody>
                  <a:tcPr marL="7620" marR="7620" marT="762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4">
                  <a:txBody>
                    <a:bodyPr/>
                    <a:lstStyle/>
                    <a:p>
                      <a:pPr algn="ctr" fontAlgn="b"/>
                      <a:r>
                        <a:rPr lang="en-US" sz="1300" b="1" i="0" u="none" strike="noStrike" dirty="0">
                          <a:solidFill>
                            <a:srgbClr val="FFFFFF"/>
                          </a:solidFill>
                          <a:effectLst/>
                          <a:latin typeface="Calibri" panose="020F0502020204030204" pitchFamily="34" charset="0"/>
                          <a:cs typeface="Calibri" panose="020F0502020204030204" pitchFamily="34" charset="0"/>
                        </a:rPr>
                        <a:t>Arrows depict</a:t>
                      </a:r>
                      <a:r>
                        <a:rPr lang="en-US" sz="1300" b="1" i="0" u="none" strike="noStrike" baseline="0" dirty="0">
                          <a:solidFill>
                            <a:srgbClr val="FFFFFF"/>
                          </a:solidFill>
                          <a:effectLst/>
                          <a:latin typeface="Calibri" panose="020F0502020204030204" pitchFamily="34" charset="0"/>
                          <a:cs typeface="Calibri" panose="020F0502020204030204" pitchFamily="34" charset="0"/>
                        </a:rPr>
                        <a:t> magnitude and direction of movement in p</a:t>
                      </a:r>
                      <a:r>
                        <a:rPr lang="en-US" sz="1300" b="1" i="0" u="none" strike="noStrike" dirty="0">
                          <a:solidFill>
                            <a:srgbClr val="FFFFFF"/>
                          </a:solidFill>
                          <a:effectLst/>
                          <a:latin typeface="Calibri" panose="020F0502020204030204" pitchFamily="34" charset="0"/>
                          <a:cs typeface="Calibri" panose="020F0502020204030204" pitchFamily="34" charset="0"/>
                        </a:rPr>
                        <a:t>olicy lever relative to current policy</a:t>
                      </a:r>
                    </a:p>
                  </a:txBody>
                  <a:tcPr marL="7620" marR="7620" marT="762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fontAlgn="b"/>
                      <a:endParaRPr lang="en-US" sz="1300" b="0" i="0" u="none" strike="noStrike" dirty="0">
                        <a:solidFill>
                          <a:srgbClr val="FFFFFF"/>
                        </a:solidFill>
                        <a:effectLst/>
                        <a:latin typeface="Calibri" panose="020F0502020204030204" pitchFamily="34" charset="0"/>
                      </a:endParaRPr>
                    </a:p>
                  </a:txBody>
                  <a:tcPr marL="7620" marR="7620" marT="762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fontAlgn="b"/>
                      <a:endParaRPr lang="en-US" sz="1300" b="0" i="0" u="none" strike="noStrike" dirty="0">
                        <a:solidFill>
                          <a:srgbClr val="FFFFFF"/>
                        </a:solidFill>
                        <a:effectLst/>
                        <a:latin typeface="Calibri" panose="020F0502020204030204" pitchFamily="34" charset="0"/>
                      </a:endParaRPr>
                    </a:p>
                  </a:txBody>
                  <a:tcPr marL="7620" marR="7620" marT="762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fontAlgn="b"/>
                      <a:endParaRPr lang="en-US" sz="1300" b="0" i="0" u="none" strike="noStrike" dirty="0">
                        <a:solidFill>
                          <a:srgbClr val="FFFFFF"/>
                        </a:solidFill>
                        <a:effectLst/>
                        <a:latin typeface="Calibri" panose="020F0502020204030204" pitchFamily="34" charset="0"/>
                      </a:endParaRPr>
                    </a:p>
                  </a:txBody>
                  <a:tcPr marL="7620" marR="7620" marT="762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fontAlgn="b"/>
                      <a:r>
                        <a:rPr lang="en-US" sz="1300" b="1" i="0" u="none" strike="noStrike" dirty="0">
                          <a:solidFill>
                            <a:srgbClr val="FFFFFF"/>
                          </a:solidFill>
                          <a:effectLst/>
                          <a:latin typeface="Calibri" panose="020F0502020204030204" pitchFamily="34" charset="0"/>
                          <a:cs typeface="Calibri" panose="020F0502020204030204" pitchFamily="34" charset="0"/>
                        </a:rPr>
                        <a:t>Arrows depict</a:t>
                      </a:r>
                      <a:r>
                        <a:rPr lang="en-US" sz="1300" b="1" i="0" u="none" strike="noStrike" baseline="0" dirty="0">
                          <a:solidFill>
                            <a:srgbClr val="FFFFFF"/>
                          </a:solidFill>
                          <a:effectLst/>
                          <a:latin typeface="Calibri" panose="020F0502020204030204" pitchFamily="34" charset="0"/>
                          <a:cs typeface="Calibri" panose="020F0502020204030204" pitchFamily="34" charset="0"/>
                        </a:rPr>
                        <a:t> magnitude and direction of movement in PV capacity and price i</a:t>
                      </a:r>
                      <a:r>
                        <a:rPr lang="en-US" sz="1300" b="1" i="0" u="none" strike="noStrike" dirty="0">
                          <a:solidFill>
                            <a:srgbClr val="FFFFFF"/>
                          </a:solidFill>
                          <a:effectLst/>
                          <a:latin typeface="Calibri" panose="020F0502020204030204" pitchFamily="34" charset="0"/>
                          <a:cs typeface="Calibri" panose="020F0502020204030204" pitchFamily="34" charset="0"/>
                        </a:rPr>
                        <a:t>mpacts relative</a:t>
                      </a:r>
                      <a:r>
                        <a:rPr lang="en-US" sz="1300" b="1" i="0" u="none" strike="noStrike" baseline="0" dirty="0">
                          <a:solidFill>
                            <a:srgbClr val="FFFFFF"/>
                          </a:solidFill>
                          <a:effectLst/>
                          <a:latin typeface="Calibri" panose="020F0502020204030204" pitchFamily="34" charset="0"/>
                          <a:cs typeface="Calibri" panose="020F0502020204030204" pitchFamily="34" charset="0"/>
                        </a:rPr>
                        <a:t> to current policy</a:t>
                      </a:r>
                      <a:endParaRPr lang="en-US" sz="1300" b="1" i="0" u="none" strike="noStrike" dirty="0">
                        <a:solidFill>
                          <a:srgbClr val="FFFFFF"/>
                        </a:solidFill>
                        <a:effectLst/>
                        <a:latin typeface="Calibri" panose="020F0502020204030204" pitchFamily="34" charset="0"/>
                        <a:cs typeface="Calibri" panose="020F0502020204030204" pitchFamily="34" charset="0"/>
                      </a:endParaRPr>
                    </a:p>
                  </a:txBody>
                  <a:tcPr marL="7620" marR="7620" marT="762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fontAlgn="b"/>
                      <a:endParaRPr lang="en-US" sz="1300" b="0" i="0" u="none" strike="noStrike" dirty="0">
                        <a:solidFill>
                          <a:srgbClr val="FFFFFF"/>
                        </a:solidFill>
                        <a:effectLst/>
                        <a:latin typeface="Calibri" panose="020F0502020204030204" pitchFamily="34" charset="0"/>
                      </a:endParaRPr>
                    </a:p>
                  </a:txBody>
                  <a:tcPr marL="7620" marR="7620" marT="762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597089">
                <a:tc vMerge="1">
                  <a:txBody>
                    <a:bodyPr/>
                    <a:lstStyle/>
                    <a:p>
                      <a:pPr algn="ctr" fontAlgn="b"/>
                      <a:endParaRPr lang="en-US" sz="1300" b="0" i="0" u="none" strike="noStrike" dirty="0">
                        <a:solidFill>
                          <a:srgbClr val="FFFFFF"/>
                        </a:solidFill>
                        <a:effectLst/>
                        <a:latin typeface="Calibri" panose="020F0502020204030204" pitchFamily="34" charset="0"/>
                      </a:endParaRPr>
                    </a:p>
                  </a:txBody>
                  <a:tcPr marL="7620" marR="7620" marT="762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fontAlgn="b"/>
                      <a:r>
                        <a:rPr lang="en-US" sz="1300" b="0" i="0" u="none" strike="noStrike" dirty="0">
                          <a:solidFill>
                            <a:srgbClr val="FFFFFF"/>
                          </a:solidFill>
                          <a:effectLst/>
                          <a:latin typeface="Calibri" panose="020F0502020204030204" pitchFamily="34" charset="0"/>
                          <a:cs typeface="Calibri" panose="020F0502020204030204" pitchFamily="34" charset="0"/>
                        </a:rPr>
                        <a:t>SACP</a:t>
                      </a:r>
                    </a:p>
                  </a:txBody>
                  <a:tcPr marL="7620" marR="7620" marT="762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fontAlgn="b"/>
                      <a:r>
                        <a:rPr lang="en-US" sz="1300" b="0" i="0" u="none" strike="noStrike" dirty="0">
                          <a:solidFill>
                            <a:srgbClr val="FFFFFF"/>
                          </a:solidFill>
                          <a:effectLst/>
                          <a:latin typeface="Calibri" panose="020F0502020204030204" pitchFamily="34" charset="0"/>
                          <a:cs typeface="Calibri" panose="020F0502020204030204" pitchFamily="34" charset="0"/>
                        </a:rPr>
                        <a:t>Solar </a:t>
                      </a:r>
                    </a:p>
                    <a:p>
                      <a:pPr algn="ctr" fontAlgn="b"/>
                      <a:r>
                        <a:rPr lang="en-US" sz="1300" b="0" i="0" u="none" strike="noStrike" dirty="0">
                          <a:solidFill>
                            <a:srgbClr val="FFFFFF"/>
                          </a:solidFill>
                          <a:effectLst/>
                          <a:latin typeface="Calibri" panose="020F0502020204030204" pitchFamily="34" charset="0"/>
                          <a:cs typeface="Calibri" panose="020F0502020204030204" pitchFamily="34" charset="0"/>
                        </a:rPr>
                        <a:t>Carve- Out</a:t>
                      </a:r>
                    </a:p>
                  </a:txBody>
                  <a:tcPr marL="7620" marR="7620" marT="762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fontAlgn="b"/>
                      <a:r>
                        <a:rPr lang="en-US" sz="1300" b="0" i="0" u="none" strike="noStrike" dirty="0">
                          <a:solidFill>
                            <a:srgbClr val="FFFFFF"/>
                          </a:solidFill>
                          <a:effectLst/>
                          <a:latin typeface="Calibri" panose="020F0502020204030204" pitchFamily="34" charset="0"/>
                          <a:cs typeface="Calibri" panose="020F0502020204030204" pitchFamily="34" charset="0"/>
                        </a:rPr>
                        <a:t>Banking Period</a:t>
                      </a:r>
                    </a:p>
                  </a:txBody>
                  <a:tcPr marL="7620" marR="7620" marT="762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fontAlgn="b"/>
                      <a:r>
                        <a:rPr lang="en-US" sz="1300" b="0" i="0" u="none" strike="noStrike" dirty="0">
                          <a:solidFill>
                            <a:srgbClr val="FFFFFF"/>
                          </a:solidFill>
                          <a:effectLst/>
                          <a:latin typeface="Calibri" panose="020F0502020204030204" pitchFamily="34" charset="0"/>
                          <a:cs typeface="Calibri" panose="020F0502020204030204" pitchFamily="34" charset="0"/>
                        </a:rPr>
                        <a:t>Qualification Life</a:t>
                      </a:r>
                    </a:p>
                  </a:txBody>
                  <a:tcPr marL="7620" marR="7620" marT="762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fontAlgn="b"/>
                      <a:r>
                        <a:rPr lang="en-US" sz="1300" b="0" i="0" u="none" strike="noStrike" dirty="0">
                          <a:solidFill>
                            <a:schemeClr val="bg1"/>
                          </a:solidFill>
                          <a:effectLst/>
                          <a:latin typeface="Calibri" panose="020F0502020204030204" pitchFamily="34" charset="0"/>
                          <a:cs typeface="Calibri" panose="020F0502020204030204" pitchFamily="34" charset="0"/>
                        </a:rPr>
                        <a:t>PV Builds </a:t>
                      </a:r>
                    </a:p>
                    <a:p>
                      <a:pPr algn="ctr" fontAlgn="b"/>
                      <a:r>
                        <a:rPr lang="en-US" sz="1300" b="0" i="0" u="none" strike="noStrike" dirty="0">
                          <a:solidFill>
                            <a:schemeClr val="bg1"/>
                          </a:solidFill>
                          <a:effectLst/>
                          <a:latin typeface="Calibri" panose="020F0502020204030204" pitchFamily="34" charset="0"/>
                          <a:cs typeface="Calibri" panose="020F0502020204030204" pitchFamily="34" charset="0"/>
                        </a:rPr>
                        <a:t>(Capacity)</a:t>
                      </a:r>
                    </a:p>
                  </a:txBody>
                  <a:tcPr marL="7620" marR="7620" marT="762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fontAlgn="b"/>
                      <a:r>
                        <a:rPr lang="en-US" sz="1300" b="0" i="0" u="none" strike="noStrike" dirty="0">
                          <a:solidFill>
                            <a:schemeClr val="bg1"/>
                          </a:solidFill>
                          <a:effectLst/>
                          <a:latin typeface="Calibri" panose="020F0502020204030204" pitchFamily="34" charset="0"/>
                          <a:cs typeface="Calibri" panose="020F0502020204030204" pitchFamily="34" charset="0"/>
                        </a:rPr>
                        <a:t>SREC Pricing</a:t>
                      </a:r>
                    </a:p>
                  </a:txBody>
                  <a:tcPr marL="7620" marR="7620" marT="762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10001"/>
                  </a:ext>
                </a:extLst>
              </a:tr>
              <a:tr h="375261">
                <a:tc>
                  <a:txBody>
                    <a:bodyPr/>
                    <a:lstStyle/>
                    <a:p>
                      <a:pPr algn="ctr" fontAlgn="ctr"/>
                      <a:r>
                        <a:rPr lang="en-US" sz="1200" b="1" i="0" u="none" strike="noStrike" dirty="0">
                          <a:solidFill>
                            <a:srgbClr val="000000"/>
                          </a:solidFill>
                          <a:effectLst/>
                          <a:latin typeface="Calibri" panose="020F0502020204030204" pitchFamily="34" charset="0"/>
                          <a:cs typeface="Calibri" panose="020F0502020204030204" pitchFamily="34" charset="0"/>
                        </a:rPr>
                        <a:t>Scenario 1: Updated SB2276</a:t>
                      </a:r>
                    </a:p>
                  </a:txBody>
                  <a:tcPr marL="7620" marR="7620" marT="762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en-US" sz="1300" b="0" i="0" u="none" strike="noStrike" dirty="0">
                        <a:solidFill>
                          <a:srgbClr val="000000"/>
                        </a:solidFill>
                        <a:effectLst/>
                        <a:latin typeface="Calibri" panose="020F0502020204030204" pitchFamily="34" charset="0"/>
                        <a:cs typeface="Calibri" panose="020F0502020204030204" pitchFamily="34" charset="0"/>
                      </a:endParaRPr>
                    </a:p>
                  </a:txBody>
                  <a:tcPr marL="7620" marR="7620" marT="762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en-US" sz="1300" b="0" i="0" u="none" strike="noStrike" dirty="0">
                        <a:solidFill>
                          <a:srgbClr val="000000"/>
                        </a:solidFill>
                        <a:effectLst/>
                        <a:latin typeface="Calibri" panose="020F0502020204030204" pitchFamily="34" charset="0"/>
                        <a:cs typeface="Calibri" panose="020F0502020204030204" pitchFamily="34" charset="0"/>
                      </a:endParaRPr>
                    </a:p>
                  </a:txBody>
                  <a:tcPr marL="7620" marR="7620" marT="762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en-US" sz="1300" b="0" i="0" u="none" strike="noStrike" dirty="0">
                        <a:solidFill>
                          <a:srgbClr val="000000"/>
                        </a:solidFill>
                        <a:effectLst/>
                        <a:latin typeface="Calibri" panose="020F0502020204030204" pitchFamily="34" charset="0"/>
                        <a:cs typeface="Calibri" panose="020F0502020204030204" pitchFamily="34" charset="0"/>
                      </a:endParaRPr>
                    </a:p>
                  </a:txBody>
                  <a:tcPr marL="7620" marR="7620" marT="762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en-US" sz="1300" b="0" i="0" u="none" strike="noStrike" dirty="0">
                        <a:solidFill>
                          <a:srgbClr val="000000"/>
                        </a:solidFill>
                        <a:effectLst/>
                        <a:latin typeface="Calibri" panose="020F0502020204030204" pitchFamily="34" charset="0"/>
                        <a:cs typeface="Calibri" panose="020F0502020204030204" pitchFamily="34" charset="0"/>
                      </a:endParaRPr>
                    </a:p>
                  </a:txBody>
                  <a:tcPr marL="7620" marR="7620" marT="762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300" b="0" i="0" u="none" strike="noStrike" dirty="0">
                        <a:solidFill>
                          <a:srgbClr val="000000"/>
                        </a:solidFill>
                        <a:effectLst/>
                        <a:latin typeface="Calibri" panose="020F0502020204030204" pitchFamily="34" charset="0"/>
                        <a:cs typeface="Calibri" panose="020F0502020204030204" pitchFamily="34" charset="0"/>
                      </a:endParaRPr>
                    </a:p>
                  </a:txBody>
                  <a:tcPr marL="7620" marR="7620" marT="762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300" b="0" i="0" u="none" strike="noStrike" dirty="0">
                        <a:solidFill>
                          <a:srgbClr val="000000"/>
                        </a:solidFill>
                        <a:effectLst/>
                        <a:latin typeface="Calibri" panose="020F0502020204030204" pitchFamily="34" charset="0"/>
                        <a:cs typeface="Calibri" panose="020F0502020204030204" pitchFamily="34" charset="0"/>
                      </a:endParaRPr>
                    </a:p>
                  </a:txBody>
                  <a:tcPr marL="7620" marR="7620" marT="762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401443">
                <a:tc>
                  <a:txBody>
                    <a:bodyPr/>
                    <a:lstStyle/>
                    <a:p>
                      <a:pPr algn="ctr" fontAlgn="ctr"/>
                      <a:r>
                        <a:rPr lang="en-US" sz="1200" b="1" i="0" u="none" strike="noStrike" dirty="0">
                          <a:solidFill>
                            <a:srgbClr val="000000"/>
                          </a:solidFill>
                          <a:effectLst/>
                          <a:latin typeface="Calibri" panose="020F0502020204030204" pitchFamily="34" charset="0"/>
                          <a:cs typeface="Calibri" panose="020F0502020204030204" pitchFamily="34" charset="0"/>
                        </a:rPr>
                        <a:t>Scenario 2: Original SB2276</a:t>
                      </a:r>
                    </a:p>
                  </a:txBody>
                  <a:tcPr marL="7620" marR="7620" marT="762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en-US" sz="1300" b="0" i="0" u="none" strike="noStrike" dirty="0">
                        <a:solidFill>
                          <a:srgbClr val="000000"/>
                        </a:solidFill>
                        <a:effectLst/>
                        <a:latin typeface="Calibri" panose="020F0502020204030204" pitchFamily="34" charset="0"/>
                        <a:cs typeface="Calibri" panose="020F0502020204030204" pitchFamily="34" charset="0"/>
                      </a:endParaRPr>
                    </a:p>
                  </a:txBody>
                  <a:tcPr marL="7620" marR="7620" marT="762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342900" rtl="0" eaLnBrk="1" fontAlgn="ctr" latinLnBrk="0" hangingPunct="1">
                        <a:lnSpc>
                          <a:spcPct val="100000"/>
                        </a:lnSpc>
                        <a:spcBef>
                          <a:spcPts val="0"/>
                        </a:spcBef>
                        <a:spcAft>
                          <a:spcPts val="0"/>
                        </a:spcAft>
                        <a:buClrTx/>
                        <a:buSzTx/>
                        <a:buFontTx/>
                        <a:buNone/>
                        <a:tabLst/>
                        <a:defRPr/>
                      </a:pPr>
                      <a:endParaRPr lang="en-US" sz="1300" b="0" i="0" u="none" strike="noStrike" dirty="0">
                        <a:solidFill>
                          <a:srgbClr val="000000"/>
                        </a:solidFill>
                        <a:effectLst/>
                        <a:latin typeface="Calibri" panose="020F0502020204030204" pitchFamily="34" charset="0"/>
                        <a:cs typeface="Calibri" panose="020F0502020204030204" pitchFamily="34" charset="0"/>
                      </a:endParaRPr>
                    </a:p>
                  </a:txBody>
                  <a:tcPr marL="7620" marR="7620" marT="762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en-US" sz="1300" b="0" i="0" u="none" strike="noStrike" dirty="0">
                        <a:solidFill>
                          <a:srgbClr val="000000"/>
                        </a:solidFill>
                        <a:effectLst/>
                        <a:latin typeface="Calibri" panose="020F0502020204030204" pitchFamily="34" charset="0"/>
                        <a:cs typeface="Calibri" panose="020F0502020204030204" pitchFamily="34" charset="0"/>
                      </a:endParaRPr>
                    </a:p>
                  </a:txBody>
                  <a:tcPr marL="7620" marR="7620" marT="762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342900" rtl="0" eaLnBrk="1" fontAlgn="ctr" latinLnBrk="0" hangingPunct="1">
                        <a:lnSpc>
                          <a:spcPct val="100000"/>
                        </a:lnSpc>
                        <a:spcBef>
                          <a:spcPts val="0"/>
                        </a:spcBef>
                        <a:spcAft>
                          <a:spcPts val="0"/>
                        </a:spcAft>
                        <a:buClrTx/>
                        <a:buSzTx/>
                        <a:buFontTx/>
                        <a:buNone/>
                        <a:tabLst/>
                        <a:defRPr/>
                      </a:pPr>
                      <a:endParaRPr lang="en-US" sz="1300" b="0" i="0" u="none" strike="noStrike" dirty="0">
                        <a:solidFill>
                          <a:srgbClr val="000000"/>
                        </a:solidFill>
                        <a:effectLst/>
                        <a:latin typeface="Calibri" panose="020F0502020204030204" pitchFamily="34" charset="0"/>
                        <a:cs typeface="Calibri" panose="020F0502020204030204" pitchFamily="34" charset="0"/>
                      </a:endParaRPr>
                    </a:p>
                  </a:txBody>
                  <a:tcPr marL="7620" marR="7620" marT="762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300" b="0" i="0" u="none" strike="noStrike" dirty="0">
                        <a:solidFill>
                          <a:srgbClr val="000000"/>
                        </a:solidFill>
                        <a:effectLst/>
                        <a:latin typeface="Calibri" panose="020F0502020204030204" pitchFamily="34" charset="0"/>
                        <a:cs typeface="Calibri" panose="020F0502020204030204" pitchFamily="34" charset="0"/>
                      </a:endParaRPr>
                    </a:p>
                  </a:txBody>
                  <a:tcPr marL="7620" marR="7620" marT="762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300" b="0" i="0" u="none" strike="noStrike" dirty="0">
                        <a:solidFill>
                          <a:srgbClr val="000000"/>
                        </a:solidFill>
                        <a:effectLst/>
                        <a:latin typeface="Calibri" panose="020F0502020204030204" pitchFamily="34" charset="0"/>
                        <a:cs typeface="Calibri" panose="020F0502020204030204" pitchFamily="34" charset="0"/>
                      </a:endParaRPr>
                    </a:p>
                  </a:txBody>
                  <a:tcPr marL="7620" marR="7620" marT="762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460645">
                <a:tc>
                  <a:txBody>
                    <a:bodyPr/>
                    <a:lstStyle/>
                    <a:p>
                      <a:pPr marL="0" marR="0" lvl="0" indent="0" algn="ctr" defTabSz="342900" rtl="0" eaLnBrk="1" fontAlgn="ctr" latinLnBrk="0" hangingPunct="1">
                        <a:lnSpc>
                          <a:spcPct val="100000"/>
                        </a:lnSpc>
                        <a:spcBef>
                          <a:spcPts val="0"/>
                        </a:spcBef>
                        <a:spcAft>
                          <a:spcPts val="0"/>
                        </a:spcAft>
                        <a:buClrTx/>
                        <a:buSzTx/>
                        <a:buFontTx/>
                        <a:buNone/>
                        <a:tabLst/>
                        <a:defRPr/>
                      </a:pPr>
                      <a:r>
                        <a:rPr lang="en-US" sz="1200" b="1" i="0" u="none" strike="noStrike" dirty="0">
                          <a:solidFill>
                            <a:srgbClr val="000000"/>
                          </a:solidFill>
                          <a:effectLst/>
                          <a:latin typeface="Calibri" panose="020F0502020204030204" pitchFamily="34" charset="0"/>
                          <a:cs typeface="Calibri" panose="020F0502020204030204" pitchFamily="34" charset="0"/>
                        </a:rPr>
                        <a:t>Scenario 3: Original SB2276 with Rate Counsel’s SACP</a:t>
                      </a:r>
                    </a:p>
                  </a:txBody>
                  <a:tcPr marL="7620" marR="7620" marT="762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en-US" sz="1300" b="0" i="0" u="none" strike="noStrike" dirty="0">
                        <a:solidFill>
                          <a:srgbClr val="000000"/>
                        </a:solidFill>
                        <a:effectLst/>
                        <a:latin typeface="Calibri" panose="020F0502020204030204" pitchFamily="34" charset="0"/>
                        <a:cs typeface="Calibri" panose="020F0502020204030204" pitchFamily="34" charset="0"/>
                      </a:endParaRPr>
                    </a:p>
                  </a:txBody>
                  <a:tcPr marL="7620" marR="7620" marT="762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342900" rtl="0" eaLnBrk="1" fontAlgn="ctr" latinLnBrk="0" hangingPunct="1">
                        <a:lnSpc>
                          <a:spcPct val="100000"/>
                        </a:lnSpc>
                        <a:spcBef>
                          <a:spcPts val="0"/>
                        </a:spcBef>
                        <a:spcAft>
                          <a:spcPts val="0"/>
                        </a:spcAft>
                        <a:buClrTx/>
                        <a:buSzTx/>
                        <a:buFontTx/>
                        <a:buNone/>
                        <a:tabLst/>
                        <a:defRPr/>
                      </a:pPr>
                      <a:endParaRPr lang="en-US" sz="1300" b="0" i="0" u="none" strike="noStrike" dirty="0">
                        <a:solidFill>
                          <a:srgbClr val="000000"/>
                        </a:solidFill>
                        <a:effectLst/>
                        <a:latin typeface="Calibri" panose="020F0502020204030204" pitchFamily="34" charset="0"/>
                        <a:cs typeface="Calibri" panose="020F0502020204030204" pitchFamily="34" charset="0"/>
                      </a:endParaRPr>
                    </a:p>
                  </a:txBody>
                  <a:tcPr marL="7620" marR="7620" marT="762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en-US" sz="1300" b="0" i="0" u="none" strike="noStrike" dirty="0">
                        <a:solidFill>
                          <a:srgbClr val="000000"/>
                        </a:solidFill>
                        <a:effectLst/>
                        <a:latin typeface="Calibri" panose="020F0502020204030204" pitchFamily="34" charset="0"/>
                        <a:cs typeface="Calibri" panose="020F0502020204030204" pitchFamily="34" charset="0"/>
                      </a:endParaRPr>
                    </a:p>
                  </a:txBody>
                  <a:tcPr marL="7620" marR="7620" marT="762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342900" rtl="0" eaLnBrk="1" fontAlgn="ctr" latinLnBrk="0" hangingPunct="1">
                        <a:lnSpc>
                          <a:spcPct val="100000"/>
                        </a:lnSpc>
                        <a:spcBef>
                          <a:spcPts val="0"/>
                        </a:spcBef>
                        <a:spcAft>
                          <a:spcPts val="0"/>
                        </a:spcAft>
                        <a:buClrTx/>
                        <a:buSzTx/>
                        <a:buFontTx/>
                        <a:buNone/>
                        <a:tabLst/>
                        <a:defRPr/>
                      </a:pPr>
                      <a:endParaRPr lang="en-US" sz="1300" b="0" i="0" u="none" strike="noStrike" dirty="0">
                        <a:solidFill>
                          <a:srgbClr val="000000"/>
                        </a:solidFill>
                        <a:effectLst/>
                        <a:latin typeface="Calibri" panose="020F0502020204030204" pitchFamily="34" charset="0"/>
                        <a:cs typeface="Calibri" panose="020F0502020204030204" pitchFamily="34" charset="0"/>
                      </a:endParaRPr>
                    </a:p>
                  </a:txBody>
                  <a:tcPr marL="7620" marR="7620" marT="762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300" b="0" i="0" u="none" strike="noStrike" dirty="0">
                        <a:solidFill>
                          <a:srgbClr val="000000"/>
                        </a:solidFill>
                        <a:effectLst/>
                        <a:latin typeface="Calibri" panose="020F0502020204030204" pitchFamily="34" charset="0"/>
                        <a:cs typeface="Calibri" panose="020F0502020204030204" pitchFamily="34" charset="0"/>
                      </a:endParaRPr>
                    </a:p>
                  </a:txBody>
                  <a:tcPr marL="7620" marR="7620" marT="762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300" b="0" i="0" u="none" strike="noStrike" dirty="0">
                        <a:solidFill>
                          <a:srgbClr val="000000"/>
                        </a:solidFill>
                        <a:effectLst/>
                        <a:latin typeface="Calibri" panose="020F0502020204030204" pitchFamily="34" charset="0"/>
                        <a:cs typeface="Calibri" panose="020F0502020204030204" pitchFamily="34" charset="0"/>
                      </a:endParaRPr>
                    </a:p>
                  </a:txBody>
                  <a:tcPr marL="7620" marR="7620" marT="762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473974">
                <a:tc>
                  <a:txBody>
                    <a:bodyPr/>
                    <a:lstStyle/>
                    <a:p>
                      <a:pPr algn="ctr" fontAlgn="ctr"/>
                      <a:r>
                        <a:rPr lang="en-US" sz="1200" b="1" i="0" u="none" strike="noStrike" dirty="0">
                          <a:solidFill>
                            <a:srgbClr val="000000"/>
                          </a:solidFill>
                          <a:effectLst/>
                          <a:latin typeface="Calibri" panose="020F0502020204030204" pitchFamily="34" charset="0"/>
                          <a:cs typeface="Calibri" panose="020F0502020204030204" pitchFamily="34" charset="0"/>
                        </a:rPr>
                        <a:t>Scenario 4:</a:t>
                      </a:r>
                      <a:r>
                        <a:rPr lang="en-US" sz="1200" b="1" i="0" u="none" strike="noStrike" baseline="0" dirty="0">
                          <a:solidFill>
                            <a:srgbClr val="000000"/>
                          </a:solidFill>
                          <a:effectLst/>
                          <a:latin typeface="Calibri" panose="020F0502020204030204" pitchFamily="34" charset="0"/>
                          <a:cs typeface="Calibri" panose="020F0502020204030204" pitchFamily="34" charset="0"/>
                        </a:rPr>
                        <a:t> Industry Plan B</a:t>
                      </a:r>
                      <a:endParaRPr lang="en-US" sz="1200" b="1" i="0" u="none" strike="noStrike" dirty="0">
                        <a:solidFill>
                          <a:srgbClr val="000000"/>
                        </a:solidFill>
                        <a:effectLst/>
                        <a:latin typeface="Calibri" panose="020F0502020204030204" pitchFamily="34" charset="0"/>
                        <a:cs typeface="Calibri" panose="020F0502020204030204" pitchFamily="34" charset="0"/>
                      </a:endParaRPr>
                    </a:p>
                  </a:txBody>
                  <a:tcPr marL="7620" marR="7620" marT="762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en-US" sz="1300" b="0" i="0" u="none" strike="noStrike" dirty="0">
                        <a:solidFill>
                          <a:srgbClr val="000000"/>
                        </a:solidFill>
                        <a:effectLst/>
                        <a:latin typeface="Calibri" panose="020F0502020204030204" pitchFamily="34" charset="0"/>
                        <a:cs typeface="Calibri" panose="020F0502020204030204" pitchFamily="34" charset="0"/>
                      </a:endParaRPr>
                    </a:p>
                  </a:txBody>
                  <a:tcPr marL="7620" marR="7620" marT="762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342900" rtl="0" eaLnBrk="1" fontAlgn="ctr" latinLnBrk="0" hangingPunct="1">
                        <a:lnSpc>
                          <a:spcPct val="100000"/>
                        </a:lnSpc>
                        <a:spcBef>
                          <a:spcPts val="0"/>
                        </a:spcBef>
                        <a:spcAft>
                          <a:spcPts val="0"/>
                        </a:spcAft>
                        <a:buClrTx/>
                        <a:buSzTx/>
                        <a:buFontTx/>
                        <a:buNone/>
                        <a:tabLst/>
                        <a:defRPr/>
                      </a:pPr>
                      <a:endParaRPr lang="en-US" sz="1300" b="0" i="0" u="none" strike="noStrike" dirty="0">
                        <a:solidFill>
                          <a:srgbClr val="000000"/>
                        </a:solidFill>
                        <a:effectLst/>
                        <a:latin typeface="Calibri" panose="020F0502020204030204" pitchFamily="34" charset="0"/>
                        <a:cs typeface="Calibri" panose="020F0502020204030204" pitchFamily="34" charset="0"/>
                      </a:endParaRPr>
                    </a:p>
                  </a:txBody>
                  <a:tcPr marL="7620" marR="7620" marT="762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en-US" sz="1300" b="0" i="0" u="none" strike="noStrike" dirty="0">
                        <a:solidFill>
                          <a:srgbClr val="000000"/>
                        </a:solidFill>
                        <a:effectLst/>
                        <a:latin typeface="Calibri" panose="020F0502020204030204" pitchFamily="34" charset="0"/>
                        <a:cs typeface="Calibri" panose="020F0502020204030204" pitchFamily="34" charset="0"/>
                      </a:endParaRPr>
                    </a:p>
                  </a:txBody>
                  <a:tcPr marL="7620" marR="7620" marT="762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342900" rtl="0" eaLnBrk="1" fontAlgn="ctr" latinLnBrk="0" hangingPunct="1">
                        <a:lnSpc>
                          <a:spcPct val="100000"/>
                        </a:lnSpc>
                        <a:spcBef>
                          <a:spcPts val="0"/>
                        </a:spcBef>
                        <a:spcAft>
                          <a:spcPts val="0"/>
                        </a:spcAft>
                        <a:buClrTx/>
                        <a:buSzTx/>
                        <a:buFontTx/>
                        <a:buNone/>
                        <a:tabLst/>
                        <a:defRPr/>
                      </a:pPr>
                      <a:endParaRPr lang="en-US" sz="1300" b="0" i="0" u="none" strike="noStrike" dirty="0">
                        <a:solidFill>
                          <a:srgbClr val="000000"/>
                        </a:solidFill>
                        <a:effectLst/>
                        <a:latin typeface="Calibri" panose="020F0502020204030204" pitchFamily="34" charset="0"/>
                        <a:cs typeface="Calibri" panose="020F0502020204030204" pitchFamily="34" charset="0"/>
                      </a:endParaRPr>
                    </a:p>
                  </a:txBody>
                  <a:tcPr marL="7620" marR="7620" marT="762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300" b="0" i="0" u="none" strike="noStrike" dirty="0">
                        <a:solidFill>
                          <a:srgbClr val="000000"/>
                        </a:solidFill>
                        <a:effectLst/>
                        <a:latin typeface="Calibri" panose="020F0502020204030204" pitchFamily="34" charset="0"/>
                        <a:cs typeface="Calibri" panose="020F0502020204030204" pitchFamily="34" charset="0"/>
                      </a:endParaRPr>
                    </a:p>
                  </a:txBody>
                  <a:tcPr marL="7620" marR="7620" marT="762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300" b="0" i="0" u="none" strike="noStrike" dirty="0">
                        <a:solidFill>
                          <a:srgbClr val="000000"/>
                        </a:solidFill>
                        <a:effectLst/>
                        <a:latin typeface="Calibri" panose="020F0502020204030204" pitchFamily="34" charset="0"/>
                        <a:cs typeface="Calibri" panose="020F0502020204030204" pitchFamily="34" charset="0"/>
                      </a:endParaRPr>
                    </a:p>
                  </a:txBody>
                  <a:tcPr marL="7620" marR="7620" marT="762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417470">
                <a:tc>
                  <a:txBody>
                    <a:bodyPr/>
                    <a:lstStyle/>
                    <a:p>
                      <a:pPr algn="ctr" fontAlgn="ctr"/>
                      <a:r>
                        <a:rPr lang="en-US" sz="1200" b="1" i="0" u="none" strike="noStrike" dirty="0">
                          <a:solidFill>
                            <a:srgbClr val="000000"/>
                          </a:solidFill>
                          <a:effectLst/>
                          <a:latin typeface="Calibri" panose="020F0502020204030204" pitchFamily="34" charset="0"/>
                          <a:cs typeface="Calibri" panose="020F0502020204030204" pitchFamily="34" charset="0"/>
                        </a:rPr>
                        <a:t>Scenario 5:</a:t>
                      </a:r>
                      <a:r>
                        <a:rPr lang="en-US" sz="1200" b="1" i="0" u="none" strike="noStrike" baseline="0" dirty="0">
                          <a:solidFill>
                            <a:srgbClr val="000000"/>
                          </a:solidFill>
                          <a:effectLst/>
                          <a:latin typeface="Calibri" panose="020F0502020204030204" pitchFamily="34" charset="0"/>
                          <a:cs typeface="Calibri" panose="020F0502020204030204" pitchFamily="34" charset="0"/>
                        </a:rPr>
                        <a:t> Staff Alternative A</a:t>
                      </a:r>
                      <a:endParaRPr lang="en-US" sz="1200" b="1" i="0" u="none" strike="noStrike" dirty="0">
                        <a:solidFill>
                          <a:srgbClr val="000000"/>
                        </a:solidFill>
                        <a:effectLst/>
                        <a:latin typeface="Calibri" panose="020F0502020204030204" pitchFamily="34" charset="0"/>
                        <a:cs typeface="Calibri" panose="020F0502020204030204" pitchFamily="34" charset="0"/>
                      </a:endParaRPr>
                    </a:p>
                  </a:txBody>
                  <a:tcPr marL="7620" marR="7620" marT="762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en-US" sz="1300" b="0" i="0" u="none" strike="noStrike" dirty="0">
                        <a:solidFill>
                          <a:srgbClr val="000000"/>
                        </a:solidFill>
                        <a:effectLst/>
                        <a:latin typeface="Calibri" panose="020F0502020204030204" pitchFamily="34" charset="0"/>
                        <a:cs typeface="Calibri" panose="020F0502020204030204" pitchFamily="34" charset="0"/>
                      </a:endParaRPr>
                    </a:p>
                  </a:txBody>
                  <a:tcPr marL="7620" marR="7620" marT="762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342900" rtl="0" eaLnBrk="1" fontAlgn="ctr" latinLnBrk="0" hangingPunct="1">
                        <a:lnSpc>
                          <a:spcPct val="100000"/>
                        </a:lnSpc>
                        <a:spcBef>
                          <a:spcPts val="0"/>
                        </a:spcBef>
                        <a:spcAft>
                          <a:spcPts val="0"/>
                        </a:spcAft>
                        <a:buClrTx/>
                        <a:buSzTx/>
                        <a:buFontTx/>
                        <a:buNone/>
                        <a:tabLst/>
                        <a:defRPr/>
                      </a:pPr>
                      <a:endParaRPr lang="en-US" sz="1300" b="0" i="0" u="none" strike="noStrike" dirty="0">
                        <a:solidFill>
                          <a:srgbClr val="000000"/>
                        </a:solidFill>
                        <a:effectLst/>
                        <a:latin typeface="Calibri" panose="020F0502020204030204" pitchFamily="34" charset="0"/>
                        <a:cs typeface="Calibri" panose="020F0502020204030204" pitchFamily="34" charset="0"/>
                      </a:endParaRPr>
                    </a:p>
                  </a:txBody>
                  <a:tcPr marL="7620" marR="7620" marT="762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en-US" sz="1300" b="0" i="0" u="none" strike="noStrike" dirty="0">
                        <a:solidFill>
                          <a:srgbClr val="000000"/>
                        </a:solidFill>
                        <a:effectLst/>
                        <a:latin typeface="Calibri" panose="020F0502020204030204" pitchFamily="34" charset="0"/>
                        <a:cs typeface="Calibri" panose="020F0502020204030204" pitchFamily="34" charset="0"/>
                      </a:endParaRPr>
                    </a:p>
                  </a:txBody>
                  <a:tcPr marL="7620" marR="7620" marT="762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342900" rtl="0" eaLnBrk="1" fontAlgn="ctr" latinLnBrk="0" hangingPunct="1">
                        <a:lnSpc>
                          <a:spcPct val="100000"/>
                        </a:lnSpc>
                        <a:spcBef>
                          <a:spcPts val="0"/>
                        </a:spcBef>
                        <a:spcAft>
                          <a:spcPts val="0"/>
                        </a:spcAft>
                        <a:buClrTx/>
                        <a:buSzTx/>
                        <a:buFontTx/>
                        <a:buNone/>
                        <a:tabLst/>
                        <a:defRPr/>
                      </a:pPr>
                      <a:endParaRPr lang="en-US" sz="1300" b="0" i="0" u="none" strike="noStrike" dirty="0">
                        <a:solidFill>
                          <a:srgbClr val="000000"/>
                        </a:solidFill>
                        <a:effectLst/>
                        <a:latin typeface="Calibri" panose="020F0502020204030204" pitchFamily="34" charset="0"/>
                        <a:cs typeface="Calibri" panose="020F0502020204030204" pitchFamily="34" charset="0"/>
                      </a:endParaRPr>
                    </a:p>
                  </a:txBody>
                  <a:tcPr marL="7620" marR="7620" marT="762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300" b="0" i="0" u="none" strike="noStrike" dirty="0">
                        <a:solidFill>
                          <a:srgbClr val="000000"/>
                        </a:solidFill>
                        <a:effectLst/>
                        <a:latin typeface="Calibri" panose="020F0502020204030204" pitchFamily="34" charset="0"/>
                        <a:cs typeface="Calibri" panose="020F0502020204030204" pitchFamily="34" charset="0"/>
                      </a:endParaRPr>
                    </a:p>
                  </a:txBody>
                  <a:tcPr marL="7620" marR="7620" marT="762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300" b="0" i="0" u="none" strike="noStrike" dirty="0">
                        <a:solidFill>
                          <a:srgbClr val="000000"/>
                        </a:solidFill>
                        <a:effectLst/>
                        <a:latin typeface="Calibri" panose="020F0502020204030204" pitchFamily="34" charset="0"/>
                        <a:cs typeface="Calibri" panose="020F0502020204030204" pitchFamily="34" charset="0"/>
                      </a:endParaRPr>
                    </a:p>
                  </a:txBody>
                  <a:tcPr marL="7620" marR="7620" marT="762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417470">
                <a:tc>
                  <a:txBody>
                    <a:bodyPr/>
                    <a:lstStyle/>
                    <a:p>
                      <a:pPr algn="ctr" fontAlgn="ctr"/>
                      <a:r>
                        <a:rPr lang="en-US" sz="1200" b="1" i="0" u="none" strike="noStrike" dirty="0">
                          <a:solidFill>
                            <a:srgbClr val="000000"/>
                          </a:solidFill>
                          <a:effectLst/>
                          <a:latin typeface="Calibri" panose="020F0502020204030204" pitchFamily="34" charset="0"/>
                          <a:cs typeface="Calibri" panose="020F0502020204030204" pitchFamily="34" charset="0"/>
                        </a:rPr>
                        <a:t>Scenario 6: Staff Alternative B</a:t>
                      </a:r>
                    </a:p>
                  </a:txBody>
                  <a:tcPr marL="7620" marR="7620" marT="762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en-US" sz="1300" b="0" i="0" u="none" strike="noStrike" dirty="0">
                        <a:solidFill>
                          <a:srgbClr val="000000"/>
                        </a:solidFill>
                        <a:effectLst/>
                        <a:latin typeface="Calibri" panose="020F0502020204030204" pitchFamily="34" charset="0"/>
                        <a:cs typeface="Calibri" panose="020F0502020204030204" pitchFamily="34" charset="0"/>
                      </a:endParaRPr>
                    </a:p>
                  </a:txBody>
                  <a:tcPr marL="7620" marR="7620" marT="762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342900" rtl="0" eaLnBrk="1" fontAlgn="ctr" latinLnBrk="0" hangingPunct="1">
                        <a:lnSpc>
                          <a:spcPct val="100000"/>
                        </a:lnSpc>
                        <a:spcBef>
                          <a:spcPts val="0"/>
                        </a:spcBef>
                        <a:spcAft>
                          <a:spcPts val="0"/>
                        </a:spcAft>
                        <a:buClrTx/>
                        <a:buSzTx/>
                        <a:buFontTx/>
                        <a:buNone/>
                        <a:tabLst/>
                        <a:defRPr/>
                      </a:pPr>
                      <a:endParaRPr lang="en-US" sz="1300" b="0" i="0" u="none" strike="noStrike" dirty="0">
                        <a:solidFill>
                          <a:srgbClr val="000000"/>
                        </a:solidFill>
                        <a:effectLst/>
                        <a:latin typeface="Calibri" panose="020F0502020204030204" pitchFamily="34" charset="0"/>
                        <a:cs typeface="Calibri" panose="020F0502020204030204" pitchFamily="34" charset="0"/>
                      </a:endParaRPr>
                    </a:p>
                  </a:txBody>
                  <a:tcPr marL="7620" marR="7620" marT="762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en-US" sz="1300" b="0" i="0" u="none" strike="noStrike" dirty="0">
                        <a:solidFill>
                          <a:srgbClr val="000000"/>
                        </a:solidFill>
                        <a:effectLst/>
                        <a:latin typeface="Calibri" panose="020F0502020204030204" pitchFamily="34" charset="0"/>
                        <a:cs typeface="Calibri" panose="020F0502020204030204" pitchFamily="34" charset="0"/>
                      </a:endParaRPr>
                    </a:p>
                  </a:txBody>
                  <a:tcPr marL="7620" marR="7620" marT="762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342900" rtl="0" eaLnBrk="1" fontAlgn="ctr" latinLnBrk="0" hangingPunct="1">
                        <a:lnSpc>
                          <a:spcPct val="100000"/>
                        </a:lnSpc>
                        <a:spcBef>
                          <a:spcPts val="0"/>
                        </a:spcBef>
                        <a:spcAft>
                          <a:spcPts val="0"/>
                        </a:spcAft>
                        <a:buClrTx/>
                        <a:buSzTx/>
                        <a:buFontTx/>
                        <a:buNone/>
                        <a:tabLst/>
                        <a:defRPr/>
                      </a:pPr>
                      <a:endParaRPr lang="en-US" sz="1300" b="0" i="0" u="none" strike="noStrike" dirty="0">
                        <a:solidFill>
                          <a:srgbClr val="000000"/>
                        </a:solidFill>
                        <a:effectLst/>
                        <a:latin typeface="Calibri" panose="020F0502020204030204" pitchFamily="34" charset="0"/>
                        <a:cs typeface="Calibri" panose="020F0502020204030204" pitchFamily="34" charset="0"/>
                      </a:endParaRPr>
                    </a:p>
                  </a:txBody>
                  <a:tcPr marL="7620" marR="7620" marT="762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300" b="0" i="0" u="none" strike="noStrike" dirty="0">
                        <a:solidFill>
                          <a:srgbClr val="000000"/>
                        </a:solidFill>
                        <a:effectLst/>
                        <a:latin typeface="Calibri" panose="020F0502020204030204" pitchFamily="34" charset="0"/>
                        <a:cs typeface="Calibri" panose="020F0502020204030204" pitchFamily="34" charset="0"/>
                      </a:endParaRPr>
                    </a:p>
                  </a:txBody>
                  <a:tcPr marL="7620" marR="7620" marT="762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300" b="0" i="0" u="none" strike="noStrike" dirty="0">
                        <a:solidFill>
                          <a:srgbClr val="000000"/>
                        </a:solidFill>
                        <a:effectLst/>
                        <a:latin typeface="Calibri" panose="020F0502020204030204" pitchFamily="34" charset="0"/>
                        <a:cs typeface="Calibri" panose="020F0502020204030204" pitchFamily="34" charset="0"/>
                      </a:endParaRPr>
                    </a:p>
                  </a:txBody>
                  <a:tcPr marL="7620" marR="7620" marT="762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r h="578609">
                <a:tc>
                  <a:txBody>
                    <a:bodyPr/>
                    <a:lstStyle/>
                    <a:p>
                      <a:pPr algn="ctr" fontAlgn="ctr"/>
                      <a:r>
                        <a:rPr lang="en-US" sz="1200" b="1" i="0" u="none" strike="noStrike" dirty="0">
                          <a:solidFill>
                            <a:srgbClr val="000000"/>
                          </a:solidFill>
                          <a:effectLst/>
                          <a:latin typeface="Calibri" panose="020F0502020204030204" pitchFamily="34" charset="0"/>
                          <a:cs typeface="Calibri" panose="020F0502020204030204" pitchFamily="34" charset="0"/>
                        </a:rPr>
                        <a:t>Scenario 7: Current Policy + Grid Supply (Subsection R) Injection</a:t>
                      </a:r>
                    </a:p>
                  </a:txBody>
                  <a:tcPr marL="7620" marR="7620" marT="762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en-US" sz="1300" b="0" i="0" u="none" strike="noStrike" dirty="0">
                        <a:solidFill>
                          <a:srgbClr val="000000"/>
                        </a:solidFill>
                        <a:effectLst/>
                        <a:latin typeface="Calibri" panose="020F0502020204030204" pitchFamily="34" charset="0"/>
                        <a:cs typeface="Calibri" panose="020F0502020204030204" pitchFamily="34" charset="0"/>
                      </a:endParaRPr>
                    </a:p>
                  </a:txBody>
                  <a:tcPr marL="7620" marR="7620" marT="762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342900" rtl="0" eaLnBrk="1" fontAlgn="ctr" latinLnBrk="0" hangingPunct="1">
                        <a:lnSpc>
                          <a:spcPct val="100000"/>
                        </a:lnSpc>
                        <a:spcBef>
                          <a:spcPts val="0"/>
                        </a:spcBef>
                        <a:spcAft>
                          <a:spcPts val="0"/>
                        </a:spcAft>
                        <a:buClrTx/>
                        <a:buSzTx/>
                        <a:buFontTx/>
                        <a:buNone/>
                        <a:tabLst/>
                        <a:defRPr/>
                      </a:pPr>
                      <a:endParaRPr lang="en-US" sz="1300" b="0" i="0" u="none" strike="noStrike" dirty="0">
                        <a:solidFill>
                          <a:srgbClr val="000000"/>
                        </a:solidFill>
                        <a:effectLst/>
                        <a:latin typeface="Calibri" panose="020F0502020204030204" pitchFamily="34" charset="0"/>
                        <a:cs typeface="Calibri" panose="020F0502020204030204" pitchFamily="34" charset="0"/>
                      </a:endParaRPr>
                    </a:p>
                  </a:txBody>
                  <a:tcPr marL="7620" marR="7620" marT="762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en-US" sz="1300" b="0" i="0" u="none" strike="noStrike" dirty="0">
                        <a:solidFill>
                          <a:srgbClr val="000000"/>
                        </a:solidFill>
                        <a:effectLst/>
                        <a:latin typeface="Calibri" panose="020F0502020204030204" pitchFamily="34" charset="0"/>
                        <a:cs typeface="Calibri" panose="020F0502020204030204" pitchFamily="34" charset="0"/>
                      </a:endParaRPr>
                    </a:p>
                  </a:txBody>
                  <a:tcPr marL="7620" marR="7620" marT="762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342900" rtl="0" eaLnBrk="1" fontAlgn="ctr" latinLnBrk="0" hangingPunct="1">
                        <a:lnSpc>
                          <a:spcPct val="100000"/>
                        </a:lnSpc>
                        <a:spcBef>
                          <a:spcPts val="0"/>
                        </a:spcBef>
                        <a:spcAft>
                          <a:spcPts val="0"/>
                        </a:spcAft>
                        <a:buClrTx/>
                        <a:buSzTx/>
                        <a:buFontTx/>
                        <a:buNone/>
                        <a:tabLst/>
                        <a:defRPr/>
                      </a:pPr>
                      <a:endParaRPr lang="en-US" sz="1300" b="0" i="0" u="none" strike="noStrike" dirty="0">
                        <a:solidFill>
                          <a:srgbClr val="000000"/>
                        </a:solidFill>
                        <a:effectLst/>
                        <a:latin typeface="Calibri" panose="020F0502020204030204" pitchFamily="34" charset="0"/>
                        <a:cs typeface="Calibri" panose="020F0502020204030204" pitchFamily="34" charset="0"/>
                      </a:endParaRPr>
                    </a:p>
                  </a:txBody>
                  <a:tcPr marL="7620" marR="7620" marT="762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300" b="0" i="0" u="none" strike="noStrike" dirty="0">
                        <a:solidFill>
                          <a:srgbClr val="000000"/>
                        </a:solidFill>
                        <a:effectLst/>
                        <a:latin typeface="Calibri" panose="020F0502020204030204" pitchFamily="34" charset="0"/>
                        <a:cs typeface="Calibri" panose="020F0502020204030204" pitchFamily="34" charset="0"/>
                      </a:endParaRPr>
                    </a:p>
                  </a:txBody>
                  <a:tcPr marL="7620" marR="7620" marT="762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300" b="0" i="0" u="none" strike="noStrike" dirty="0">
                        <a:solidFill>
                          <a:srgbClr val="000000"/>
                        </a:solidFill>
                        <a:effectLst/>
                        <a:latin typeface="Calibri" panose="020F0502020204030204" pitchFamily="34" charset="0"/>
                        <a:cs typeface="Calibri" panose="020F0502020204030204" pitchFamily="34" charset="0"/>
                      </a:endParaRPr>
                    </a:p>
                  </a:txBody>
                  <a:tcPr marL="7620" marR="7620" marT="762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9"/>
                  </a:ext>
                </a:extLst>
              </a:tr>
              <a:tr h="417470">
                <a:tc>
                  <a:txBody>
                    <a:bodyPr/>
                    <a:lstStyle/>
                    <a:p>
                      <a:pPr algn="ctr" fontAlgn="ctr"/>
                      <a:r>
                        <a:rPr lang="en-US" sz="1200" b="1" i="0" u="none" strike="noStrike" dirty="0">
                          <a:solidFill>
                            <a:srgbClr val="000000"/>
                          </a:solidFill>
                          <a:effectLst/>
                          <a:latin typeface="Calibri" panose="020F0502020204030204" pitchFamily="34" charset="0"/>
                          <a:cs typeface="Calibri" panose="020F0502020204030204" pitchFamily="34" charset="0"/>
                        </a:rPr>
                        <a:t>Scenario 8: Current Policy</a:t>
                      </a:r>
                    </a:p>
                  </a:txBody>
                  <a:tcPr marL="7620" marR="7620" marT="762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en-US" sz="1300" b="0" i="0" u="none" strike="noStrike" dirty="0">
                        <a:solidFill>
                          <a:srgbClr val="000000"/>
                        </a:solidFill>
                        <a:effectLst/>
                        <a:latin typeface="Calibri" panose="020F0502020204030204" pitchFamily="34" charset="0"/>
                        <a:cs typeface="Calibri" panose="020F0502020204030204" pitchFamily="34" charset="0"/>
                      </a:endParaRPr>
                    </a:p>
                  </a:txBody>
                  <a:tcPr marL="7620" marR="7620" marT="762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342900" rtl="0" eaLnBrk="1" fontAlgn="ctr" latinLnBrk="0" hangingPunct="1">
                        <a:lnSpc>
                          <a:spcPct val="100000"/>
                        </a:lnSpc>
                        <a:spcBef>
                          <a:spcPts val="0"/>
                        </a:spcBef>
                        <a:spcAft>
                          <a:spcPts val="0"/>
                        </a:spcAft>
                        <a:buClrTx/>
                        <a:buSzTx/>
                        <a:buFontTx/>
                        <a:buNone/>
                        <a:tabLst/>
                        <a:defRPr/>
                      </a:pPr>
                      <a:endParaRPr lang="en-US" sz="1300" b="0" i="0" u="none" strike="noStrike" dirty="0">
                        <a:solidFill>
                          <a:srgbClr val="000000"/>
                        </a:solidFill>
                        <a:effectLst/>
                        <a:latin typeface="Calibri" panose="020F0502020204030204" pitchFamily="34" charset="0"/>
                        <a:cs typeface="Calibri" panose="020F0502020204030204" pitchFamily="34" charset="0"/>
                      </a:endParaRPr>
                    </a:p>
                  </a:txBody>
                  <a:tcPr marL="7620" marR="7620" marT="762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en-US" sz="1300" b="0" i="0" u="none" strike="noStrike" dirty="0">
                        <a:solidFill>
                          <a:srgbClr val="000000"/>
                        </a:solidFill>
                        <a:effectLst/>
                        <a:latin typeface="Calibri" panose="020F0502020204030204" pitchFamily="34" charset="0"/>
                        <a:cs typeface="Calibri" panose="020F0502020204030204" pitchFamily="34" charset="0"/>
                      </a:endParaRPr>
                    </a:p>
                  </a:txBody>
                  <a:tcPr marL="7620" marR="7620" marT="762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342900" rtl="0" eaLnBrk="1" fontAlgn="ctr" latinLnBrk="0" hangingPunct="1">
                        <a:lnSpc>
                          <a:spcPct val="100000"/>
                        </a:lnSpc>
                        <a:spcBef>
                          <a:spcPts val="0"/>
                        </a:spcBef>
                        <a:spcAft>
                          <a:spcPts val="0"/>
                        </a:spcAft>
                        <a:buClrTx/>
                        <a:buSzTx/>
                        <a:buFontTx/>
                        <a:buNone/>
                        <a:tabLst/>
                        <a:defRPr/>
                      </a:pPr>
                      <a:endParaRPr lang="en-US" sz="1300" b="0" i="0" u="none" strike="noStrike" dirty="0">
                        <a:solidFill>
                          <a:srgbClr val="000000"/>
                        </a:solidFill>
                        <a:effectLst/>
                        <a:latin typeface="Calibri" panose="020F0502020204030204" pitchFamily="34" charset="0"/>
                        <a:cs typeface="Calibri" panose="020F0502020204030204" pitchFamily="34" charset="0"/>
                      </a:endParaRPr>
                    </a:p>
                  </a:txBody>
                  <a:tcPr marL="7620" marR="7620" marT="762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300" b="0" i="0" u="none" strike="noStrike" dirty="0">
                        <a:solidFill>
                          <a:srgbClr val="000000"/>
                        </a:solidFill>
                        <a:effectLst/>
                        <a:latin typeface="Calibri" panose="020F0502020204030204" pitchFamily="34" charset="0"/>
                        <a:cs typeface="Calibri" panose="020F0502020204030204" pitchFamily="34" charset="0"/>
                      </a:endParaRPr>
                    </a:p>
                  </a:txBody>
                  <a:tcPr marL="7620" marR="7620" marT="762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300" b="0" i="0" u="none" strike="noStrike" dirty="0">
                        <a:solidFill>
                          <a:srgbClr val="000000"/>
                        </a:solidFill>
                        <a:effectLst/>
                        <a:latin typeface="Calibri" panose="020F0502020204030204" pitchFamily="34" charset="0"/>
                        <a:cs typeface="Calibri" panose="020F0502020204030204" pitchFamily="34" charset="0"/>
                      </a:endParaRPr>
                    </a:p>
                  </a:txBody>
                  <a:tcPr marL="7620" marR="7620" marT="762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0"/>
                  </a:ext>
                </a:extLst>
              </a:tr>
            </a:tbl>
          </a:graphicData>
        </a:graphic>
      </p:graphicFrame>
      <p:sp>
        <p:nvSpPr>
          <p:cNvPr id="17" name="Down Arrow 16"/>
          <p:cNvSpPr/>
          <p:nvPr/>
        </p:nvSpPr>
        <p:spPr>
          <a:xfrm rot="10800000">
            <a:off x="3134713" y="2260600"/>
            <a:ext cx="574965" cy="289508"/>
          </a:xfrm>
          <a:prstGeom prst="downArrow">
            <a:avLst/>
          </a:prstGeom>
          <a:solidFill>
            <a:schemeClr val="accent4"/>
          </a:solidFill>
          <a:ln w="12700" cmpd="sng">
            <a:solidFill>
              <a:schemeClr val="accent1"/>
            </a:solid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9" name="Down Arrow 18"/>
          <p:cNvSpPr/>
          <p:nvPr/>
        </p:nvSpPr>
        <p:spPr>
          <a:xfrm>
            <a:off x="4929939" y="4501829"/>
            <a:ext cx="280554" cy="207818"/>
          </a:xfrm>
          <a:prstGeom prst="downArrow">
            <a:avLst/>
          </a:prstGeom>
          <a:solidFill>
            <a:schemeClr val="accent4"/>
          </a:solidFill>
          <a:ln w="12700" cmpd="sng">
            <a:solidFill>
              <a:schemeClr val="accent1"/>
            </a:solid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4" name="Down Arrow 23"/>
          <p:cNvSpPr/>
          <p:nvPr/>
        </p:nvSpPr>
        <p:spPr>
          <a:xfrm rot="10800000">
            <a:off x="5996792" y="4497992"/>
            <a:ext cx="280554" cy="207818"/>
          </a:xfrm>
          <a:prstGeom prst="downArrow">
            <a:avLst/>
          </a:prstGeom>
          <a:solidFill>
            <a:schemeClr val="accent5"/>
          </a:solidFill>
          <a:ln w="12700" cmpd="sng">
            <a:solidFill>
              <a:schemeClr val="accent1"/>
            </a:solid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2" name="Down Arrow 31"/>
          <p:cNvSpPr/>
          <p:nvPr/>
        </p:nvSpPr>
        <p:spPr>
          <a:xfrm rot="10800000">
            <a:off x="3281918" y="2691815"/>
            <a:ext cx="280554" cy="207818"/>
          </a:xfrm>
          <a:prstGeom prst="downArrow">
            <a:avLst/>
          </a:prstGeom>
          <a:solidFill>
            <a:schemeClr val="accent4"/>
          </a:solidFill>
          <a:ln w="12700" cmpd="sng">
            <a:solidFill>
              <a:schemeClr val="accent1"/>
            </a:solid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3" name="Down Arrow 32"/>
          <p:cNvSpPr/>
          <p:nvPr/>
        </p:nvSpPr>
        <p:spPr>
          <a:xfrm rot="10800000">
            <a:off x="3281917" y="3126234"/>
            <a:ext cx="280554" cy="207818"/>
          </a:xfrm>
          <a:prstGeom prst="downArrow">
            <a:avLst/>
          </a:prstGeom>
          <a:solidFill>
            <a:schemeClr val="accent4"/>
          </a:solidFill>
          <a:ln w="12700" cmpd="sng">
            <a:solidFill>
              <a:schemeClr val="accent1"/>
            </a:solid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4" name="Down Arrow 33"/>
          <p:cNvSpPr/>
          <p:nvPr/>
        </p:nvSpPr>
        <p:spPr>
          <a:xfrm rot="10800000">
            <a:off x="3270440" y="3623017"/>
            <a:ext cx="280554" cy="207818"/>
          </a:xfrm>
          <a:prstGeom prst="downArrow">
            <a:avLst/>
          </a:prstGeom>
          <a:solidFill>
            <a:schemeClr val="accent4"/>
          </a:solidFill>
          <a:ln w="12700" cmpd="sng">
            <a:solidFill>
              <a:schemeClr val="accent1"/>
            </a:solid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5" name="Down Arrow 34"/>
          <p:cNvSpPr/>
          <p:nvPr/>
        </p:nvSpPr>
        <p:spPr>
          <a:xfrm rot="10800000">
            <a:off x="3335952" y="4057436"/>
            <a:ext cx="172482" cy="207818"/>
          </a:xfrm>
          <a:prstGeom prst="downArrow">
            <a:avLst/>
          </a:prstGeom>
          <a:solidFill>
            <a:schemeClr val="accent4"/>
          </a:solidFill>
          <a:ln w="12700" cmpd="sng">
            <a:solidFill>
              <a:schemeClr val="accent1"/>
            </a:solid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6" name="Down Arrow 35"/>
          <p:cNvSpPr/>
          <p:nvPr/>
        </p:nvSpPr>
        <p:spPr>
          <a:xfrm rot="10800000">
            <a:off x="3335952" y="4501829"/>
            <a:ext cx="172482" cy="207818"/>
          </a:xfrm>
          <a:prstGeom prst="downArrow">
            <a:avLst/>
          </a:prstGeom>
          <a:solidFill>
            <a:schemeClr val="accent4"/>
          </a:solidFill>
          <a:ln w="12700" cmpd="sng">
            <a:solidFill>
              <a:schemeClr val="accent1"/>
            </a:solid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7" name="Down Arrow 36"/>
          <p:cNvSpPr/>
          <p:nvPr/>
        </p:nvSpPr>
        <p:spPr>
          <a:xfrm>
            <a:off x="6032914" y="4959298"/>
            <a:ext cx="244432" cy="207213"/>
          </a:xfrm>
          <a:prstGeom prst="downArrow">
            <a:avLst/>
          </a:prstGeom>
          <a:solidFill>
            <a:schemeClr val="accent5"/>
          </a:solidFill>
          <a:ln w="12700" cmpd="sng">
            <a:solidFill>
              <a:schemeClr val="accent1"/>
            </a:solid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8" name="Down Arrow 37"/>
          <p:cNvSpPr/>
          <p:nvPr/>
        </p:nvSpPr>
        <p:spPr>
          <a:xfrm>
            <a:off x="7430610" y="4959297"/>
            <a:ext cx="229850" cy="207213"/>
          </a:xfrm>
          <a:prstGeom prst="downArrow">
            <a:avLst/>
          </a:prstGeom>
          <a:solidFill>
            <a:schemeClr val="accent5"/>
          </a:solidFill>
          <a:ln w="12700" cmpd="sng">
            <a:solidFill>
              <a:schemeClr val="accent1"/>
            </a:solid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9" name="Down Arrow 38"/>
          <p:cNvSpPr/>
          <p:nvPr/>
        </p:nvSpPr>
        <p:spPr>
          <a:xfrm rot="10800000">
            <a:off x="5891703" y="2249170"/>
            <a:ext cx="464561" cy="300939"/>
          </a:xfrm>
          <a:prstGeom prst="downArrow">
            <a:avLst/>
          </a:prstGeom>
          <a:solidFill>
            <a:schemeClr val="accent5"/>
          </a:solidFill>
          <a:ln w="12700" cmpd="sng">
            <a:solidFill>
              <a:schemeClr val="accent1"/>
            </a:solid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40" name="Down Arrow 39"/>
          <p:cNvSpPr/>
          <p:nvPr/>
        </p:nvSpPr>
        <p:spPr>
          <a:xfrm rot="10800000">
            <a:off x="7317188" y="2249170"/>
            <a:ext cx="464561" cy="300939"/>
          </a:xfrm>
          <a:prstGeom prst="downArrow">
            <a:avLst/>
          </a:prstGeom>
          <a:solidFill>
            <a:schemeClr val="accent5"/>
          </a:solidFill>
          <a:ln w="12700" cmpd="sng">
            <a:solidFill>
              <a:schemeClr val="accent1"/>
            </a:solid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41" name="Down Arrow 40"/>
          <p:cNvSpPr/>
          <p:nvPr/>
        </p:nvSpPr>
        <p:spPr>
          <a:xfrm>
            <a:off x="2398114" y="2691816"/>
            <a:ext cx="280554" cy="207818"/>
          </a:xfrm>
          <a:prstGeom prst="downArrow">
            <a:avLst/>
          </a:prstGeom>
          <a:solidFill>
            <a:schemeClr val="accent4"/>
          </a:solidFill>
          <a:ln w="12700" cmpd="sng">
            <a:solidFill>
              <a:schemeClr val="accent1"/>
            </a:solid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42" name="Down Arrow 41"/>
          <p:cNvSpPr/>
          <p:nvPr/>
        </p:nvSpPr>
        <p:spPr>
          <a:xfrm>
            <a:off x="2398114" y="3126234"/>
            <a:ext cx="280554" cy="207818"/>
          </a:xfrm>
          <a:prstGeom prst="downArrow">
            <a:avLst/>
          </a:prstGeom>
          <a:solidFill>
            <a:schemeClr val="accent4"/>
          </a:solidFill>
          <a:ln w="12700" cmpd="sng">
            <a:solidFill>
              <a:schemeClr val="accent1"/>
            </a:solid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43" name="Down Arrow 42"/>
          <p:cNvSpPr/>
          <p:nvPr/>
        </p:nvSpPr>
        <p:spPr>
          <a:xfrm>
            <a:off x="2410237" y="3594904"/>
            <a:ext cx="280554" cy="207818"/>
          </a:xfrm>
          <a:prstGeom prst="downArrow">
            <a:avLst/>
          </a:prstGeom>
          <a:solidFill>
            <a:schemeClr val="accent4"/>
          </a:solidFill>
          <a:ln w="12700" cmpd="sng">
            <a:solidFill>
              <a:schemeClr val="accent1"/>
            </a:solid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44" name="Down Arrow 43"/>
          <p:cNvSpPr/>
          <p:nvPr/>
        </p:nvSpPr>
        <p:spPr>
          <a:xfrm>
            <a:off x="2410237" y="4057436"/>
            <a:ext cx="280554" cy="207818"/>
          </a:xfrm>
          <a:prstGeom prst="downArrow">
            <a:avLst/>
          </a:prstGeom>
          <a:solidFill>
            <a:schemeClr val="accent4"/>
          </a:solidFill>
          <a:ln w="12700" cmpd="sng">
            <a:solidFill>
              <a:schemeClr val="accent1"/>
            </a:solid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45" name="Down Arrow 44"/>
          <p:cNvSpPr/>
          <p:nvPr/>
        </p:nvSpPr>
        <p:spPr>
          <a:xfrm>
            <a:off x="2398114" y="4497992"/>
            <a:ext cx="280554" cy="207818"/>
          </a:xfrm>
          <a:prstGeom prst="downArrow">
            <a:avLst/>
          </a:prstGeom>
          <a:solidFill>
            <a:schemeClr val="accent4"/>
          </a:solidFill>
          <a:ln w="12700" cmpd="sng">
            <a:solidFill>
              <a:schemeClr val="accent1"/>
            </a:solid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46" name="Down Arrow 45"/>
          <p:cNvSpPr/>
          <p:nvPr/>
        </p:nvSpPr>
        <p:spPr>
          <a:xfrm>
            <a:off x="4088050" y="4107101"/>
            <a:ext cx="280554" cy="207818"/>
          </a:xfrm>
          <a:prstGeom prst="downArrow">
            <a:avLst/>
          </a:prstGeom>
          <a:solidFill>
            <a:schemeClr val="accent4"/>
          </a:solidFill>
          <a:ln w="12700" cmpd="sng">
            <a:solidFill>
              <a:schemeClr val="accent1"/>
            </a:solid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47" name="Down Arrow 46"/>
          <p:cNvSpPr/>
          <p:nvPr/>
        </p:nvSpPr>
        <p:spPr>
          <a:xfrm>
            <a:off x="4100173" y="4497992"/>
            <a:ext cx="280554" cy="207818"/>
          </a:xfrm>
          <a:prstGeom prst="downArrow">
            <a:avLst/>
          </a:prstGeom>
          <a:solidFill>
            <a:schemeClr val="accent4"/>
          </a:solidFill>
          <a:ln w="12700" cmpd="sng">
            <a:solidFill>
              <a:schemeClr val="accent1"/>
            </a:solid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48" name="Down Arrow 47"/>
          <p:cNvSpPr/>
          <p:nvPr/>
        </p:nvSpPr>
        <p:spPr>
          <a:xfrm rot="10800000">
            <a:off x="7313254" y="4451431"/>
            <a:ext cx="464561" cy="300939"/>
          </a:xfrm>
          <a:prstGeom prst="downArrow">
            <a:avLst/>
          </a:prstGeom>
          <a:solidFill>
            <a:schemeClr val="accent5"/>
          </a:solidFill>
          <a:ln w="12700" cmpd="sng">
            <a:solidFill>
              <a:schemeClr val="accent1"/>
            </a:solid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49" name="Down Arrow 48"/>
          <p:cNvSpPr/>
          <p:nvPr/>
        </p:nvSpPr>
        <p:spPr>
          <a:xfrm rot="10800000">
            <a:off x="5996792" y="4041934"/>
            <a:ext cx="280554" cy="207818"/>
          </a:xfrm>
          <a:prstGeom prst="downArrow">
            <a:avLst/>
          </a:prstGeom>
          <a:solidFill>
            <a:schemeClr val="accent5"/>
          </a:solidFill>
          <a:ln w="12700" cmpd="sng">
            <a:solidFill>
              <a:schemeClr val="accent1"/>
            </a:solid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50" name="Down Arrow 49"/>
          <p:cNvSpPr/>
          <p:nvPr/>
        </p:nvSpPr>
        <p:spPr>
          <a:xfrm rot="10800000">
            <a:off x="5984092" y="3584774"/>
            <a:ext cx="343640" cy="233361"/>
          </a:xfrm>
          <a:prstGeom prst="downArrow">
            <a:avLst/>
          </a:prstGeom>
          <a:solidFill>
            <a:schemeClr val="accent5"/>
          </a:solidFill>
          <a:ln w="12700" cmpd="sng">
            <a:solidFill>
              <a:schemeClr val="accent1"/>
            </a:solid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51" name="Down Arrow 50"/>
          <p:cNvSpPr/>
          <p:nvPr/>
        </p:nvSpPr>
        <p:spPr>
          <a:xfrm rot="10800000">
            <a:off x="5984092" y="3126093"/>
            <a:ext cx="343640" cy="233361"/>
          </a:xfrm>
          <a:prstGeom prst="downArrow">
            <a:avLst/>
          </a:prstGeom>
          <a:solidFill>
            <a:schemeClr val="accent5"/>
          </a:solidFill>
          <a:ln w="12700" cmpd="sng">
            <a:solidFill>
              <a:schemeClr val="accent1"/>
            </a:solid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52" name="Down Arrow 51"/>
          <p:cNvSpPr/>
          <p:nvPr/>
        </p:nvSpPr>
        <p:spPr>
          <a:xfrm rot="10800000">
            <a:off x="5984092" y="2696045"/>
            <a:ext cx="343640" cy="233361"/>
          </a:xfrm>
          <a:prstGeom prst="downArrow">
            <a:avLst/>
          </a:prstGeom>
          <a:solidFill>
            <a:schemeClr val="accent5"/>
          </a:solidFill>
          <a:ln w="12700" cmpd="sng">
            <a:solidFill>
              <a:schemeClr val="accent1"/>
            </a:solid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53" name="Down Arrow 52"/>
          <p:cNvSpPr/>
          <p:nvPr/>
        </p:nvSpPr>
        <p:spPr>
          <a:xfrm rot="10800000">
            <a:off x="7378971" y="4002974"/>
            <a:ext cx="365077" cy="250053"/>
          </a:xfrm>
          <a:prstGeom prst="downArrow">
            <a:avLst/>
          </a:prstGeom>
          <a:solidFill>
            <a:schemeClr val="accent5"/>
          </a:solidFill>
          <a:ln w="12700" cmpd="sng">
            <a:solidFill>
              <a:schemeClr val="accent1"/>
            </a:solid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54" name="Down Arrow 53"/>
          <p:cNvSpPr/>
          <p:nvPr/>
        </p:nvSpPr>
        <p:spPr>
          <a:xfrm rot="10800000">
            <a:off x="7421234" y="3600750"/>
            <a:ext cx="280554" cy="207818"/>
          </a:xfrm>
          <a:prstGeom prst="downArrow">
            <a:avLst/>
          </a:prstGeom>
          <a:solidFill>
            <a:schemeClr val="accent5"/>
          </a:solidFill>
          <a:ln w="12700" cmpd="sng">
            <a:solidFill>
              <a:schemeClr val="accent1"/>
            </a:solid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55" name="Down Arrow 54"/>
          <p:cNvSpPr/>
          <p:nvPr/>
        </p:nvSpPr>
        <p:spPr>
          <a:xfrm rot="10800000">
            <a:off x="7421234" y="3142069"/>
            <a:ext cx="280554" cy="207818"/>
          </a:xfrm>
          <a:prstGeom prst="downArrow">
            <a:avLst/>
          </a:prstGeom>
          <a:solidFill>
            <a:schemeClr val="accent5"/>
          </a:solidFill>
          <a:ln w="12700" cmpd="sng">
            <a:solidFill>
              <a:schemeClr val="accent1"/>
            </a:solid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56" name="Down Arrow 55"/>
          <p:cNvSpPr/>
          <p:nvPr/>
        </p:nvSpPr>
        <p:spPr>
          <a:xfrm rot="10800000">
            <a:off x="7421234" y="2712021"/>
            <a:ext cx="280554" cy="207818"/>
          </a:xfrm>
          <a:prstGeom prst="downArrow">
            <a:avLst/>
          </a:prstGeom>
          <a:solidFill>
            <a:schemeClr val="accent5"/>
          </a:solidFill>
          <a:ln w="12700" cmpd="sng">
            <a:solidFill>
              <a:schemeClr val="accent1"/>
            </a:solid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5" name="TextBox 4"/>
          <p:cNvSpPr txBox="1"/>
          <p:nvPr/>
        </p:nvSpPr>
        <p:spPr>
          <a:xfrm>
            <a:off x="326907" y="5832614"/>
            <a:ext cx="8083394" cy="279400"/>
          </a:xfrm>
          <a:prstGeom prst="rect">
            <a:avLst/>
          </a:prstGeom>
        </p:spPr>
        <p:txBody>
          <a:bodyPr wrap="square" lIns="0" tIns="0" rIns="0" bIns="0" rtlCol="0">
            <a:noAutofit/>
          </a:bodyPr>
          <a:lstStyle/>
          <a:p>
            <a:pPr>
              <a:spcBef>
                <a:spcPts val="1200"/>
              </a:spcBef>
            </a:pPr>
            <a:r>
              <a:rPr lang="en-US" sz="1400" dirty="0"/>
              <a:t>Note: This is intended not as a forecast, but as a useful backdrop to spur discussion on the relationship between policy and regulatory inputs and solar market outputs. </a:t>
            </a:r>
          </a:p>
        </p:txBody>
      </p:sp>
    </p:spTree>
    <p:extLst>
      <p:ext uri="{BB962C8B-B14F-4D97-AF65-F5344CB8AC3E}">
        <p14:creationId xmlns:p14="http://schemas.microsoft.com/office/powerpoint/2010/main" val="33432499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194725" y="237639"/>
            <a:ext cx="8313819" cy="713741"/>
          </a:xfrm>
        </p:spPr>
        <p:txBody>
          <a:bodyPr/>
          <a:lstStyle/>
          <a:p>
            <a:r>
              <a:rPr lang="en-US" sz="2400" dirty="0"/>
              <a:t>Net Impacts of Policy Levers Under Scenarios Examined</a:t>
            </a:r>
          </a:p>
        </p:txBody>
      </p:sp>
      <p:sp>
        <p:nvSpPr>
          <p:cNvPr id="10" name="Slide Number Placeholder 4"/>
          <p:cNvSpPr>
            <a:spLocks noGrp="1"/>
          </p:cNvSpPr>
          <p:nvPr>
            <p:ph type="sldNum" sz="quarter" idx="12"/>
          </p:nvPr>
        </p:nvSpPr>
        <p:spPr>
          <a:xfrm>
            <a:off x="8330288" y="6337894"/>
            <a:ext cx="356512" cy="365125"/>
          </a:xfrm>
        </p:spPr>
        <p:txBody>
          <a:bodyPr/>
          <a:lstStyle/>
          <a:p>
            <a:r>
              <a:rPr lang="en-US" dirty="0"/>
              <a:t>15</a:t>
            </a:r>
          </a:p>
        </p:txBody>
      </p:sp>
      <p:graphicFrame>
        <p:nvGraphicFramePr>
          <p:cNvPr id="12" name="Content Placeholder 2"/>
          <p:cNvGraphicFramePr>
            <a:graphicFrameLocks/>
          </p:cNvGraphicFramePr>
          <p:nvPr>
            <p:extLst>
              <p:ext uri="{D42A27DB-BD31-4B8C-83A1-F6EECF244321}">
                <p14:modId xmlns:p14="http://schemas.microsoft.com/office/powerpoint/2010/main" val="4247996241"/>
              </p:ext>
            </p:extLst>
          </p:nvPr>
        </p:nvGraphicFramePr>
        <p:xfrm>
          <a:off x="283334" y="636424"/>
          <a:ext cx="8403466" cy="5561160"/>
        </p:xfrm>
        <a:graphic>
          <a:graphicData uri="http://schemas.openxmlformats.org/drawingml/2006/table">
            <a:tbl>
              <a:tblPr firstRow="1" bandRow="1">
                <a:tableStyleId>{5C22544A-7EE6-4342-B048-85BDC9FD1C3A}</a:tableStyleId>
              </a:tblPr>
              <a:tblGrid>
                <a:gridCol w="1536501">
                  <a:extLst>
                    <a:ext uri="{9D8B030D-6E8A-4147-A177-3AD203B41FA5}">
                      <a16:colId xmlns:a16="http://schemas.microsoft.com/office/drawing/2014/main" val="20001"/>
                    </a:ext>
                  </a:extLst>
                </a:gridCol>
                <a:gridCol w="887223">
                  <a:extLst>
                    <a:ext uri="{9D8B030D-6E8A-4147-A177-3AD203B41FA5}">
                      <a16:colId xmlns:a16="http://schemas.microsoft.com/office/drawing/2014/main" val="20002"/>
                    </a:ext>
                  </a:extLst>
                </a:gridCol>
                <a:gridCol w="671655">
                  <a:extLst>
                    <a:ext uri="{9D8B030D-6E8A-4147-A177-3AD203B41FA5}">
                      <a16:colId xmlns:a16="http://schemas.microsoft.com/office/drawing/2014/main" val="20003"/>
                    </a:ext>
                  </a:extLst>
                </a:gridCol>
                <a:gridCol w="660047">
                  <a:extLst>
                    <a:ext uri="{9D8B030D-6E8A-4147-A177-3AD203B41FA5}">
                      <a16:colId xmlns:a16="http://schemas.microsoft.com/office/drawing/2014/main" val="20004"/>
                    </a:ext>
                  </a:extLst>
                </a:gridCol>
                <a:gridCol w="685640">
                  <a:extLst>
                    <a:ext uri="{9D8B030D-6E8A-4147-A177-3AD203B41FA5}">
                      <a16:colId xmlns:a16="http://schemas.microsoft.com/office/drawing/2014/main" val="20007"/>
                    </a:ext>
                  </a:extLst>
                </a:gridCol>
                <a:gridCol w="2131747">
                  <a:extLst>
                    <a:ext uri="{9D8B030D-6E8A-4147-A177-3AD203B41FA5}">
                      <a16:colId xmlns:a16="http://schemas.microsoft.com/office/drawing/2014/main" val="20005"/>
                    </a:ext>
                  </a:extLst>
                </a:gridCol>
                <a:gridCol w="1830653">
                  <a:extLst>
                    <a:ext uri="{9D8B030D-6E8A-4147-A177-3AD203B41FA5}">
                      <a16:colId xmlns:a16="http://schemas.microsoft.com/office/drawing/2014/main" val="20006"/>
                    </a:ext>
                  </a:extLst>
                </a:gridCol>
              </a:tblGrid>
              <a:tr h="165593">
                <a:tc>
                  <a:txBody>
                    <a:bodyPr/>
                    <a:lstStyle/>
                    <a:p>
                      <a:pPr algn="ctr" fontAlgn="b"/>
                      <a:r>
                        <a:rPr lang="en-US" sz="1400" b="0" i="0" u="none" strike="noStrike" dirty="0">
                          <a:solidFill>
                            <a:srgbClr val="FFFFFF"/>
                          </a:solidFill>
                          <a:effectLst/>
                          <a:latin typeface="Calibri" panose="020F0502020204030204" pitchFamily="34" charset="0"/>
                          <a:cs typeface="Arial" panose="020B0604020202020204" pitchFamily="34" charset="0"/>
                        </a:rPr>
                        <a:t>Policy Scenario </a:t>
                      </a:r>
                    </a:p>
                  </a:txBody>
                  <a:tcPr marL="7620" marR="7620" marT="762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a:solidFill>
                            <a:srgbClr val="FFFFFF"/>
                          </a:solidFill>
                          <a:effectLst/>
                          <a:latin typeface="Calibri" panose="020F0502020204030204" pitchFamily="34" charset="0"/>
                          <a:cs typeface="Arial" panose="020B0604020202020204" pitchFamily="34" charset="0"/>
                        </a:rPr>
                        <a:t>Lever </a:t>
                      </a:r>
                    </a:p>
                    <a:p>
                      <a:pPr algn="ctr" fontAlgn="b"/>
                      <a:r>
                        <a:rPr lang="en-US" sz="1400" b="0" i="0" u="none" strike="noStrike" dirty="0">
                          <a:solidFill>
                            <a:srgbClr val="FFFFFF"/>
                          </a:solidFill>
                          <a:effectLst/>
                          <a:latin typeface="Calibri" panose="020F0502020204030204" pitchFamily="34" charset="0"/>
                          <a:cs typeface="Arial" panose="020B0604020202020204" pitchFamily="34" charset="0"/>
                        </a:rPr>
                        <a:t>1</a:t>
                      </a:r>
                    </a:p>
                  </a:txBody>
                  <a:tcPr marL="7620" marR="7620" marT="762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fontAlgn="b"/>
                      <a:r>
                        <a:rPr lang="en-US" sz="1400" b="0" i="0" u="none" strike="noStrike" dirty="0">
                          <a:solidFill>
                            <a:srgbClr val="FFFFFF"/>
                          </a:solidFill>
                          <a:effectLst/>
                          <a:latin typeface="Calibri" panose="020F0502020204030204" pitchFamily="34" charset="0"/>
                          <a:cs typeface="Arial" panose="020B0604020202020204" pitchFamily="34" charset="0"/>
                        </a:rPr>
                        <a:t>Lever </a:t>
                      </a:r>
                    </a:p>
                    <a:p>
                      <a:pPr algn="ctr" fontAlgn="b"/>
                      <a:r>
                        <a:rPr lang="en-US" sz="1400" b="0" i="0" u="none" strike="noStrike" dirty="0">
                          <a:solidFill>
                            <a:srgbClr val="FFFFFF"/>
                          </a:solidFill>
                          <a:effectLst/>
                          <a:latin typeface="Calibri" panose="020F0502020204030204" pitchFamily="34" charset="0"/>
                          <a:cs typeface="Arial" panose="020B0604020202020204" pitchFamily="34" charset="0"/>
                        </a:rPr>
                        <a:t>2</a:t>
                      </a:r>
                    </a:p>
                  </a:txBody>
                  <a:tcPr marL="7620" marR="7620" marT="762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fontAlgn="b"/>
                      <a:r>
                        <a:rPr lang="en-US" sz="1400" b="0" i="0" u="none" strike="noStrike" dirty="0">
                          <a:solidFill>
                            <a:srgbClr val="FFFFFF"/>
                          </a:solidFill>
                          <a:effectLst/>
                          <a:latin typeface="Calibri" panose="020F0502020204030204" pitchFamily="34" charset="0"/>
                          <a:cs typeface="Arial" panose="020B0604020202020204" pitchFamily="34" charset="0"/>
                        </a:rPr>
                        <a:t>Lever </a:t>
                      </a:r>
                    </a:p>
                    <a:p>
                      <a:pPr algn="ctr" fontAlgn="b"/>
                      <a:r>
                        <a:rPr lang="en-US" sz="1400" b="0" i="0" u="none" strike="noStrike" dirty="0">
                          <a:solidFill>
                            <a:srgbClr val="FFFFFF"/>
                          </a:solidFill>
                          <a:effectLst/>
                          <a:latin typeface="Calibri" panose="020F0502020204030204" pitchFamily="34" charset="0"/>
                          <a:cs typeface="Arial" panose="020B0604020202020204" pitchFamily="34" charset="0"/>
                        </a:rPr>
                        <a:t>3</a:t>
                      </a:r>
                    </a:p>
                  </a:txBody>
                  <a:tcPr marL="7620" marR="7620" marT="762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fontAlgn="b"/>
                      <a:r>
                        <a:rPr lang="en-US" sz="1400" b="0" i="0" u="none" strike="noStrike" dirty="0">
                          <a:solidFill>
                            <a:srgbClr val="FFFFFF"/>
                          </a:solidFill>
                          <a:effectLst/>
                          <a:latin typeface="Calibri" panose="020F0502020204030204" pitchFamily="34" charset="0"/>
                          <a:cs typeface="Arial" panose="020B0604020202020204" pitchFamily="34" charset="0"/>
                        </a:rPr>
                        <a:t>Lever </a:t>
                      </a:r>
                    </a:p>
                    <a:p>
                      <a:pPr algn="ctr" fontAlgn="b"/>
                      <a:r>
                        <a:rPr lang="en-US" sz="1400" b="0" i="0" u="none" strike="noStrike" dirty="0">
                          <a:solidFill>
                            <a:srgbClr val="FFFFFF"/>
                          </a:solidFill>
                          <a:effectLst/>
                          <a:latin typeface="Calibri" panose="020F0502020204030204" pitchFamily="34" charset="0"/>
                          <a:cs typeface="Arial" panose="020B0604020202020204" pitchFamily="34" charset="0"/>
                        </a:rPr>
                        <a:t>4</a:t>
                      </a:r>
                    </a:p>
                  </a:txBody>
                  <a:tcPr marL="7620" marR="7620" marT="762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fontAlgn="b"/>
                      <a:r>
                        <a:rPr lang="en-US" sz="1400" b="0" i="0" u="none" strike="noStrike" dirty="0">
                          <a:solidFill>
                            <a:srgbClr val="FFFFFF"/>
                          </a:solidFill>
                          <a:effectLst/>
                          <a:latin typeface="Calibri" panose="020F0502020204030204" pitchFamily="34" charset="0"/>
                          <a:cs typeface="Arial" panose="020B0604020202020204" pitchFamily="34" charset="0"/>
                        </a:rPr>
                        <a:t>Impact on SREC</a:t>
                      </a:r>
                      <a:r>
                        <a:rPr lang="en-US" sz="1400" b="0" i="0" u="none" strike="noStrike" baseline="0" dirty="0">
                          <a:solidFill>
                            <a:srgbClr val="FFFFFF"/>
                          </a:solidFill>
                          <a:effectLst/>
                          <a:latin typeface="Calibri" panose="020F0502020204030204" pitchFamily="34" charset="0"/>
                          <a:cs typeface="Arial" panose="020B0604020202020204" pitchFamily="34" charset="0"/>
                        </a:rPr>
                        <a:t> pricing</a:t>
                      </a:r>
                      <a:r>
                        <a:rPr lang="en-US" sz="1400" b="0" i="0" u="none" strike="noStrike" dirty="0">
                          <a:solidFill>
                            <a:srgbClr val="FFFFFF"/>
                          </a:solidFill>
                          <a:effectLst/>
                          <a:latin typeface="Calibri" panose="020F0502020204030204" pitchFamily="34" charset="0"/>
                          <a:cs typeface="Arial" panose="020B0604020202020204" pitchFamily="34" charset="0"/>
                        </a:rPr>
                        <a:t> </a:t>
                      </a:r>
                    </a:p>
                  </a:txBody>
                  <a:tcPr marL="7620" marR="7620" marT="762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a:solidFill>
                            <a:srgbClr val="FFFFFF"/>
                          </a:solidFill>
                          <a:effectLst/>
                          <a:latin typeface="Calibri" panose="020F0502020204030204" pitchFamily="34" charset="0"/>
                          <a:cs typeface="Arial" panose="020B0604020202020204" pitchFamily="34" charset="0"/>
                        </a:rPr>
                        <a:t>Impact on Solar Builds</a:t>
                      </a:r>
                    </a:p>
                  </a:txBody>
                  <a:tcPr marL="7620" marR="7620" marT="762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425526">
                <a:tc>
                  <a:txBody>
                    <a:bodyPr/>
                    <a:lstStyle/>
                    <a:p>
                      <a:pPr algn="ctr" fontAlgn="ctr"/>
                      <a:r>
                        <a:rPr lang="en-US" sz="1200" b="1" i="0" u="none" strike="noStrike" dirty="0">
                          <a:solidFill>
                            <a:srgbClr val="000000"/>
                          </a:solidFill>
                          <a:effectLst/>
                          <a:latin typeface="Calibri" panose="020F0502020204030204" pitchFamily="34" charset="0"/>
                          <a:cs typeface="Arial" panose="020B0604020202020204" pitchFamily="34" charset="0"/>
                        </a:rPr>
                        <a:t>Scenario 1: Updated SB2276</a:t>
                      </a:r>
                    </a:p>
                  </a:txBody>
                  <a:tcPr marL="7620" marR="7620" marT="762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200" b="1" i="0" u="none" strike="noStrike" dirty="0">
                          <a:solidFill>
                            <a:srgbClr val="0070C0"/>
                          </a:solidFill>
                          <a:effectLst/>
                          <a:latin typeface="Calibri" panose="020F0502020204030204" pitchFamily="34" charset="0"/>
                          <a:cs typeface="Arial" panose="020B0604020202020204" pitchFamily="34" charset="0"/>
                        </a:rPr>
                        <a:t>RPS Higher EY19+</a:t>
                      </a:r>
                    </a:p>
                  </a:txBody>
                  <a:tcPr marL="7620" marR="7620" marT="762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en-US" sz="1200" b="1" i="0" u="none" strike="noStrike" dirty="0">
                        <a:solidFill>
                          <a:srgbClr val="0070C0"/>
                        </a:solidFill>
                        <a:effectLst/>
                        <a:latin typeface="Calibri" panose="020F0502020204030204" pitchFamily="34" charset="0"/>
                        <a:cs typeface="Arial" panose="020B0604020202020204" pitchFamily="34" charset="0"/>
                      </a:endParaRPr>
                    </a:p>
                  </a:txBody>
                  <a:tcPr marL="7620" marR="7620" marT="762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en-US" sz="1200" b="1" i="0" u="none" strike="noStrike" dirty="0">
                        <a:solidFill>
                          <a:srgbClr val="0070C0"/>
                        </a:solidFill>
                        <a:effectLst/>
                        <a:latin typeface="Calibri" panose="020F0502020204030204" pitchFamily="34" charset="0"/>
                        <a:cs typeface="Arial" panose="020B0604020202020204" pitchFamily="34" charset="0"/>
                      </a:endParaRPr>
                    </a:p>
                  </a:txBody>
                  <a:tcPr marL="7620" marR="7620" marT="762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en-US" sz="1200" b="1" i="0" u="none" strike="noStrike" dirty="0">
                        <a:solidFill>
                          <a:srgbClr val="0070C0"/>
                        </a:solidFill>
                        <a:effectLst/>
                        <a:latin typeface="Calibri" panose="020F0502020204030204" pitchFamily="34" charset="0"/>
                        <a:cs typeface="Arial" panose="020B0604020202020204" pitchFamily="34" charset="0"/>
                      </a:endParaRPr>
                    </a:p>
                  </a:txBody>
                  <a:tcPr marL="7620" marR="7620" marT="762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panose="020F0502020204030204" pitchFamily="34" charset="0"/>
                          <a:cs typeface="Arial" panose="020B0604020202020204" pitchFamily="34" charset="0"/>
                        </a:rPr>
                        <a:t>Higher demand</a:t>
                      </a:r>
                      <a:r>
                        <a:rPr lang="en-US" sz="1100" b="0" i="0" u="none" strike="noStrike" baseline="0" dirty="0">
                          <a:solidFill>
                            <a:srgbClr val="000000"/>
                          </a:solidFill>
                          <a:effectLst/>
                          <a:latin typeface="Calibri" panose="020F0502020204030204" pitchFamily="34" charset="0"/>
                          <a:cs typeface="Arial" panose="020B0604020202020204" pitchFamily="34" charset="0"/>
                        </a:rPr>
                        <a:t> leads to higher prices as higher cost builds selected.</a:t>
                      </a:r>
                      <a:endParaRPr lang="en-US" sz="1100" b="0" i="0" u="none" strike="noStrike" dirty="0">
                        <a:solidFill>
                          <a:srgbClr val="000000"/>
                        </a:solidFill>
                        <a:effectLst/>
                        <a:latin typeface="Calibri" panose="020F0502020204030204" pitchFamily="34" charset="0"/>
                        <a:cs typeface="Arial" panose="020B0604020202020204" pitchFamily="34" charset="0"/>
                      </a:endParaRPr>
                    </a:p>
                  </a:txBody>
                  <a:tcPr marL="7620" marR="7620" marT="762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0" i="0" u="none" strike="noStrike" dirty="0">
                          <a:solidFill>
                            <a:schemeClr val="tx1"/>
                          </a:solidFill>
                          <a:effectLst/>
                          <a:latin typeface="Calibri" panose="020F0502020204030204" pitchFamily="34" charset="0"/>
                          <a:cs typeface="Arial" panose="020B0604020202020204" pitchFamily="34" charset="0"/>
                        </a:rPr>
                        <a:t>Highest l</a:t>
                      </a:r>
                      <a:r>
                        <a:rPr lang="en-US" sz="1100" b="0" i="0" u="none" strike="noStrike" dirty="0">
                          <a:solidFill>
                            <a:srgbClr val="000000"/>
                          </a:solidFill>
                          <a:effectLst/>
                          <a:latin typeface="Calibri" panose="020F0502020204030204" pitchFamily="34" charset="0"/>
                          <a:cs typeface="Arial" panose="020B0604020202020204" pitchFamily="34" charset="0"/>
                        </a:rPr>
                        <a:t>evel of RPS demand pushes</a:t>
                      </a:r>
                      <a:r>
                        <a:rPr lang="en-US" sz="1100" b="0" i="0" u="none" strike="noStrike" baseline="0" dirty="0">
                          <a:solidFill>
                            <a:srgbClr val="000000"/>
                          </a:solidFill>
                          <a:effectLst/>
                          <a:latin typeface="Calibri" panose="020F0502020204030204" pitchFamily="34" charset="0"/>
                          <a:cs typeface="Arial" panose="020B0604020202020204" pitchFamily="34" charset="0"/>
                        </a:rPr>
                        <a:t> up total builds.</a:t>
                      </a:r>
                      <a:endParaRPr lang="en-US" sz="1100" b="0" i="0" u="none" strike="noStrike" dirty="0">
                        <a:solidFill>
                          <a:srgbClr val="000000"/>
                        </a:solidFill>
                        <a:effectLst/>
                        <a:latin typeface="Calibri" panose="020F0502020204030204" pitchFamily="34" charset="0"/>
                        <a:cs typeface="Arial" panose="020B0604020202020204" pitchFamily="34" charset="0"/>
                      </a:endParaRPr>
                    </a:p>
                  </a:txBody>
                  <a:tcPr marL="7620" marR="7620" marT="762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467591">
                <a:tc>
                  <a:txBody>
                    <a:bodyPr/>
                    <a:lstStyle/>
                    <a:p>
                      <a:pPr algn="ctr" fontAlgn="ctr"/>
                      <a:r>
                        <a:rPr lang="en-US" sz="1200" b="1" i="0" u="none" strike="noStrike" dirty="0">
                          <a:solidFill>
                            <a:srgbClr val="000000"/>
                          </a:solidFill>
                          <a:effectLst/>
                          <a:latin typeface="Calibri" panose="020F0502020204030204" pitchFamily="34" charset="0"/>
                          <a:cs typeface="Arial" panose="020B0604020202020204" pitchFamily="34" charset="0"/>
                        </a:rPr>
                        <a:t>Scenario 2: Original SB2276</a:t>
                      </a:r>
                    </a:p>
                  </a:txBody>
                  <a:tcPr marL="7620" marR="7620" marT="762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200" b="1" i="0" u="none" strike="noStrike" dirty="0">
                          <a:solidFill>
                            <a:srgbClr val="0070C0"/>
                          </a:solidFill>
                          <a:effectLst/>
                          <a:latin typeface="Calibri" panose="020F0502020204030204" pitchFamily="34" charset="0"/>
                          <a:cs typeface="Arial" panose="020B0604020202020204" pitchFamily="34" charset="0"/>
                        </a:rPr>
                        <a:t>RPS Higher EY18+</a:t>
                      </a:r>
                    </a:p>
                  </a:txBody>
                  <a:tcPr marL="7620" marR="7620" marT="762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en-US" sz="1200" b="1" i="0" u="none" strike="noStrike" dirty="0">
                        <a:solidFill>
                          <a:srgbClr val="0070C0"/>
                        </a:solidFill>
                        <a:effectLst/>
                        <a:latin typeface="Calibri" panose="020F0502020204030204" pitchFamily="34" charset="0"/>
                        <a:cs typeface="Arial" panose="020B0604020202020204" pitchFamily="34" charset="0"/>
                      </a:endParaRPr>
                    </a:p>
                  </a:txBody>
                  <a:tcPr marL="7620" marR="7620" marT="762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en-US" sz="1200" b="1" i="0" u="none" strike="noStrike" dirty="0">
                        <a:solidFill>
                          <a:srgbClr val="0070C0"/>
                        </a:solidFill>
                        <a:effectLst/>
                        <a:latin typeface="Calibri" panose="020F0502020204030204" pitchFamily="34" charset="0"/>
                        <a:cs typeface="Arial" panose="020B0604020202020204" pitchFamily="34" charset="0"/>
                      </a:endParaRPr>
                    </a:p>
                  </a:txBody>
                  <a:tcPr marL="7620" marR="7620" marT="762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en-US" sz="1200" b="1" i="0" u="none" strike="noStrike" dirty="0">
                        <a:solidFill>
                          <a:srgbClr val="0070C0"/>
                        </a:solidFill>
                        <a:effectLst/>
                        <a:latin typeface="Calibri" panose="020F0502020204030204" pitchFamily="34" charset="0"/>
                        <a:cs typeface="Arial" panose="020B0604020202020204" pitchFamily="34" charset="0"/>
                      </a:endParaRPr>
                    </a:p>
                  </a:txBody>
                  <a:tcPr marL="7620" marR="7620" marT="762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panose="020F0502020204030204" pitchFamily="34" charset="0"/>
                          <a:cs typeface="Arial" panose="020B0604020202020204" pitchFamily="34" charset="0"/>
                        </a:rPr>
                        <a:t>Higher demand</a:t>
                      </a:r>
                      <a:r>
                        <a:rPr lang="en-US" sz="1100" b="0" i="0" u="none" strike="noStrike" baseline="0" dirty="0">
                          <a:solidFill>
                            <a:srgbClr val="000000"/>
                          </a:solidFill>
                          <a:effectLst/>
                          <a:latin typeface="Calibri" panose="020F0502020204030204" pitchFamily="34" charset="0"/>
                          <a:cs typeface="Arial" panose="020B0604020202020204" pitchFamily="34" charset="0"/>
                        </a:rPr>
                        <a:t> leads to higher prices as less economic builds selected.</a:t>
                      </a:r>
                      <a:endParaRPr lang="en-US" sz="1100" b="0" i="0" u="none" strike="noStrike" dirty="0">
                        <a:solidFill>
                          <a:srgbClr val="000000"/>
                        </a:solidFill>
                        <a:effectLst/>
                        <a:latin typeface="Calibri" panose="020F0502020204030204" pitchFamily="34" charset="0"/>
                        <a:cs typeface="Arial" panose="020B0604020202020204" pitchFamily="34" charset="0"/>
                      </a:endParaRPr>
                    </a:p>
                  </a:txBody>
                  <a:tcPr marL="7620" marR="7620" marT="762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panose="020F0502020204030204" pitchFamily="34" charset="0"/>
                          <a:cs typeface="Arial" panose="020B0604020202020204" pitchFamily="34" charset="0"/>
                        </a:rPr>
                        <a:t>Higher RPS demand pushes</a:t>
                      </a:r>
                      <a:r>
                        <a:rPr lang="en-US" sz="1100" b="0" i="0" u="none" strike="noStrike" baseline="0" dirty="0">
                          <a:solidFill>
                            <a:srgbClr val="000000"/>
                          </a:solidFill>
                          <a:effectLst/>
                          <a:latin typeface="Calibri" panose="020F0502020204030204" pitchFamily="34" charset="0"/>
                          <a:cs typeface="Arial" panose="020B0604020202020204" pitchFamily="34" charset="0"/>
                        </a:rPr>
                        <a:t> up total builds.</a:t>
                      </a:r>
                      <a:endParaRPr lang="en-US" sz="1100" b="0" i="0" u="none" strike="noStrike" dirty="0">
                        <a:solidFill>
                          <a:srgbClr val="000000"/>
                        </a:solidFill>
                        <a:effectLst/>
                        <a:latin typeface="Calibri" panose="020F0502020204030204" pitchFamily="34" charset="0"/>
                        <a:cs typeface="Arial" panose="020B0604020202020204" pitchFamily="34" charset="0"/>
                      </a:endParaRPr>
                    </a:p>
                  </a:txBody>
                  <a:tcPr marL="7620" marR="7620" marT="762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125576">
                <a:tc>
                  <a:txBody>
                    <a:bodyPr/>
                    <a:lstStyle/>
                    <a:p>
                      <a:pPr marL="0" marR="0" lvl="0" indent="0" algn="ctr" defTabSz="342900" rtl="0" eaLnBrk="1" fontAlgn="ctr" latinLnBrk="0" hangingPunct="1">
                        <a:lnSpc>
                          <a:spcPct val="100000"/>
                        </a:lnSpc>
                        <a:spcBef>
                          <a:spcPts val="0"/>
                        </a:spcBef>
                        <a:spcAft>
                          <a:spcPts val="0"/>
                        </a:spcAft>
                        <a:buClrTx/>
                        <a:buSzTx/>
                        <a:buFontTx/>
                        <a:buNone/>
                        <a:tabLst/>
                        <a:defRPr/>
                      </a:pPr>
                      <a:r>
                        <a:rPr lang="en-US" sz="1200" b="1" i="0" u="none" strike="noStrike" dirty="0">
                          <a:solidFill>
                            <a:srgbClr val="000000"/>
                          </a:solidFill>
                          <a:effectLst/>
                          <a:latin typeface="Calibri" panose="020F0502020204030204" pitchFamily="34" charset="0"/>
                          <a:cs typeface="Arial" panose="020B0604020202020204" pitchFamily="34" charset="0"/>
                        </a:rPr>
                        <a:t>Scenario 3: Original SB2276 with Rate Counsel’s SACP</a:t>
                      </a:r>
                    </a:p>
                  </a:txBody>
                  <a:tcPr marL="7620" marR="7620" marT="762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342900" rtl="0" eaLnBrk="1" fontAlgn="ctr" latinLnBrk="0" hangingPunct="1">
                        <a:lnSpc>
                          <a:spcPct val="100000"/>
                        </a:lnSpc>
                        <a:spcBef>
                          <a:spcPts val="0"/>
                        </a:spcBef>
                        <a:spcAft>
                          <a:spcPts val="0"/>
                        </a:spcAft>
                        <a:buClrTx/>
                        <a:buSzTx/>
                        <a:buFontTx/>
                        <a:buNone/>
                        <a:tabLst/>
                        <a:defRPr/>
                      </a:pPr>
                      <a:r>
                        <a:rPr lang="en-US" sz="1200" b="1" i="0" u="none" strike="noStrike" dirty="0">
                          <a:solidFill>
                            <a:srgbClr val="0070C0"/>
                          </a:solidFill>
                          <a:effectLst/>
                          <a:latin typeface="Calibri" panose="020F0502020204030204" pitchFamily="34" charset="0"/>
                          <a:cs typeface="Arial" panose="020B0604020202020204" pitchFamily="34" charset="0"/>
                        </a:rPr>
                        <a:t>RPS Higher EY18+</a:t>
                      </a:r>
                    </a:p>
                  </a:txBody>
                  <a:tcPr marL="7620" marR="7620" marT="762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342900" rtl="0" eaLnBrk="1" fontAlgn="ctr" latinLnBrk="0" hangingPunct="1">
                        <a:lnSpc>
                          <a:spcPct val="100000"/>
                        </a:lnSpc>
                        <a:spcBef>
                          <a:spcPts val="0"/>
                        </a:spcBef>
                        <a:spcAft>
                          <a:spcPts val="0"/>
                        </a:spcAft>
                        <a:buClrTx/>
                        <a:buSzTx/>
                        <a:buFontTx/>
                        <a:buNone/>
                        <a:tabLst/>
                        <a:defRPr/>
                      </a:pPr>
                      <a:r>
                        <a:rPr lang="en-US" sz="1200" b="1" i="0" u="none" strike="noStrike" dirty="0">
                          <a:solidFill>
                            <a:srgbClr val="0070C0"/>
                          </a:solidFill>
                          <a:effectLst/>
                          <a:latin typeface="Calibri" panose="020F0502020204030204" pitchFamily="34" charset="0"/>
                          <a:cs typeface="Arial" panose="020B0604020202020204" pitchFamily="34" charset="0"/>
                        </a:rPr>
                        <a:t>SACP</a:t>
                      </a:r>
                      <a:r>
                        <a:rPr lang="en-US" sz="1200" b="1" i="0" u="none" strike="noStrike" baseline="0" dirty="0">
                          <a:solidFill>
                            <a:srgbClr val="0070C0"/>
                          </a:solidFill>
                          <a:effectLst/>
                          <a:latin typeface="Calibri" panose="020F0502020204030204" pitchFamily="34" charset="0"/>
                          <a:cs typeface="Arial" panose="020B0604020202020204" pitchFamily="34" charset="0"/>
                        </a:rPr>
                        <a:t> $50 Lower EY18+</a:t>
                      </a:r>
                      <a:endParaRPr lang="en-US" sz="1200" b="1" i="0" u="none" strike="noStrike" dirty="0">
                        <a:solidFill>
                          <a:srgbClr val="0070C0"/>
                        </a:solidFill>
                        <a:effectLst/>
                        <a:latin typeface="Calibri" panose="020F0502020204030204" pitchFamily="34" charset="0"/>
                        <a:cs typeface="Arial" panose="020B0604020202020204" pitchFamily="34" charset="0"/>
                      </a:endParaRPr>
                    </a:p>
                  </a:txBody>
                  <a:tcPr marL="7620" marR="7620" marT="762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en-US" sz="1200" b="1" i="0" u="none" strike="noStrike" dirty="0">
                        <a:solidFill>
                          <a:srgbClr val="0070C0"/>
                        </a:solidFill>
                        <a:effectLst/>
                        <a:latin typeface="Calibri" panose="020F0502020204030204" pitchFamily="34" charset="0"/>
                        <a:cs typeface="Arial" panose="020B0604020202020204" pitchFamily="34" charset="0"/>
                      </a:endParaRPr>
                    </a:p>
                  </a:txBody>
                  <a:tcPr marL="7620" marR="7620" marT="762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342900" rtl="0" eaLnBrk="1" fontAlgn="ctr" latinLnBrk="0" hangingPunct="1">
                        <a:lnSpc>
                          <a:spcPct val="100000"/>
                        </a:lnSpc>
                        <a:spcBef>
                          <a:spcPts val="0"/>
                        </a:spcBef>
                        <a:spcAft>
                          <a:spcPts val="0"/>
                        </a:spcAft>
                        <a:buClrTx/>
                        <a:buSzTx/>
                        <a:buFontTx/>
                        <a:buNone/>
                        <a:tabLst/>
                        <a:defRPr/>
                      </a:pPr>
                      <a:endParaRPr lang="en-US" sz="1200" b="1" i="0" u="none" strike="noStrike" dirty="0">
                        <a:solidFill>
                          <a:srgbClr val="0070C0"/>
                        </a:solidFill>
                        <a:effectLst/>
                        <a:latin typeface="Calibri" panose="020F0502020204030204" pitchFamily="34" charset="0"/>
                        <a:cs typeface="Arial" panose="020B0604020202020204" pitchFamily="34" charset="0"/>
                      </a:endParaRPr>
                    </a:p>
                  </a:txBody>
                  <a:tcPr marL="7620" marR="7620" marT="762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342900" rtl="0" eaLnBrk="1" fontAlgn="ctr" latinLnBrk="0" hangingPunct="1">
                        <a:lnSpc>
                          <a:spcPct val="100000"/>
                        </a:lnSpc>
                        <a:spcBef>
                          <a:spcPts val="0"/>
                        </a:spcBef>
                        <a:spcAft>
                          <a:spcPts val="0"/>
                        </a:spcAft>
                        <a:buClrTx/>
                        <a:buSzTx/>
                        <a:buFontTx/>
                        <a:buNone/>
                        <a:tabLst/>
                        <a:defRPr/>
                      </a:pPr>
                      <a:r>
                        <a:rPr lang="en-US" sz="1100" b="0" i="0" u="none" strike="noStrike" dirty="0">
                          <a:solidFill>
                            <a:srgbClr val="000000"/>
                          </a:solidFill>
                          <a:effectLst/>
                          <a:latin typeface="Calibri" panose="020F0502020204030204" pitchFamily="34" charset="0"/>
                          <a:cs typeface="Arial" panose="020B0604020202020204" pitchFamily="34" charset="0"/>
                        </a:rPr>
                        <a:t>No</a:t>
                      </a:r>
                      <a:r>
                        <a:rPr lang="en-US" sz="1100" b="0" i="0" u="none" strike="noStrike" baseline="0" dirty="0">
                          <a:solidFill>
                            <a:srgbClr val="000000"/>
                          </a:solidFill>
                          <a:effectLst/>
                          <a:latin typeface="Calibri" panose="020F0502020204030204" pitchFamily="34" charset="0"/>
                          <a:cs typeface="Arial" panose="020B0604020202020204" pitchFamily="34" charset="0"/>
                        </a:rPr>
                        <a:t> additional impact relative to Scenario 2.</a:t>
                      </a:r>
                      <a:endParaRPr lang="en-US" sz="1100" b="0" i="0" u="none" strike="noStrike" dirty="0">
                        <a:solidFill>
                          <a:srgbClr val="000000"/>
                        </a:solidFill>
                        <a:effectLst/>
                        <a:latin typeface="Calibri" panose="020F0502020204030204" pitchFamily="34" charset="0"/>
                        <a:cs typeface="Arial" panose="020B0604020202020204" pitchFamily="34" charset="0"/>
                      </a:endParaRPr>
                    </a:p>
                  </a:txBody>
                  <a:tcPr marL="7620" marR="7620" marT="762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panose="020F0502020204030204" pitchFamily="34" charset="0"/>
                          <a:cs typeface="Arial" panose="020B0604020202020204" pitchFamily="34" charset="0"/>
                        </a:rPr>
                        <a:t>No</a:t>
                      </a:r>
                      <a:r>
                        <a:rPr lang="en-US" sz="1100" b="0" i="0" u="none" strike="noStrike" baseline="0" dirty="0">
                          <a:solidFill>
                            <a:srgbClr val="000000"/>
                          </a:solidFill>
                          <a:effectLst/>
                          <a:latin typeface="Calibri" panose="020F0502020204030204" pitchFamily="34" charset="0"/>
                          <a:cs typeface="Arial" panose="020B0604020202020204" pitchFamily="34" charset="0"/>
                        </a:rPr>
                        <a:t> additional impact relative to Scenario 2.</a:t>
                      </a:r>
                      <a:endParaRPr lang="en-US" sz="1100" b="0" i="0" u="none" strike="noStrike" dirty="0">
                        <a:solidFill>
                          <a:srgbClr val="000000"/>
                        </a:solidFill>
                        <a:effectLst/>
                        <a:latin typeface="Calibri" panose="020F0502020204030204" pitchFamily="34" charset="0"/>
                        <a:cs typeface="Arial" panose="020B0604020202020204" pitchFamily="34" charset="0"/>
                      </a:endParaRPr>
                    </a:p>
                  </a:txBody>
                  <a:tcPr marL="7620" marR="7620" marT="762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752995">
                <a:tc>
                  <a:txBody>
                    <a:bodyPr/>
                    <a:lstStyle/>
                    <a:p>
                      <a:pPr algn="ctr" fontAlgn="ctr"/>
                      <a:r>
                        <a:rPr lang="en-US" sz="1200" b="1" i="0" u="none" strike="noStrike" dirty="0">
                          <a:solidFill>
                            <a:srgbClr val="000000"/>
                          </a:solidFill>
                          <a:effectLst/>
                          <a:latin typeface="Calibri" panose="020F0502020204030204" pitchFamily="34" charset="0"/>
                          <a:cs typeface="Arial" panose="020B0604020202020204" pitchFamily="34" charset="0"/>
                        </a:rPr>
                        <a:t>Scenario 4:</a:t>
                      </a:r>
                      <a:r>
                        <a:rPr lang="en-US" sz="1200" b="1" i="0" u="none" strike="noStrike" baseline="0" dirty="0">
                          <a:solidFill>
                            <a:srgbClr val="000000"/>
                          </a:solidFill>
                          <a:effectLst/>
                          <a:latin typeface="Calibri" panose="020F0502020204030204" pitchFamily="34" charset="0"/>
                          <a:cs typeface="Arial" panose="020B0604020202020204" pitchFamily="34" charset="0"/>
                        </a:rPr>
                        <a:t> Industry Plan B</a:t>
                      </a:r>
                      <a:endParaRPr lang="en-US" sz="1200" b="1" i="0" u="none" strike="noStrike" dirty="0">
                        <a:solidFill>
                          <a:srgbClr val="000000"/>
                        </a:solidFill>
                        <a:effectLst/>
                        <a:latin typeface="Calibri" panose="020F0502020204030204" pitchFamily="34" charset="0"/>
                        <a:cs typeface="Arial" panose="020B0604020202020204" pitchFamily="34" charset="0"/>
                      </a:endParaRPr>
                    </a:p>
                  </a:txBody>
                  <a:tcPr marL="7620" marR="7620" marT="762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342900" rtl="0" eaLnBrk="1" fontAlgn="ctr" latinLnBrk="0" hangingPunct="1">
                        <a:lnSpc>
                          <a:spcPct val="100000"/>
                        </a:lnSpc>
                        <a:spcBef>
                          <a:spcPts val="0"/>
                        </a:spcBef>
                        <a:spcAft>
                          <a:spcPts val="0"/>
                        </a:spcAft>
                        <a:buClrTx/>
                        <a:buSzTx/>
                        <a:buFontTx/>
                        <a:buNone/>
                        <a:tabLst/>
                        <a:defRPr/>
                      </a:pPr>
                      <a:r>
                        <a:rPr lang="en-US" sz="1200" b="1" i="0" u="none" strike="noStrike" dirty="0">
                          <a:solidFill>
                            <a:srgbClr val="0070C0"/>
                          </a:solidFill>
                          <a:effectLst/>
                          <a:latin typeface="Calibri" panose="020F0502020204030204" pitchFamily="34" charset="0"/>
                          <a:cs typeface="Arial" panose="020B0604020202020204" pitchFamily="34" charset="0"/>
                        </a:rPr>
                        <a:t>RPS Higher EY18+</a:t>
                      </a:r>
                    </a:p>
                  </a:txBody>
                  <a:tcPr marL="7620" marR="7620" marT="762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342900" rtl="0" eaLnBrk="1" fontAlgn="ctr" latinLnBrk="0" hangingPunct="1">
                        <a:lnSpc>
                          <a:spcPct val="100000"/>
                        </a:lnSpc>
                        <a:spcBef>
                          <a:spcPts val="0"/>
                        </a:spcBef>
                        <a:spcAft>
                          <a:spcPts val="0"/>
                        </a:spcAft>
                        <a:buClrTx/>
                        <a:buSzTx/>
                        <a:buFontTx/>
                        <a:buNone/>
                        <a:tabLst/>
                        <a:defRPr/>
                      </a:pPr>
                      <a:r>
                        <a:rPr lang="en-US" sz="1200" b="1" i="0" u="none" strike="noStrike" dirty="0">
                          <a:solidFill>
                            <a:srgbClr val="0070C0"/>
                          </a:solidFill>
                          <a:effectLst/>
                          <a:latin typeface="Calibri" panose="020F0502020204030204" pitchFamily="34" charset="0"/>
                          <a:cs typeface="Arial" panose="020B0604020202020204" pitchFamily="34" charset="0"/>
                        </a:rPr>
                        <a:t>SACP</a:t>
                      </a:r>
                      <a:r>
                        <a:rPr lang="en-US" sz="1200" b="1" i="0" u="none" strike="noStrike" baseline="0" dirty="0">
                          <a:solidFill>
                            <a:srgbClr val="0070C0"/>
                          </a:solidFill>
                          <a:effectLst/>
                          <a:latin typeface="Calibri" panose="020F0502020204030204" pitchFamily="34" charset="0"/>
                          <a:cs typeface="Arial" panose="020B0604020202020204" pitchFamily="34" charset="0"/>
                        </a:rPr>
                        <a:t> $20 Lower EY18+</a:t>
                      </a:r>
                      <a:endParaRPr lang="en-US" sz="1200" b="1" i="0" u="none" strike="noStrike" dirty="0">
                        <a:solidFill>
                          <a:srgbClr val="0070C0"/>
                        </a:solidFill>
                        <a:effectLst/>
                        <a:latin typeface="Calibri" panose="020F0502020204030204" pitchFamily="34" charset="0"/>
                        <a:cs typeface="Arial" panose="020B0604020202020204" pitchFamily="34" charset="0"/>
                      </a:endParaRPr>
                    </a:p>
                  </a:txBody>
                  <a:tcPr marL="7620" marR="7620" marT="762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en-US" sz="1200" b="1" i="0" u="none" strike="noStrike" dirty="0">
                        <a:solidFill>
                          <a:srgbClr val="0070C0"/>
                        </a:solidFill>
                        <a:effectLst/>
                        <a:latin typeface="Calibri" panose="020F0502020204030204" pitchFamily="34" charset="0"/>
                        <a:cs typeface="Arial" panose="020B0604020202020204" pitchFamily="34" charset="0"/>
                      </a:endParaRPr>
                    </a:p>
                  </a:txBody>
                  <a:tcPr marL="7620" marR="7620" marT="762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342900" rtl="0" eaLnBrk="1" fontAlgn="ctr" latinLnBrk="0" hangingPunct="1">
                        <a:lnSpc>
                          <a:spcPct val="100000"/>
                        </a:lnSpc>
                        <a:spcBef>
                          <a:spcPts val="0"/>
                        </a:spcBef>
                        <a:spcAft>
                          <a:spcPts val="0"/>
                        </a:spcAft>
                        <a:buClrTx/>
                        <a:buSzTx/>
                        <a:buFontTx/>
                        <a:buNone/>
                        <a:tabLst/>
                        <a:defRPr/>
                      </a:pPr>
                      <a:endParaRPr lang="en-US" sz="1200" b="1" i="0" u="none" strike="noStrike" dirty="0">
                        <a:solidFill>
                          <a:srgbClr val="0070C0"/>
                        </a:solidFill>
                        <a:effectLst/>
                        <a:latin typeface="Calibri" panose="020F0502020204030204" pitchFamily="34" charset="0"/>
                        <a:cs typeface="Arial" panose="020B0604020202020204" pitchFamily="34" charset="0"/>
                      </a:endParaRPr>
                    </a:p>
                  </a:txBody>
                  <a:tcPr marL="7620" marR="7620" marT="762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342900" rtl="0" eaLnBrk="1" fontAlgn="ctr" latinLnBrk="0" hangingPunct="1">
                        <a:lnSpc>
                          <a:spcPct val="100000"/>
                        </a:lnSpc>
                        <a:spcBef>
                          <a:spcPts val="0"/>
                        </a:spcBef>
                        <a:spcAft>
                          <a:spcPts val="0"/>
                        </a:spcAft>
                        <a:buClrTx/>
                        <a:buSzTx/>
                        <a:buFontTx/>
                        <a:buNone/>
                        <a:tabLst/>
                        <a:defRPr/>
                      </a:pPr>
                      <a:r>
                        <a:rPr lang="en-US" sz="1100" b="0" i="0" u="none" strike="noStrike" baseline="0" dirty="0">
                          <a:solidFill>
                            <a:srgbClr val="000000"/>
                          </a:solidFill>
                          <a:effectLst/>
                          <a:latin typeface="Calibri" panose="020F0502020204030204" pitchFamily="34" charset="0"/>
                          <a:cs typeface="Arial" panose="020B0604020202020204" pitchFamily="34" charset="0"/>
                        </a:rPr>
                        <a:t>Higher RPS requirement pushes up SREC price trajectory.</a:t>
                      </a:r>
                      <a:endParaRPr lang="en-US" sz="1100" b="0" i="0" u="none" strike="noStrike" dirty="0">
                        <a:solidFill>
                          <a:srgbClr val="000000"/>
                        </a:solidFill>
                        <a:effectLst/>
                        <a:latin typeface="Calibri" panose="020F0502020204030204" pitchFamily="34" charset="0"/>
                        <a:cs typeface="Arial" panose="020B0604020202020204" pitchFamily="34" charset="0"/>
                      </a:endParaRPr>
                    </a:p>
                  </a:txBody>
                  <a:tcPr marL="7620" marR="7620" marT="762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panose="020F0502020204030204" pitchFamily="34" charset="0"/>
                          <a:cs typeface="Arial" panose="020B0604020202020204" pitchFamily="34" charset="0"/>
                        </a:rPr>
                        <a:t>High</a:t>
                      </a:r>
                      <a:r>
                        <a:rPr lang="en-US" sz="1100" b="0" i="0" u="none" strike="noStrike" baseline="0" dirty="0">
                          <a:solidFill>
                            <a:srgbClr val="000000"/>
                          </a:solidFill>
                          <a:effectLst/>
                          <a:latin typeface="Calibri" panose="020F0502020204030204" pitchFamily="34" charset="0"/>
                          <a:cs typeface="Arial" panose="020B0604020202020204" pitchFamily="34" charset="0"/>
                        </a:rPr>
                        <a:t> level of RPS demand incents large buildout. Builds taper since EY20 and EY21 RPS percentages are equal.</a:t>
                      </a:r>
                      <a:endParaRPr lang="en-US" sz="1100" b="0" i="0" u="none" strike="noStrike" dirty="0">
                        <a:solidFill>
                          <a:srgbClr val="000000"/>
                        </a:solidFill>
                        <a:effectLst/>
                        <a:latin typeface="Calibri" panose="020F0502020204030204" pitchFamily="34" charset="0"/>
                        <a:cs typeface="Arial" panose="020B0604020202020204" pitchFamily="34" charset="0"/>
                      </a:endParaRPr>
                    </a:p>
                  </a:txBody>
                  <a:tcPr marL="7620" marR="7620" marT="762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0">
                <a:tc>
                  <a:txBody>
                    <a:bodyPr/>
                    <a:lstStyle/>
                    <a:p>
                      <a:pPr algn="ctr" fontAlgn="ctr"/>
                      <a:r>
                        <a:rPr lang="en-US" sz="1200" b="1" i="0" u="none" strike="noStrike" dirty="0">
                          <a:solidFill>
                            <a:srgbClr val="000000"/>
                          </a:solidFill>
                          <a:effectLst/>
                          <a:latin typeface="Calibri" panose="020F0502020204030204" pitchFamily="34" charset="0"/>
                          <a:cs typeface="Arial" panose="020B0604020202020204" pitchFamily="34" charset="0"/>
                        </a:rPr>
                        <a:t>Scenario 5:</a:t>
                      </a:r>
                      <a:r>
                        <a:rPr lang="en-US" sz="1200" b="1" i="0" u="none" strike="noStrike" baseline="0" dirty="0">
                          <a:solidFill>
                            <a:srgbClr val="000000"/>
                          </a:solidFill>
                          <a:effectLst/>
                          <a:latin typeface="Calibri" panose="020F0502020204030204" pitchFamily="34" charset="0"/>
                          <a:cs typeface="Arial" panose="020B0604020202020204" pitchFamily="34" charset="0"/>
                        </a:rPr>
                        <a:t> Staff Alternative A</a:t>
                      </a:r>
                      <a:endParaRPr lang="en-US" sz="1200" b="1" i="0" u="none" strike="noStrike" dirty="0">
                        <a:solidFill>
                          <a:srgbClr val="000000"/>
                        </a:solidFill>
                        <a:effectLst/>
                        <a:latin typeface="Calibri" panose="020F0502020204030204" pitchFamily="34" charset="0"/>
                        <a:cs typeface="Arial" panose="020B0604020202020204" pitchFamily="34" charset="0"/>
                      </a:endParaRPr>
                    </a:p>
                  </a:txBody>
                  <a:tcPr marL="7620" marR="7620" marT="762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342900" rtl="0" eaLnBrk="1" fontAlgn="ctr" latinLnBrk="0" hangingPunct="1">
                        <a:lnSpc>
                          <a:spcPct val="100000"/>
                        </a:lnSpc>
                        <a:spcBef>
                          <a:spcPts val="0"/>
                        </a:spcBef>
                        <a:spcAft>
                          <a:spcPts val="0"/>
                        </a:spcAft>
                        <a:buClrTx/>
                        <a:buSzTx/>
                        <a:buFontTx/>
                        <a:buNone/>
                        <a:tabLst/>
                        <a:defRPr/>
                      </a:pPr>
                      <a:r>
                        <a:rPr lang="en-US" sz="1200" b="1" i="0" u="none" strike="noStrike" dirty="0">
                          <a:solidFill>
                            <a:srgbClr val="0070C0"/>
                          </a:solidFill>
                          <a:effectLst/>
                          <a:latin typeface="Calibri" panose="020F0502020204030204" pitchFamily="34" charset="0"/>
                          <a:cs typeface="Arial" panose="020B0604020202020204" pitchFamily="34" charset="0"/>
                        </a:rPr>
                        <a:t>RPS Higher EY21+</a:t>
                      </a:r>
                    </a:p>
                  </a:txBody>
                  <a:tcPr marL="7620" marR="7620" marT="762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342900" rtl="0" eaLnBrk="1" fontAlgn="ctr" latinLnBrk="0" hangingPunct="1">
                        <a:lnSpc>
                          <a:spcPct val="100000"/>
                        </a:lnSpc>
                        <a:spcBef>
                          <a:spcPts val="0"/>
                        </a:spcBef>
                        <a:spcAft>
                          <a:spcPts val="0"/>
                        </a:spcAft>
                        <a:buClrTx/>
                        <a:buSzTx/>
                        <a:buFontTx/>
                        <a:buNone/>
                        <a:tabLst/>
                        <a:defRPr/>
                      </a:pPr>
                      <a:r>
                        <a:rPr lang="en-US" sz="1200" b="1" i="0" u="none" strike="noStrike" dirty="0">
                          <a:solidFill>
                            <a:srgbClr val="0070C0"/>
                          </a:solidFill>
                          <a:effectLst/>
                          <a:latin typeface="Calibri" panose="020F0502020204030204" pitchFamily="34" charset="0"/>
                          <a:cs typeface="Arial" panose="020B0604020202020204" pitchFamily="34" charset="0"/>
                        </a:rPr>
                        <a:t>SACP</a:t>
                      </a:r>
                      <a:r>
                        <a:rPr lang="en-US" sz="1200" b="1" i="0" u="none" strike="noStrike" baseline="0" dirty="0">
                          <a:solidFill>
                            <a:srgbClr val="0070C0"/>
                          </a:solidFill>
                          <a:effectLst/>
                          <a:latin typeface="Calibri" panose="020F0502020204030204" pitchFamily="34" charset="0"/>
                          <a:cs typeface="Arial" panose="020B0604020202020204" pitchFamily="34" charset="0"/>
                        </a:rPr>
                        <a:t> $50 Lower EY21+</a:t>
                      </a:r>
                      <a:endParaRPr lang="en-US" sz="1200" b="1" i="0" u="none" strike="noStrike" dirty="0">
                        <a:solidFill>
                          <a:srgbClr val="0070C0"/>
                        </a:solidFill>
                        <a:effectLst/>
                        <a:latin typeface="Calibri" panose="020F0502020204030204" pitchFamily="34" charset="0"/>
                        <a:cs typeface="Arial" panose="020B0604020202020204" pitchFamily="34" charset="0"/>
                      </a:endParaRPr>
                    </a:p>
                  </a:txBody>
                  <a:tcPr marL="7620" marR="7620" marT="762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200" b="1" i="0" u="none" strike="noStrike" dirty="0">
                          <a:solidFill>
                            <a:srgbClr val="0070C0"/>
                          </a:solidFill>
                          <a:effectLst/>
                          <a:latin typeface="Calibri" panose="020F0502020204030204" pitchFamily="34" charset="0"/>
                          <a:cs typeface="Arial" panose="020B0604020202020204" pitchFamily="34" charset="0"/>
                        </a:rPr>
                        <a:t>3 yr</a:t>
                      </a:r>
                      <a:r>
                        <a:rPr lang="en-US" sz="1200" b="1" i="0" u="none" strike="noStrike" baseline="0" dirty="0">
                          <a:solidFill>
                            <a:srgbClr val="0070C0"/>
                          </a:solidFill>
                          <a:effectLst/>
                          <a:latin typeface="Calibri" panose="020F0502020204030204" pitchFamily="34" charset="0"/>
                          <a:cs typeface="Arial" panose="020B0604020202020204" pitchFamily="34" charset="0"/>
                        </a:rPr>
                        <a:t> Banking Period EY21+</a:t>
                      </a:r>
                      <a:endParaRPr lang="en-US" sz="1200" b="1" i="0" u="none" strike="noStrike" dirty="0">
                        <a:solidFill>
                          <a:srgbClr val="0070C0"/>
                        </a:solidFill>
                        <a:effectLst/>
                        <a:latin typeface="Calibri" panose="020F0502020204030204" pitchFamily="34" charset="0"/>
                        <a:cs typeface="Arial" panose="020B0604020202020204" pitchFamily="34" charset="0"/>
                      </a:endParaRPr>
                    </a:p>
                  </a:txBody>
                  <a:tcPr marL="7620" marR="7620" marT="762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342900" rtl="0" eaLnBrk="1" fontAlgn="ctr" latinLnBrk="0" hangingPunct="1">
                        <a:lnSpc>
                          <a:spcPct val="100000"/>
                        </a:lnSpc>
                        <a:spcBef>
                          <a:spcPts val="0"/>
                        </a:spcBef>
                        <a:spcAft>
                          <a:spcPts val="0"/>
                        </a:spcAft>
                        <a:buClrTx/>
                        <a:buSzTx/>
                        <a:buFontTx/>
                        <a:buNone/>
                        <a:tabLst/>
                        <a:defRPr/>
                      </a:pPr>
                      <a:endParaRPr lang="en-US" sz="1200" b="1" i="0" u="none" strike="noStrike" dirty="0">
                        <a:solidFill>
                          <a:srgbClr val="0070C0"/>
                        </a:solidFill>
                        <a:effectLst/>
                        <a:latin typeface="Calibri" panose="020F0502020204030204" pitchFamily="34" charset="0"/>
                        <a:cs typeface="Arial" panose="020B0604020202020204" pitchFamily="34" charset="0"/>
                      </a:endParaRPr>
                    </a:p>
                  </a:txBody>
                  <a:tcPr marL="7620" marR="7620" marT="762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342900" rtl="0" eaLnBrk="1" fontAlgn="ctr" latinLnBrk="0" hangingPunct="1">
                        <a:lnSpc>
                          <a:spcPct val="100000"/>
                        </a:lnSpc>
                        <a:spcBef>
                          <a:spcPts val="0"/>
                        </a:spcBef>
                        <a:spcAft>
                          <a:spcPts val="0"/>
                        </a:spcAft>
                        <a:buClrTx/>
                        <a:buSzTx/>
                        <a:buFontTx/>
                        <a:buNone/>
                        <a:tabLst/>
                        <a:defRPr/>
                      </a:pPr>
                      <a:r>
                        <a:rPr lang="en-US" sz="1100" b="0" i="0" u="none" strike="noStrike" baseline="0" dirty="0">
                          <a:solidFill>
                            <a:srgbClr val="000000"/>
                          </a:solidFill>
                          <a:effectLst/>
                          <a:latin typeface="Calibri" panose="020F0502020204030204" pitchFamily="34" charset="0"/>
                          <a:cs typeface="Arial" panose="020B0604020202020204" pitchFamily="34" charset="0"/>
                        </a:rPr>
                        <a:t>SREC prices remain well above Class I levels throughout forecast period</a:t>
                      </a:r>
                      <a:r>
                        <a:rPr lang="en-US" sz="1100" b="0" i="0" u="none" strike="noStrike" baseline="0" dirty="0">
                          <a:solidFill>
                            <a:schemeClr val="tx1"/>
                          </a:solidFill>
                          <a:effectLst/>
                          <a:latin typeface="Calibri" panose="020F0502020204030204" pitchFamily="34" charset="0"/>
                          <a:cs typeface="Arial" panose="020B0604020202020204" pitchFamily="34" charset="0"/>
                        </a:rPr>
                        <a:t>.</a:t>
                      </a:r>
                      <a:endParaRPr lang="en-US" sz="1100" b="0" i="0" u="none" strike="noStrike" dirty="0">
                        <a:solidFill>
                          <a:schemeClr val="tx1"/>
                        </a:solidFill>
                        <a:effectLst/>
                        <a:latin typeface="Calibri" panose="020F0502020204030204" pitchFamily="34" charset="0"/>
                        <a:cs typeface="Arial" panose="020B0604020202020204" pitchFamily="34" charset="0"/>
                      </a:endParaRPr>
                    </a:p>
                  </a:txBody>
                  <a:tcPr marL="7620" marR="7620" marT="762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panose="020F0502020204030204" pitchFamily="34" charset="0"/>
                          <a:cs typeface="Arial" panose="020B0604020202020204" pitchFamily="34" charset="0"/>
                        </a:rPr>
                        <a:t>Smoother </a:t>
                      </a:r>
                      <a:r>
                        <a:rPr lang="en-US" sz="1100" b="0" i="0" u="none" strike="noStrike" baseline="0" dirty="0">
                          <a:solidFill>
                            <a:srgbClr val="000000"/>
                          </a:solidFill>
                          <a:effectLst/>
                          <a:latin typeface="Calibri" panose="020F0502020204030204" pitchFamily="34" charset="0"/>
                          <a:cs typeface="Arial" panose="020B0604020202020204" pitchFamily="34" charset="0"/>
                        </a:rPr>
                        <a:t>buildout of resources as the system builds forward in anticipation of growing RPS demand</a:t>
                      </a:r>
                      <a:r>
                        <a:rPr lang="en-US" sz="1100" b="0" i="0" u="none" strike="noStrike" dirty="0">
                          <a:solidFill>
                            <a:srgbClr val="000000"/>
                          </a:solidFill>
                          <a:effectLst/>
                          <a:latin typeface="Calibri" panose="020F0502020204030204" pitchFamily="34" charset="0"/>
                          <a:cs typeface="Arial" panose="020B0604020202020204" pitchFamily="34" charset="0"/>
                        </a:rPr>
                        <a:t>.</a:t>
                      </a:r>
                    </a:p>
                  </a:txBody>
                  <a:tcPr marL="7620" marR="7620" marT="762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610268">
                <a:tc>
                  <a:txBody>
                    <a:bodyPr/>
                    <a:lstStyle/>
                    <a:p>
                      <a:pPr algn="ctr" fontAlgn="ctr"/>
                      <a:r>
                        <a:rPr lang="en-US" sz="1200" b="1" i="0" u="none" strike="noStrike" dirty="0">
                          <a:solidFill>
                            <a:srgbClr val="000000"/>
                          </a:solidFill>
                          <a:effectLst/>
                          <a:latin typeface="Calibri" panose="020F0502020204030204" pitchFamily="34" charset="0"/>
                          <a:cs typeface="Arial" panose="020B0604020202020204" pitchFamily="34" charset="0"/>
                        </a:rPr>
                        <a:t>Scenario 6: Staff Alternative B</a:t>
                      </a:r>
                    </a:p>
                  </a:txBody>
                  <a:tcPr marL="7620" marR="7620" marT="762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342900" rtl="0" eaLnBrk="1" fontAlgn="ctr" latinLnBrk="0" hangingPunct="1">
                        <a:lnSpc>
                          <a:spcPct val="100000"/>
                        </a:lnSpc>
                        <a:spcBef>
                          <a:spcPts val="0"/>
                        </a:spcBef>
                        <a:spcAft>
                          <a:spcPts val="0"/>
                        </a:spcAft>
                        <a:buClrTx/>
                        <a:buSzTx/>
                        <a:buFontTx/>
                        <a:buNone/>
                        <a:tabLst/>
                        <a:defRPr/>
                      </a:pPr>
                      <a:r>
                        <a:rPr lang="en-US" sz="1200" b="1" i="0" u="none" strike="noStrike" dirty="0">
                          <a:solidFill>
                            <a:srgbClr val="0070C0"/>
                          </a:solidFill>
                          <a:effectLst/>
                          <a:latin typeface="Calibri" panose="020F0502020204030204" pitchFamily="34" charset="0"/>
                          <a:cs typeface="Arial" panose="020B0604020202020204" pitchFamily="34" charset="0"/>
                        </a:rPr>
                        <a:t>RPS Higher EY21+</a:t>
                      </a:r>
                    </a:p>
                  </a:txBody>
                  <a:tcPr marL="7620" marR="7620" marT="762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342900" rtl="0" eaLnBrk="1" fontAlgn="ctr" latinLnBrk="0" hangingPunct="1">
                        <a:lnSpc>
                          <a:spcPct val="100000"/>
                        </a:lnSpc>
                        <a:spcBef>
                          <a:spcPts val="0"/>
                        </a:spcBef>
                        <a:spcAft>
                          <a:spcPts val="0"/>
                        </a:spcAft>
                        <a:buClrTx/>
                        <a:buSzTx/>
                        <a:buFontTx/>
                        <a:buNone/>
                        <a:tabLst/>
                        <a:defRPr/>
                      </a:pPr>
                      <a:r>
                        <a:rPr lang="en-US" sz="1200" b="1" i="0" u="none" strike="noStrike" dirty="0">
                          <a:solidFill>
                            <a:srgbClr val="0070C0"/>
                          </a:solidFill>
                          <a:effectLst/>
                          <a:latin typeface="Calibri" panose="020F0502020204030204" pitchFamily="34" charset="0"/>
                          <a:cs typeface="Arial" panose="020B0604020202020204" pitchFamily="34" charset="0"/>
                        </a:rPr>
                        <a:t>SACP</a:t>
                      </a:r>
                      <a:r>
                        <a:rPr lang="en-US" sz="1200" b="1" i="0" u="none" strike="noStrike" baseline="0" dirty="0">
                          <a:solidFill>
                            <a:srgbClr val="0070C0"/>
                          </a:solidFill>
                          <a:effectLst/>
                          <a:latin typeface="Calibri" panose="020F0502020204030204" pitchFamily="34" charset="0"/>
                          <a:cs typeface="Arial" panose="020B0604020202020204" pitchFamily="34" charset="0"/>
                        </a:rPr>
                        <a:t> $50 Lower EY21+</a:t>
                      </a:r>
                      <a:endParaRPr lang="en-US" sz="1200" b="1" i="0" u="none" strike="noStrike" dirty="0">
                        <a:solidFill>
                          <a:srgbClr val="0070C0"/>
                        </a:solidFill>
                        <a:effectLst/>
                        <a:latin typeface="Calibri" panose="020F0502020204030204" pitchFamily="34" charset="0"/>
                        <a:cs typeface="Arial" panose="020B0604020202020204" pitchFamily="34" charset="0"/>
                      </a:endParaRPr>
                    </a:p>
                  </a:txBody>
                  <a:tcPr marL="7620" marR="7620" marT="762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342900" rtl="0" eaLnBrk="1" fontAlgn="ctr" latinLnBrk="0" hangingPunct="1">
                        <a:lnSpc>
                          <a:spcPct val="100000"/>
                        </a:lnSpc>
                        <a:spcBef>
                          <a:spcPts val="0"/>
                        </a:spcBef>
                        <a:spcAft>
                          <a:spcPts val="0"/>
                        </a:spcAft>
                        <a:buClrTx/>
                        <a:buSzTx/>
                        <a:buFontTx/>
                        <a:buNone/>
                        <a:tabLst/>
                        <a:defRPr/>
                      </a:pPr>
                      <a:r>
                        <a:rPr lang="en-US" sz="1200" b="1" i="0" u="none" strike="noStrike" dirty="0">
                          <a:solidFill>
                            <a:srgbClr val="0070C0"/>
                          </a:solidFill>
                          <a:effectLst/>
                          <a:latin typeface="Calibri" panose="020F0502020204030204" pitchFamily="34" charset="0"/>
                          <a:cs typeface="Arial" panose="020B0604020202020204" pitchFamily="34" charset="0"/>
                        </a:rPr>
                        <a:t>3 yr Banking Period EY21+</a:t>
                      </a:r>
                    </a:p>
                  </a:txBody>
                  <a:tcPr marL="7620" marR="7620" marT="762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342900" rtl="0" eaLnBrk="1" fontAlgn="ctr" latinLnBrk="0" hangingPunct="1">
                        <a:lnSpc>
                          <a:spcPct val="100000"/>
                        </a:lnSpc>
                        <a:spcBef>
                          <a:spcPts val="0"/>
                        </a:spcBef>
                        <a:spcAft>
                          <a:spcPts val="0"/>
                        </a:spcAft>
                        <a:buClrTx/>
                        <a:buSzTx/>
                        <a:buFontTx/>
                        <a:buNone/>
                        <a:tabLst/>
                        <a:defRPr/>
                      </a:pPr>
                      <a:r>
                        <a:rPr lang="en-US" sz="1200" b="1" i="0" u="none" strike="noStrike" dirty="0">
                          <a:solidFill>
                            <a:srgbClr val="0070C0"/>
                          </a:solidFill>
                          <a:effectLst/>
                          <a:latin typeface="Calibri" panose="020F0502020204030204" pitchFamily="34" charset="0"/>
                          <a:cs typeface="Arial" panose="020B0604020202020204" pitchFamily="34" charset="0"/>
                        </a:rPr>
                        <a:t>Qualifica-tion Life 10 yrs</a:t>
                      </a:r>
                    </a:p>
                  </a:txBody>
                  <a:tcPr marL="7620" marR="7620" marT="762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panose="020F0502020204030204" pitchFamily="34" charset="0"/>
                          <a:cs typeface="Arial" panose="020B0604020202020204" pitchFamily="34" charset="0"/>
                        </a:rPr>
                        <a:t>Shorter</a:t>
                      </a:r>
                      <a:r>
                        <a:rPr lang="en-US" sz="1100" b="0" i="0" u="none" strike="noStrike" baseline="0" dirty="0">
                          <a:solidFill>
                            <a:srgbClr val="000000"/>
                          </a:solidFill>
                          <a:effectLst/>
                          <a:latin typeface="Calibri" panose="020F0502020204030204" pitchFamily="34" charset="0"/>
                          <a:cs typeface="Arial" panose="020B0604020202020204" pitchFamily="34" charset="0"/>
                        </a:rPr>
                        <a:t> qualification life leads to higher SREC prices (fewer years in which to recoup project costs through SREC payments).</a:t>
                      </a:r>
                      <a:endParaRPr lang="en-US" sz="1100" b="0" i="0" u="none" strike="noStrike" dirty="0">
                        <a:solidFill>
                          <a:srgbClr val="000000"/>
                        </a:solidFill>
                        <a:effectLst/>
                        <a:latin typeface="Calibri" panose="020F0502020204030204" pitchFamily="34" charset="0"/>
                        <a:cs typeface="Arial" panose="020B0604020202020204" pitchFamily="34" charset="0"/>
                      </a:endParaRPr>
                    </a:p>
                  </a:txBody>
                  <a:tcPr marL="7620" marR="7620" marT="762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342900" rtl="0" eaLnBrk="1" fontAlgn="b" latinLnBrk="0" hangingPunct="1">
                        <a:lnSpc>
                          <a:spcPct val="100000"/>
                        </a:lnSpc>
                        <a:spcBef>
                          <a:spcPts val="0"/>
                        </a:spcBef>
                        <a:spcAft>
                          <a:spcPts val="0"/>
                        </a:spcAft>
                        <a:buClrTx/>
                        <a:buSzTx/>
                        <a:buFontTx/>
                        <a:buNone/>
                        <a:tabLst/>
                        <a:defRPr/>
                      </a:pPr>
                      <a:r>
                        <a:rPr lang="en-US" sz="1100" b="0" i="0" u="none" strike="noStrike" dirty="0">
                          <a:solidFill>
                            <a:srgbClr val="000000"/>
                          </a:solidFill>
                          <a:effectLst/>
                          <a:latin typeface="Calibri" panose="020F0502020204030204" pitchFamily="34" charset="0"/>
                          <a:cs typeface="Arial" panose="020B0604020202020204" pitchFamily="34" charset="0"/>
                        </a:rPr>
                        <a:t>Builds mirror Scenario 5,</a:t>
                      </a:r>
                      <a:r>
                        <a:rPr lang="en-US" sz="1100" b="0" i="0" u="none" strike="noStrike" baseline="0" dirty="0">
                          <a:solidFill>
                            <a:srgbClr val="000000"/>
                          </a:solidFill>
                          <a:effectLst/>
                          <a:latin typeface="Calibri" panose="020F0502020204030204" pitchFamily="34" charset="0"/>
                          <a:cs typeface="Arial" panose="020B0604020202020204" pitchFamily="34" charset="0"/>
                        </a:rPr>
                        <a:t> since RPS demand identical</a:t>
                      </a:r>
                      <a:r>
                        <a:rPr lang="en-US" sz="1100" b="0" i="0" u="none" strike="noStrike" dirty="0">
                          <a:solidFill>
                            <a:srgbClr val="000000"/>
                          </a:solidFill>
                          <a:effectLst/>
                          <a:latin typeface="Calibri" panose="020F0502020204030204" pitchFamily="34" charset="0"/>
                          <a:cs typeface="Arial" panose="020B0604020202020204" pitchFamily="34" charset="0"/>
                        </a:rPr>
                        <a:t>.</a:t>
                      </a:r>
                    </a:p>
                  </a:txBody>
                  <a:tcPr marL="7620" marR="7620" marT="762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0">
                <a:tc>
                  <a:txBody>
                    <a:bodyPr/>
                    <a:lstStyle/>
                    <a:p>
                      <a:pPr algn="ctr" fontAlgn="ctr"/>
                      <a:r>
                        <a:rPr lang="en-US" sz="1200" b="1" i="0" u="none" strike="noStrike" dirty="0">
                          <a:solidFill>
                            <a:srgbClr val="000000"/>
                          </a:solidFill>
                          <a:effectLst/>
                          <a:latin typeface="Calibri" panose="020F0502020204030204" pitchFamily="34" charset="0"/>
                          <a:cs typeface="Arial" panose="020B0604020202020204" pitchFamily="34" charset="0"/>
                        </a:rPr>
                        <a:t>Scenario 7: Current Policy + Grid Supply (Subsection R [SSR]) Injection</a:t>
                      </a:r>
                    </a:p>
                  </a:txBody>
                  <a:tcPr marL="7620" marR="7620" marT="762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200" b="1" i="0" u="none" strike="noStrike" dirty="0">
                          <a:solidFill>
                            <a:srgbClr val="0070C0"/>
                          </a:solidFill>
                          <a:effectLst/>
                          <a:latin typeface="Calibri" panose="020F0502020204030204" pitchFamily="34" charset="0"/>
                          <a:cs typeface="Arial" panose="020B0604020202020204" pitchFamily="34" charset="0"/>
                        </a:rPr>
                        <a:t>SSR Injection that makes residential   uneconomic</a:t>
                      </a:r>
                    </a:p>
                  </a:txBody>
                  <a:tcPr marL="7620" marR="7620" marT="762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342900" rtl="0" eaLnBrk="1" fontAlgn="ctr" latinLnBrk="0" hangingPunct="1">
                        <a:lnSpc>
                          <a:spcPct val="100000"/>
                        </a:lnSpc>
                        <a:spcBef>
                          <a:spcPts val="0"/>
                        </a:spcBef>
                        <a:spcAft>
                          <a:spcPts val="0"/>
                        </a:spcAft>
                        <a:buClrTx/>
                        <a:buSzTx/>
                        <a:buFontTx/>
                        <a:buNone/>
                        <a:tabLst/>
                        <a:defRPr/>
                      </a:pPr>
                      <a:endParaRPr lang="en-US" sz="1200" b="1" i="0" u="none" strike="noStrike" dirty="0">
                        <a:solidFill>
                          <a:srgbClr val="0070C0"/>
                        </a:solidFill>
                        <a:effectLst/>
                        <a:latin typeface="Calibri" panose="020F0502020204030204" pitchFamily="34" charset="0"/>
                        <a:cs typeface="Arial" panose="020B0604020202020204" pitchFamily="34" charset="0"/>
                      </a:endParaRPr>
                    </a:p>
                  </a:txBody>
                  <a:tcPr marL="7620" marR="7620" marT="762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en-US" sz="1200" b="1" i="0" u="none" strike="noStrike" dirty="0">
                        <a:solidFill>
                          <a:srgbClr val="0070C0"/>
                        </a:solidFill>
                        <a:effectLst/>
                        <a:latin typeface="Calibri" panose="020F0502020204030204" pitchFamily="34" charset="0"/>
                        <a:cs typeface="Arial" panose="020B0604020202020204" pitchFamily="34" charset="0"/>
                      </a:endParaRPr>
                    </a:p>
                  </a:txBody>
                  <a:tcPr marL="7620" marR="7620" marT="762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en-US" sz="1200" b="1" i="0" u="none" strike="noStrike" dirty="0">
                        <a:solidFill>
                          <a:srgbClr val="0070C0"/>
                        </a:solidFill>
                        <a:effectLst/>
                        <a:latin typeface="Calibri" panose="020F0502020204030204" pitchFamily="34" charset="0"/>
                        <a:cs typeface="Arial" panose="020B0604020202020204" pitchFamily="34" charset="0"/>
                      </a:endParaRPr>
                    </a:p>
                  </a:txBody>
                  <a:tcPr marL="7620" marR="7620" marT="762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panose="020F0502020204030204" pitchFamily="34" charset="0"/>
                          <a:cs typeface="Arial" panose="020B0604020202020204" pitchFamily="34" charset="0"/>
                        </a:rPr>
                        <a:t>Prices</a:t>
                      </a:r>
                      <a:r>
                        <a:rPr lang="en-US" sz="1100" b="0" i="0" u="none" strike="noStrike" baseline="0" dirty="0">
                          <a:solidFill>
                            <a:srgbClr val="000000"/>
                          </a:solidFill>
                          <a:effectLst/>
                          <a:latin typeface="Calibri" panose="020F0502020204030204" pitchFamily="34" charset="0"/>
                          <a:cs typeface="Arial" panose="020B0604020202020204" pitchFamily="34" charset="0"/>
                        </a:rPr>
                        <a:t> move lower in response to grid supply injections</a:t>
                      </a:r>
                      <a:r>
                        <a:rPr lang="en-US" sz="1100" b="0" i="0" u="none" strike="noStrike" dirty="0">
                          <a:solidFill>
                            <a:srgbClr val="000000"/>
                          </a:solidFill>
                          <a:effectLst/>
                          <a:latin typeface="Calibri" panose="020F0502020204030204" pitchFamily="34" charset="0"/>
                          <a:cs typeface="Arial" panose="020B0604020202020204" pitchFamily="34" charset="0"/>
                        </a:rPr>
                        <a:t>.</a:t>
                      </a:r>
                    </a:p>
                  </a:txBody>
                  <a:tcPr marL="7620" marR="7620" marT="762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panose="020F0502020204030204" pitchFamily="34" charset="0"/>
                          <a:cs typeface="Arial" panose="020B0604020202020204" pitchFamily="34" charset="0"/>
                        </a:rPr>
                        <a:t>Injection of </a:t>
                      </a:r>
                      <a:r>
                        <a:rPr lang="en-US" sz="1100" b="0" i="0" u="none" strike="noStrike" dirty="0">
                          <a:solidFill>
                            <a:schemeClr val="tx1"/>
                          </a:solidFill>
                          <a:effectLst/>
                          <a:latin typeface="Calibri" panose="020F0502020204030204" pitchFamily="34" charset="0"/>
                          <a:cs typeface="Arial" panose="020B0604020202020204" pitchFamily="34" charset="0"/>
                        </a:rPr>
                        <a:t>67 </a:t>
                      </a:r>
                      <a:r>
                        <a:rPr lang="en-US" sz="1100" b="0" i="0" u="none" strike="noStrike" dirty="0">
                          <a:solidFill>
                            <a:srgbClr val="000000"/>
                          </a:solidFill>
                          <a:effectLst/>
                          <a:latin typeface="Calibri" panose="020F0502020204030204" pitchFamily="34" charset="0"/>
                          <a:cs typeface="Arial" panose="020B0604020202020204" pitchFamily="34" charset="0"/>
                        </a:rPr>
                        <a:t>MW of SSR capacity in EY18 is enough to drive down SREC pricing </a:t>
                      </a:r>
                      <a:r>
                        <a:rPr lang="en-US" sz="1100" b="0" i="0" u="none" strike="noStrike" baseline="0" dirty="0">
                          <a:solidFill>
                            <a:srgbClr val="000000"/>
                          </a:solidFill>
                          <a:effectLst/>
                          <a:latin typeface="Calibri" panose="020F0502020204030204" pitchFamily="34" charset="0"/>
                          <a:cs typeface="Arial" panose="020B0604020202020204" pitchFamily="34" charset="0"/>
                        </a:rPr>
                        <a:t> to make Behind the Meter PV uneconomic.</a:t>
                      </a:r>
                      <a:endParaRPr lang="en-US" sz="1100" b="0" i="0" u="none" strike="noStrike" dirty="0">
                        <a:solidFill>
                          <a:srgbClr val="000000"/>
                        </a:solidFill>
                        <a:effectLst/>
                        <a:latin typeface="Calibri" panose="020F0502020204030204" pitchFamily="34" charset="0"/>
                        <a:cs typeface="Arial" panose="020B0604020202020204" pitchFamily="34" charset="0"/>
                      </a:endParaRPr>
                    </a:p>
                  </a:txBody>
                  <a:tcPr marL="7620" marR="7620" marT="762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r h="600348">
                <a:tc>
                  <a:txBody>
                    <a:bodyPr/>
                    <a:lstStyle/>
                    <a:p>
                      <a:pPr algn="ctr" fontAlgn="ctr"/>
                      <a:r>
                        <a:rPr lang="en-US" sz="1200" b="1" i="0" u="none" strike="noStrike" dirty="0">
                          <a:solidFill>
                            <a:srgbClr val="000000"/>
                          </a:solidFill>
                          <a:effectLst/>
                          <a:latin typeface="Calibri" panose="020F0502020204030204" pitchFamily="34" charset="0"/>
                          <a:cs typeface="Arial" panose="020B0604020202020204" pitchFamily="34" charset="0"/>
                        </a:rPr>
                        <a:t>Scenario 8: Current Policy</a:t>
                      </a:r>
                    </a:p>
                  </a:txBody>
                  <a:tcPr marL="7620" marR="7620" marT="762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200" b="1" i="0" u="none" strike="noStrike" dirty="0">
                        <a:solidFill>
                          <a:srgbClr val="0070C0"/>
                        </a:solidFill>
                        <a:effectLst/>
                        <a:latin typeface="Calibri" panose="020F0502020204030204" pitchFamily="34" charset="0"/>
                        <a:cs typeface="Arial" panose="020B0604020202020204" pitchFamily="34" charset="0"/>
                      </a:endParaRPr>
                    </a:p>
                  </a:txBody>
                  <a:tcPr marL="7620" marR="7620" marT="762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342900" rtl="0" eaLnBrk="1" fontAlgn="ctr" latinLnBrk="0" hangingPunct="1">
                        <a:lnSpc>
                          <a:spcPct val="100000"/>
                        </a:lnSpc>
                        <a:spcBef>
                          <a:spcPts val="0"/>
                        </a:spcBef>
                        <a:spcAft>
                          <a:spcPts val="0"/>
                        </a:spcAft>
                        <a:buClrTx/>
                        <a:buSzTx/>
                        <a:buFontTx/>
                        <a:buNone/>
                        <a:tabLst/>
                        <a:defRPr/>
                      </a:pPr>
                      <a:endParaRPr lang="en-US" sz="1200" b="1" i="0" u="none" strike="noStrike" dirty="0">
                        <a:solidFill>
                          <a:srgbClr val="0070C0"/>
                        </a:solidFill>
                        <a:effectLst/>
                        <a:latin typeface="Calibri" panose="020F0502020204030204" pitchFamily="34" charset="0"/>
                        <a:cs typeface="Arial" panose="020B0604020202020204" pitchFamily="34" charset="0"/>
                      </a:endParaRPr>
                    </a:p>
                  </a:txBody>
                  <a:tcPr marL="7620" marR="7620" marT="762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en-US" sz="1200" b="1" i="0" u="none" strike="noStrike" dirty="0">
                        <a:solidFill>
                          <a:srgbClr val="0070C0"/>
                        </a:solidFill>
                        <a:effectLst/>
                        <a:latin typeface="Calibri" panose="020F0502020204030204" pitchFamily="34" charset="0"/>
                        <a:cs typeface="Arial" panose="020B0604020202020204" pitchFamily="34" charset="0"/>
                      </a:endParaRPr>
                    </a:p>
                  </a:txBody>
                  <a:tcPr marL="7620" marR="7620" marT="762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en-US" sz="1200" b="1" i="0" u="none" strike="noStrike" dirty="0">
                        <a:solidFill>
                          <a:srgbClr val="0070C0"/>
                        </a:solidFill>
                        <a:effectLst/>
                        <a:latin typeface="Calibri" panose="020F0502020204030204" pitchFamily="34" charset="0"/>
                        <a:cs typeface="Arial" panose="020B0604020202020204" pitchFamily="34" charset="0"/>
                      </a:endParaRPr>
                    </a:p>
                  </a:txBody>
                  <a:tcPr marL="7620" marR="7620" marT="762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panose="020F0502020204030204" pitchFamily="34" charset="0"/>
                          <a:cs typeface="Arial" panose="020B0604020202020204" pitchFamily="34" charset="0"/>
                        </a:rPr>
                        <a:t>Prices</a:t>
                      </a:r>
                      <a:r>
                        <a:rPr lang="en-US" sz="1100" b="0" i="0" u="none" strike="noStrike" baseline="0" dirty="0">
                          <a:solidFill>
                            <a:srgbClr val="000000"/>
                          </a:solidFill>
                          <a:effectLst/>
                          <a:latin typeface="Calibri" panose="020F0502020204030204" pitchFamily="34" charset="0"/>
                          <a:cs typeface="Arial" panose="020B0604020202020204" pitchFamily="34" charset="0"/>
                        </a:rPr>
                        <a:t> decline through EY21-22</a:t>
                      </a:r>
                      <a:endParaRPr lang="en-US" sz="1100" b="0" i="0" u="none" strike="noStrike" dirty="0">
                        <a:solidFill>
                          <a:srgbClr val="000000"/>
                        </a:solidFill>
                        <a:effectLst/>
                        <a:latin typeface="Calibri" panose="020F0502020204030204" pitchFamily="34" charset="0"/>
                        <a:cs typeface="Arial" panose="020B0604020202020204" pitchFamily="34" charset="0"/>
                      </a:endParaRPr>
                    </a:p>
                  </a:txBody>
                  <a:tcPr marL="7620" marR="7620" marT="762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panose="020F0502020204030204" pitchFamily="34" charset="0"/>
                          <a:cs typeface="Arial" panose="020B0604020202020204" pitchFamily="34" charset="0"/>
                        </a:rPr>
                        <a:t>Builds decline through</a:t>
                      </a:r>
                      <a:r>
                        <a:rPr lang="en-US" sz="1100" b="0" i="0" u="none" strike="noStrike" baseline="0" dirty="0">
                          <a:solidFill>
                            <a:srgbClr val="000000"/>
                          </a:solidFill>
                          <a:effectLst/>
                          <a:latin typeface="Calibri" panose="020F0502020204030204" pitchFamily="34" charset="0"/>
                          <a:cs typeface="Arial" panose="020B0604020202020204" pitchFamily="34" charset="0"/>
                        </a:rPr>
                        <a:t> EY21-22</a:t>
                      </a:r>
                      <a:endParaRPr lang="en-US" sz="1100" b="0" i="0" u="none" strike="noStrike" dirty="0">
                        <a:solidFill>
                          <a:srgbClr val="000000"/>
                        </a:solidFill>
                        <a:effectLst/>
                        <a:latin typeface="Calibri" panose="020F0502020204030204" pitchFamily="34" charset="0"/>
                        <a:cs typeface="Arial" panose="020B0604020202020204" pitchFamily="34" charset="0"/>
                      </a:endParaRPr>
                    </a:p>
                  </a:txBody>
                  <a:tcPr marL="7620" marR="7620" marT="762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33147861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1" y="167974"/>
            <a:ext cx="6859989" cy="713741"/>
          </a:xfrm>
        </p:spPr>
        <p:txBody>
          <a:bodyPr/>
          <a:lstStyle/>
          <a:p>
            <a:r>
              <a:rPr lang="en-US" sz="2400" dirty="0"/>
              <a:t>How do the Policy Levers Impact the Market?</a:t>
            </a:r>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1934468070"/>
              </p:ext>
            </p:extLst>
          </p:nvPr>
        </p:nvGraphicFramePr>
        <p:xfrm>
          <a:off x="457201" y="713104"/>
          <a:ext cx="8095129" cy="5273040"/>
        </p:xfrm>
        <a:graphic>
          <a:graphicData uri="http://schemas.openxmlformats.org/drawingml/2006/table">
            <a:tbl>
              <a:tblPr firstRow="1" bandRow="1">
                <a:tableStyleId>{5C22544A-7EE6-4342-B048-85BDC9FD1C3A}</a:tableStyleId>
              </a:tblPr>
              <a:tblGrid>
                <a:gridCol w="1431652">
                  <a:extLst>
                    <a:ext uri="{9D8B030D-6E8A-4147-A177-3AD203B41FA5}">
                      <a16:colId xmlns:a16="http://schemas.microsoft.com/office/drawing/2014/main" val="20000"/>
                    </a:ext>
                  </a:extLst>
                </a:gridCol>
                <a:gridCol w="1356862">
                  <a:extLst>
                    <a:ext uri="{9D8B030D-6E8A-4147-A177-3AD203B41FA5}">
                      <a16:colId xmlns:a16="http://schemas.microsoft.com/office/drawing/2014/main" val="20001"/>
                    </a:ext>
                  </a:extLst>
                </a:gridCol>
                <a:gridCol w="1485071">
                  <a:extLst>
                    <a:ext uri="{9D8B030D-6E8A-4147-A177-3AD203B41FA5}">
                      <a16:colId xmlns:a16="http://schemas.microsoft.com/office/drawing/2014/main" val="20002"/>
                    </a:ext>
                  </a:extLst>
                </a:gridCol>
                <a:gridCol w="3821544">
                  <a:extLst>
                    <a:ext uri="{9D8B030D-6E8A-4147-A177-3AD203B41FA5}">
                      <a16:colId xmlns:a16="http://schemas.microsoft.com/office/drawing/2014/main" val="20003"/>
                    </a:ext>
                  </a:extLst>
                </a:gridCol>
              </a:tblGrid>
              <a:tr h="0">
                <a:tc rowSpan="2">
                  <a:txBody>
                    <a:bodyPr/>
                    <a:lstStyle/>
                    <a:p>
                      <a:pPr algn="ctr"/>
                      <a:r>
                        <a:rPr lang="en-US" sz="1400" b="1" dirty="0">
                          <a:solidFill>
                            <a:schemeClr val="bg1"/>
                          </a:solidFill>
                          <a:latin typeface="Calibri" panose="020F0502020204030204" pitchFamily="34" charset="0"/>
                        </a:rPr>
                        <a:t>Policy Lever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3">
                  <a:txBody>
                    <a:bodyPr/>
                    <a:lstStyle/>
                    <a:p>
                      <a:pPr algn="ctr"/>
                      <a:r>
                        <a:rPr lang="en-US" sz="1400" b="1" dirty="0">
                          <a:solidFill>
                            <a:schemeClr val="bg1"/>
                          </a:solidFill>
                          <a:latin typeface="Calibri" panose="020F0502020204030204" pitchFamily="34" charset="0"/>
                        </a:rPr>
                        <a:t>Market Impact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0">
                <a:tc vMerge="1">
                  <a:txBody>
                    <a:bodyPr/>
                    <a:lstStyle/>
                    <a:p>
                      <a:endParaRPr lang="en-US" dirty="0"/>
                    </a:p>
                  </a:txBody>
                  <a:tcPr>
                    <a:solidFill>
                      <a:schemeClr val="accent1"/>
                    </a:solidFill>
                  </a:tcPr>
                </a:tc>
                <a:tc>
                  <a:txBody>
                    <a:bodyPr/>
                    <a:lstStyle/>
                    <a:p>
                      <a:pPr algn="ctr"/>
                      <a:r>
                        <a:rPr lang="en-US" sz="1400" b="1" dirty="0">
                          <a:solidFill>
                            <a:schemeClr val="bg1"/>
                          </a:solidFill>
                          <a:latin typeface="Calibri" panose="020F0502020204030204" pitchFamily="34" charset="0"/>
                        </a:rPr>
                        <a:t>SREC</a:t>
                      </a:r>
                      <a:r>
                        <a:rPr lang="en-US" sz="1400" b="1" baseline="0" dirty="0">
                          <a:solidFill>
                            <a:schemeClr val="bg1"/>
                          </a:solidFill>
                          <a:latin typeface="Calibri" panose="020F0502020204030204" pitchFamily="34" charset="0"/>
                        </a:rPr>
                        <a:t> Price</a:t>
                      </a:r>
                      <a:endParaRPr lang="en-US" sz="1400" b="1" dirty="0">
                        <a:solidFill>
                          <a:schemeClr val="bg1"/>
                        </a:solidFill>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lang="en-US" sz="1400" b="1" dirty="0">
                          <a:solidFill>
                            <a:schemeClr val="bg1"/>
                          </a:solidFill>
                          <a:latin typeface="Calibri" panose="020F0502020204030204" pitchFamily="34" charset="0"/>
                        </a:rPr>
                        <a:t>Solar Builds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lang="en-US" sz="1400" b="1" dirty="0">
                          <a:solidFill>
                            <a:schemeClr val="bg1"/>
                          </a:solidFill>
                          <a:latin typeface="Calibri" panose="020F0502020204030204" pitchFamily="34" charset="0"/>
                        </a:rPr>
                        <a:t>Explanation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01"/>
                  </a:ext>
                </a:extLst>
              </a:tr>
              <a:tr h="0">
                <a:tc>
                  <a:txBody>
                    <a:bodyPr/>
                    <a:lstStyle/>
                    <a:p>
                      <a:pPr algn="ctr"/>
                      <a:r>
                        <a:rPr lang="en-US" sz="1200" dirty="0">
                          <a:latin typeface="Calibri" panose="020F0502020204030204" pitchFamily="34" charset="0"/>
                        </a:rPr>
                        <a:t>Lower SACP</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a:latin typeface="Calibri" panose="020F0502020204030204" pitchFamily="34" charset="0"/>
                        </a:rPr>
                        <a:t>Reduces</a:t>
                      </a:r>
                      <a:r>
                        <a:rPr lang="en-US" sz="1200" baseline="0" dirty="0">
                          <a:latin typeface="Calibri" panose="020F0502020204030204" pitchFamily="34" charset="0"/>
                        </a:rPr>
                        <a:t> near-term SREC price</a:t>
                      </a:r>
                      <a:endParaRPr lang="en-US" sz="1200" dirty="0">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a:solidFill>
                            <a:schemeClr val="tx1"/>
                          </a:solidFill>
                          <a:latin typeface="Calibri" panose="020F0502020204030204" pitchFamily="34" charset="0"/>
                        </a:rPr>
                        <a:t>No impact </a:t>
                      </a:r>
                    </a:p>
                    <a:p>
                      <a:pPr algn="ctr"/>
                      <a:r>
                        <a:rPr lang="en-US" sz="1200" dirty="0">
                          <a:solidFill>
                            <a:schemeClr val="tx1"/>
                          </a:solidFill>
                          <a:latin typeface="Calibri" panose="020F0502020204030204" pitchFamily="34" charset="0"/>
                        </a:rPr>
                        <a:t>(within SACP ranges analyzed)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1450" indent="-171450" algn="l">
                        <a:buFont typeface="Arial" panose="020B0604020202020204" pitchFamily="34" charset="0"/>
                        <a:buChar char="•"/>
                      </a:pPr>
                      <a:r>
                        <a:rPr lang="en-US" sz="1200" dirty="0">
                          <a:latin typeface="Calibri" panose="020F0502020204030204" pitchFamily="34" charset="0"/>
                        </a:rPr>
                        <a:t>Value of banked allowances are reduced. </a:t>
                      </a:r>
                    </a:p>
                    <a:p>
                      <a:pPr marL="171450" indent="-171450" algn="l">
                        <a:buFont typeface="Arial" panose="020B0604020202020204" pitchFamily="34" charset="0"/>
                        <a:buChar char="•"/>
                      </a:pPr>
                      <a:r>
                        <a:rPr lang="en-US" sz="1200" dirty="0">
                          <a:latin typeface="Calibri" panose="020F0502020204030204" pitchFamily="34" charset="0"/>
                        </a:rPr>
                        <a:t>If</a:t>
                      </a:r>
                      <a:r>
                        <a:rPr lang="en-US" sz="1200" baseline="0" dirty="0">
                          <a:latin typeface="Calibri" panose="020F0502020204030204" pitchFamily="34" charset="0"/>
                        </a:rPr>
                        <a:t> no change in total level of expected RPS demand, then no impact in solar capacity (builds).</a:t>
                      </a:r>
                      <a:endParaRPr lang="en-US" sz="1200" dirty="0">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70840">
                <a:tc>
                  <a:txBody>
                    <a:bodyPr/>
                    <a:lstStyle/>
                    <a:p>
                      <a:pPr algn="ctr"/>
                      <a:r>
                        <a:rPr lang="en-US" sz="1200" baseline="0" dirty="0">
                          <a:latin typeface="Calibri" panose="020F0502020204030204" pitchFamily="34" charset="0"/>
                        </a:rPr>
                        <a:t>Higher </a:t>
                      </a:r>
                      <a:r>
                        <a:rPr lang="en-US" sz="1200" dirty="0">
                          <a:latin typeface="Calibri" panose="020F0502020204030204" pitchFamily="34" charset="0"/>
                        </a:rPr>
                        <a:t>Solar</a:t>
                      </a:r>
                      <a:r>
                        <a:rPr lang="en-US" sz="1200" baseline="0" dirty="0">
                          <a:latin typeface="Calibri" panose="020F0502020204030204" pitchFamily="34" charset="0"/>
                        </a:rPr>
                        <a:t> Carve-Out %</a:t>
                      </a:r>
                      <a:endParaRPr lang="en-US" sz="1200" dirty="0">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a:latin typeface="Calibri" panose="020F0502020204030204" pitchFamily="34" charset="0"/>
                        </a:rPr>
                        <a:t>Increases SREC prices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a:latin typeface="Calibri" panose="020F0502020204030204" pitchFamily="34" charset="0"/>
                        </a:rPr>
                        <a:t>Increases solar builds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1450" indent="-171450" algn="l">
                        <a:buFont typeface="Arial" panose="020B0604020202020204" pitchFamily="34" charset="0"/>
                        <a:buChar char="•"/>
                      </a:pPr>
                      <a:r>
                        <a:rPr lang="en-US" sz="1200" dirty="0">
                          <a:latin typeface="Calibri" panose="020F0502020204030204" pitchFamily="34" charset="0"/>
                        </a:rPr>
                        <a:t>Higher RPS demand drives higher builds</a:t>
                      </a:r>
                      <a:r>
                        <a:rPr lang="en-US" sz="1200" baseline="0" dirty="0">
                          <a:latin typeface="Calibri" panose="020F0502020204030204" pitchFamily="34" charset="0"/>
                        </a:rPr>
                        <a:t>. </a:t>
                      </a:r>
                    </a:p>
                    <a:p>
                      <a:pPr marL="171450" indent="-171450" algn="l">
                        <a:buFont typeface="Arial" panose="020B0604020202020204" pitchFamily="34" charset="0"/>
                        <a:buChar char="•"/>
                      </a:pPr>
                      <a:r>
                        <a:rPr lang="en-US" sz="1200" baseline="0" dirty="0">
                          <a:latin typeface="Calibri" panose="020F0502020204030204" pitchFamily="34" charset="0"/>
                        </a:rPr>
                        <a:t>This can result in more expensive resources needing to be built, leading to higher SREC prices.</a:t>
                      </a:r>
                      <a:endParaRPr lang="en-US" sz="1200" dirty="0">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0">
                <a:tc>
                  <a:txBody>
                    <a:bodyPr/>
                    <a:lstStyle/>
                    <a:p>
                      <a:pPr algn="ctr"/>
                      <a:r>
                        <a:rPr lang="en-US" sz="1200" dirty="0">
                          <a:latin typeface="Calibri" panose="020F0502020204030204" pitchFamily="34" charset="0"/>
                        </a:rPr>
                        <a:t>Shorter</a:t>
                      </a:r>
                      <a:r>
                        <a:rPr lang="en-US" sz="1200" baseline="0" dirty="0">
                          <a:latin typeface="Calibri" panose="020F0502020204030204" pitchFamily="34" charset="0"/>
                        </a:rPr>
                        <a:t> </a:t>
                      </a:r>
                      <a:r>
                        <a:rPr lang="en-US" sz="1200" dirty="0">
                          <a:latin typeface="Calibri" panose="020F0502020204030204" pitchFamily="34" charset="0"/>
                        </a:rPr>
                        <a:t>Banking Period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a:latin typeface="Calibri" panose="020F0502020204030204" pitchFamily="34" charset="0"/>
                        </a:rPr>
                        <a:t>SREC</a:t>
                      </a:r>
                      <a:r>
                        <a:rPr lang="en-US" sz="1200" baseline="0" dirty="0">
                          <a:latin typeface="Calibri" panose="020F0502020204030204" pitchFamily="34" charset="0"/>
                        </a:rPr>
                        <a:t> price e</a:t>
                      </a:r>
                      <a:r>
                        <a:rPr lang="en-US" sz="1200" dirty="0">
                          <a:latin typeface="Calibri" panose="020F0502020204030204" pitchFamily="34" charset="0"/>
                        </a:rPr>
                        <a:t>quilibrium reached sooner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baseline="0" dirty="0">
                          <a:solidFill>
                            <a:schemeClr val="tx1"/>
                          </a:solidFill>
                          <a:latin typeface="Calibri" panose="020F0502020204030204" pitchFamily="34" charset="0"/>
                        </a:rPr>
                        <a:t>No impact / </a:t>
                      </a:r>
                      <a:r>
                        <a:rPr lang="en-US" sz="1200" baseline="0" dirty="0">
                          <a:latin typeface="Calibri" panose="020F0502020204030204" pitchFamily="34" charset="0"/>
                        </a:rPr>
                        <a:t>limits near-term over-builds</a:t>
                      </a:r>
                      <a:endParaRPr lang="en-US" sz="1200" dirty="0">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1450" indent="-171450" algn="l">
                        <a:buFont typeface="Arial" panose="020B0604020202020204" pitchFamily="34" charset="0"/>
                        <a:buChar char="•"/>
                      </a:pPr>
                      <a:r>
                        <a:rPr lang="en-US" sz="1200" dirty="0">
                          <a:latin typeface="Calibri" panose="020F0502020204030204" pitchFamily="34" charset="0"/>
                        </a:rPr>
                        <a:t>Shorter banking life reduces</a:t>
                      </a:r>
                      <a:r>
                        <a:rPr lang="en-US" sz="1200" baseline="0" dirty="0">
                          <a:latin typeface="Calibri" panose="020F0502020204030204" pitchFamily="34" charset="0"/>
                        </a:rPr>
                        <a:t> the ability to bank in anticipation of a short market in the future. There is also less flexibility around trading strategies within the market, which pushes the system towards equilibrium sooner. </a:t>
                      </a:r>
                    </a:p>
                    <a:p>
                      <a:pPr marL="171450" indent="-171450" algn="l">
                        <a:buFont typeface="Arial" panose="020B0604020202020204" pitchFamily="34" charset="0"/>
                        <a:buChar char="•"/>
                      </a:pPr>
                      <a:r>
                        <a:rPr lang="en-US" sz="1200" baseline="0" dirty="0">
                          <a:latin typeface="Calibri" panose="020F0502020204030204" pitchFamily="34" charset="0"/>
                        </a:rPr>
                        <a:t>Anticipated SREC demand is unaffected, but ability to bank over-compliance in current period into the future is limited.</a:t>
                      </a:r>
                      <a:endParaRPr lang="en-US" sz="1200" dirty="0">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370840">
                <a:tc>
                  <a:txBody>
                    <a:bodyPr/>
                    <a:lstStyle/>
                    <a:p>
                      <a:pPr algn="ctr"/>
                      <a:r>
                        <a:rPr lang="en-US" sz="1200" dirty="0">
                          <a:latin typeface="Calibri" panose="020F0502020204030204" pitchFamily="34" charset="0"/>
                        </a:rPr>
                        <a:t>Shorter</a:t>
                      </a:r>
                      <a:r>
                        <a:rPr lang="en-US" sz="1200" baseline="0" dirty="0">
                          <a:latin typeface="Calibri" panose="020F0502020204030204" pitchFamily="34" charset="0"/>
                        </a:rPr>
                        <a:t> </a:t>
                      </a:r>
                      <a:r>
                        <a:rPr lang="en-US" sz="1200" dirty="0">
                          <a:latin typeface="Calibri" panose="020F0502020204030204" pitchFamily="34" charset="0"/>
                        </a:rPr>
                        <a:t>Qualification Life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a:latin typeface="Calibri" panose="020F0502020204030204" pitchFamily="34" charset="0"/>
                        </a:rPr>
                        <a:t>Increases SREC prices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a:latin typeface="Calibri" panose="020F0502020204030204" pitchFamily="34" charset="0"/>
                        </a:rPr>
                        <a:t>Potentially increases longer-term solar builds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1450" indent="-171450" algn="l">
                        <a:buFont typeface="Arial" panose="020B0604020202020204" pitchFamily="34" charset="0"/>
                        <a:buChar char="•"/>
                      </a:pPr>
                      <a:r>
                        <a:rPr lang="en-US" sz="1200" dirty="0">
                          <a:latin typeface="Calibri" panose="020F0502020204030204" pitchFamily="34" charset="0"/>
                        </a:rPr>
                        <a:t>Shorter</a:t>
                      </a:r>
                      <a:r>
                        <a:rPr lang="en-US" sz="1200" baseline="0" dirty="0">
                          <a:latin typeface="Calibri" panose="020F0502020204030204" pitchFamily="34" charset="0"/>
                        </a:rPr>
                        <a:t> qualification life results in solar projects needing to recover their costs over fewer years of SREC payments, which pushes up implied SREC prices. </a:t>
                      </a:r>
                    </a:p>
                    <a:p>
                      <a:pPr marL="171450" indent="-171450" algn="l">
                        <a:buFont typeface="Arial" panose="020B0604020202020204" pitchFamily="34" charset="0"/>
                        <a:buChar char="•"/>
                      </a:pPr>
                      <a:r>
                        <a:rPr lang="en-US" sz="1200" baseline="0" dirty="0">
                          <a:latin typeface="Calibri" panose="020F0502020204030204" pitchFamily="34" charset="0"/>
                        </a:rPr>
                        <a:t>Over time, builds become ineligible to generate SRECs sooner, and must be replaced by new capacity, necessitating higher buildouts.</a:t>
                      </a:r>
                      <a:endParaRPr lang="en-US" sz="1200" dirty="0">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370840">
                <a:tc>
                  <a:txBody>
                    <a:bodyPr/>
                    <a:lstStyle/>
                    <a:p>
                      <a:pPr algn="ctr"/>
                      <a:r>
                        <a:rPr lang="en-US" sz="1200" dirty="0">
                          <a:latin typeface="Calibri" panose="020F0502020204030204" pitchFamily="34" charset="0"/>
                        </a:rPr>
                        <a:t>Grid</a:t>
                      </a:r>
                      <a:r>
                        <a:rPr lang="en-US" sz="1200" baseline="0" dirty="0">
                          <a:latin typeface="Calibri" panose="020F0502020204030204" pitchFamily="34" charset="0"/>
                        </a:rPr>
                        <a:t> Supply (SSR)</a:t>
                      </a:r>
                      <a:r>
                        <a:rPr lang="en-US" sz="1200" dirty="0">
                          <a:latin typeface="Calibri" panose="020F0502020204030204" pitchFamily="34" charset="0"/>
                        </a:rPr>
                        <a:t> Injections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a:latin typeface="Calibri" panose="020F0502020204030204" pitchFamily="34" charset="0"/>
                        </a:rPr>
                        <a:t>Decreases SREC prices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a:solidFill>
                            <a:schemeClr val="tx1"/>
                          </a:solidFill>
                          <a:latin typeface="Calibri" panose="020F0502020204030204" pitchFamily="34" charset="0"/>
                        </a:rPr>
                        <a:t>Modest reduction in capacity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1450" marR="0" lvl="0" indent="-171450" algn="l" defTabSz="3429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aseline="0" dirty="0">
                          <a:latin typeface="Calibri" panose="020F0502020204030204" pitchFamily="34" charset="0"/>
                        </a:rPr>
                        <a:t>Injection of grid supply solar projects displaces behind-the-meter projects. SREC prices recover quickly after injection ends.</a:t>
                      </a:r>
                      <a:endParaRPr lang="en-US" sz="1200" dirty="0">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75062390"/>
                  </a:ext>
                </a:extLst>
              </a:tr>
            </a:tbl>
          </a:graphicData>
        </a:graphic>
      </p:graphicFrame>
      <p:sp>
        <p:nvSpPr>
          <p:cNvPr id="8" name="Slide Number Placeholder 7"/>
          <p:cNvSpPr>
            <a:spLocks noGrp="1"/>
          </p:cNvSpPr>
          <p:nvPr>
            <p:ph type="sldNum" sz="quarter" idx="12"/>
          </p:nvPr>
        </p:nvSpPr>
        <p:spPr/>
        <p:txBody>
          <a:bodyPr/>
          <a:lstStyle/>
          <a:p>
            <a:fld id="{1DB5379B-6F0A-3548-AC69-0D2DB46577D4}" type="slidenum">
              <a:rPr lang="en-US" smtClean="0"/>
              <a:t>16</a:t>
            </a:fld>
            <a:endParaRPr lang="en-US" dirty="0"/>
          </a:p>
        </p:txBody>
      </p:sp>
    </p:spTree>
    <p:extLst>
      <p:ext uri="{BB962C8B-B14F-4D97-AF65-F5344CB8AC3E}">
        <p14:creationId xmlns:p14="http://schemas.microsoft.com/office/powerpoint/2010/main" val="39790628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349847"/>
            <a:ext cx="8229601" cy="713741"/>
          </a:xfrm>
        </p:spPr>
        <p:txBody>
          <a:bodyPr/>
          <a:lstStyle/>
          <a:p>
            <a:r>
              <a:rPr lang="en-US" sz="2400" dirty="0"/>
              <a:t>Scenario Results By Year:</a:t>
            </a:r>
            <a:br>
              <a:rPr lang="en-US" sz="2400" dirty="0"/>
            </a:br>
            <a:r>
              <a:rPr lang="en-US" sz="2400" u="sng" dirty="0"/>
              <a:t>Estimated New Jersey SREC Prices ($/MWh)</a:t>
            </a:r>
            <a:endParaRPr lang="en-US" sz="2000" u="sng" dirty="0"/>
          </a:p>
        </p:txBody>
      </p:sp>
      <p:sp>
        <p:nvSpPr>
          <p:cNvPr id="8" name="Slide Number Placeholder 7"/>
          <p:cNvSpPr>
            <a:spLocks noGrp="1"/>
          </p:cNvSpPr>
          <p:nvPr>
            <p:ph type="sldNum" sz="quarter" idx="12"/>
          </p:nvPr>
        </p:nvSpPr>
        <p:spPr/>
        <p:txBody>
          <a:bodyPr/>
          <a:lstStyle/>
          <a:p>
            <a:fld id="{1DB5379B-6F0A-3548-AC69-0D2DB46577D4}" type="slidenum">
              <a:rPr lang="en-US" smtClean="0"/>
              <a:t>17</a:t>
            </a:fld>
            <a:endParaRPr lang="en-US" dirty="0"/>
          </a:p>
        </p:txBody>
      </p:sp>
      <p:sp>
        <p:nvSpPr>
          <p:cNvPr id="11" name="Rectangle 10"/>
          <p:cNvSpPr/>
          <p:nvPr/>
        </p:nvSpPr>
        <p:spPr>
          <a:xfrm>
            <a:off x="6883285" y="5985165"/>
            <a:ext cx="1089660" cy="135355"/>
          </a:xfrm>
          <a:prstGeom prst="rect">
            <a:avLst/>
          </a:prstGeom>
          <a:solidFill>
            <a:schemeClr val="bg1"/>
          </a:solidFill>
          <a:ln w="12700" cmpd="sng">
            <a:no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4" name="TextBox 3"/>
          <p:cNvSpPr txBox="1"/>
          <p:nvPr/>
        </p:nvSpPr>
        <p:spPr>
          <a:xfrm>
            <a:off x="457201" y="3785898"/>
            <a:ext cx="1788288" cy="2266944"/>
          </a:xfrm>
          <a:prstGeom prst="rect">
            <a:avLst/>
          </a:prstGeom>
        </p:spPr>
        <p:txBody>
          <a:bodyPr wrap="square" lIns="0" tIns="0" rIns="0" bIns="0" rtlCol="0">
            <a:noAutofit/>
          </a:bodyPr>
          <a:lstStyle/>
          <a:p>
            <a:pPr marL="0" indent="0">
              <a:spcBef>
                <a:spcPts val="1200"/>
              </a:spcBef>
              <a:spcAft>
                <a:spcPts val="0"/>
              </a:spcAft>
              <a:buNone/>
            </a:pPr>
            <a:r>
              <a:rPr lang="en-US" sz="1400" b="1" u="sng" dirty="0"/>
              <a:t>Note: </a:t>
            </a:r>
          </a:p>
          <a:p>
            <a:pPr marL="0" indent="0">
              <a:spcBef>
                <a:spcPts val="1200"/>
              </a:spcBef>
              <a:spcAft>
                <a:spcPts val="0"/>
              </a:spcAft>
              <a:buNone/>
            </a:pPr>
            <a:r>
              <a:rPr lang="en-US" sz="1400" dirty="0"/>
              <a:t>If NJ SREC program is oversupplied, SRECs are assumed to be sold into the wider RPS market, and prices reach Class I REC levels ($20/MWh).</a:t>
            </a:r>
          </a:p>
        </p:txBody>
      </p:sp>
      <p:graphicFrame>
        <p:nvGraphicFramePr>
          <p:cNvPr id="9" name="Table 8"/>
          <p:cNvGraphicFramePr>
            <a:graphicFrameLocks noGrp="1"/>
          </p:cNvGraphicFramePr>
          <p:nvPr>
            <p:extLst>
              <p:ext uri="{D42A27DB-BD31-4B8C-83A1-F6EECF244321}">
                <p14:modId xmlns:p14="http://schemas.microsoft.com/office/powerpoint/2010/main" val="1561508719"/>
              </p:ext>
            </p:extLst>
          </p:nvPr>
        </p:nvGraphicFramePr>
        <p:xfrm>
          <a:off x="302346" y="1439113"/>
          <a:ext cx="8229591" cy="1810588"/>
        </p:xfrm>
        <a:graphic>
          <a:graphicData uri="http://schemas.openxmlformats.org/drawingml/2006/table">
            <a:tbl>
              <a:tblPr/>
              <a:tblGrid>
                <a:gridCol w="914399">
                  <a:extLst>
                    <a:ext uri="{9D8B030D-6E8A-4147-A177-3AD203B41FA5}">
                      <a16:colId xmlns:a16="http://schemas.microsoft.com/office/drawing/2014/main" val="20000"/>
                    </a:ext>
                  </a:extLst>
                </a:gridCol>
                <a:gridCol w="914399">
                  <a:extLst>
                    <a:ext uri="{9D8B030D-6E8A-4147-A177-3AD203B41FA5}">
                      <a16:colId xmlns:a16="http://schemas.microsoft.com/office/drawing/2014/main" val="20002"/>
                    </a:ext>
                  </a:extLst>
                </a:gridCol>
                <a:gridCol w="914399">
                  <a:extLst>
                    <a:ext uri="{9D8B030D-6E8A-4147-A177-3AD203B41FA5}">
                      <a16:colId xmlns:a16="http://schemas.microsoft.com/office/drawing/2014/main" val="20003"/>
                    </a:ext>
                  </a:extLst>
                </a:gridCol>
                <a:gridCol w="914399">
                  <a:extLst>
                    <a:ext uri="{9D8B030D-6E8A-4147-A177-3AD203B41FA5}">
                      <a16:colId xmlns:a16="http://schemas.microsoft.com/office/drawing/2014/main" val="20004"/>
                    </a:ext>
                  </a:extLst>
                </a:gridCol>
                <a:gridCol w="914399">
                  <a:extLst>
                    <a:ext uri="{9D8B030D-6E8A-4147-A177-3AD203B41FA5}">
                      <a16:colId xmlns:a16="http://schemas.microsoft.com/office/drawing/2014/main" val="20005"/>
                    </a:ext>
                  </a:extLst>
                </a:gridCol>
                <a:gridCol w="914399">
                  <a:extLst>
                    <a:ext uri="{9D8B030D-6E8A-4147-A177-3AD203B41FA5}">
                      <a16:colId xmlns:a16="http://schemas.microsoft.com/office/drawing/2014/main" val="20006"/>
                    </a:ext>
                  </a:extLst>
                </a:gridCol>
                <a:gridCol w="914399">
                  <a:extLst>
                    <a:ext uri="{9D8B030D-6E8A-4147-A177-3AD203B41FA5}">
                      <a16:colId xmlns:a16="http://schemas.microsoft.com/office/drawing/2014/main" val="20007"/>
                    </a:ext>
                  </a:extLst>
                </a:gridCol>
                <a:gridCol w="914399">
                  <a:extLst>
                    <a:ext uri="{9D8B030D-6E8A-4147-A177-3AD203B41FA5}">
                      <a16:colId xmlns:a16="http://schemas.microsoft.com/office/drawing/2014/main" val="20008"/>
                    </a:ext>
                  </a:extLst>
                </a:gridCol>
                <a:gridCol w="914399">
                  <a:extLst>
                    <a:ext uri="{9D8B030D-6E8A-4147-A177-3AD203B41FA5}">
                      <a16:colId xmlns:a16="http://schemas.microsoft.com/office/drawing/2014/main" val="20009"/>
                    </a:ext>
                  </a:extLst>
                </a:gridCol>
              </a:tblGrid>
              <a:tr h="545435">
                <a:tc>
                  <a:txBody>
                    <a:bodyPr/>
                    <a:lstStyle/>
                    <a:p>
                      <a:pPr algn="ctr" rtl="0" fontAlgn="ctr"/>
                      <a:r>
                        <a:rPr lang="en-US" sz="1200" b="1" i="0" u="none" strike="noStrike" dirty="0">
                          <a:solidFill>
                            <a:srgbClr val="FFFFFF"/>
                          </a:solidFill>
                          <a:effectLst/>
                          <a:latin typeface="Calibri" panose="020F0502020204030204" pitchFamily="34" charset="0"/>
                          <a:cs typeface="Arial" panose="020B0604020202020204" pitchFamily="34" charset="0"/>
                        </a:rPr>
                        <a:t> Year</a:t>
                      </a:r>
                    </a:p>
                  </a:txBody>
                  <a:tcPr marL="5244" marR="5244" marT="52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algn="ctr" rtl="0" fontAlgn="ctr"/>
                      <a:r>
                        <a:rPr lang="en-US" sz="1200" b="1" i="0" u="none" strike="noStrike" dirty="0">
                          <a:solidFill>
                            <a:srgbClr val="FFFFFF"/>
                          </a:solidFill>
                          <a:effectLst/>
                          <a:latin typeface="Calibri" panose="020F0502020204030204" pitchFamily="34" charset="0"/>
                          <a:cs typeface="Arial" panose="020B0604020202020204" pitchFamily="34" charset="0"/>
                        </a:rPr>
                        <a:t>1: Updated  SB2276</a:t>
                      </a:r>
                    </a:p>
                  </a:txBody>
                  <a:tcPr marL="5244" marR="5244" marT="52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algn="ctr" rtl="0" fontAlgn="ctr"/>
                      <a:r>
                        <a:rPr lang="en-US" sz="1200" b="1" i="0" u="none" strike="noStrike" dirty="0">
                          <a:solidFill>
                            <a:srgbClr val="FFFFFF"/>
                          </a:solidFill>
                          <a:effectLst/>
                          <a:latin typeface="Calibri" panose="020F0502020204030204" pitchFamily="34" charset="0"/>
                          <a:cs typeface="Arial" panose="020B0604020202020204" pitchFamily="34" charset="0"/>
                        </a:rPr>
                        <a:t>2: Original SB2276</a:t>
                      </a:r>
                    </a:p>
                  </a:txBody>
                  <a:tcPr marL="5244" marR="5244" marT="52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algn="ctr" rtl="0" fontAlgn="ctr"/>
                      <a:r>
                        <a:rPr lang="en-US" sz="1200" b="1" i="0" u="none" strike="noStrike" dirty="0">
                          <a:solidFill>
                            <a:srgbClr val="FFFFFF"/>
                          </a:solidFill>
                          <a:effectLst/>
                          <a:latin typeface="Calibri" panose="020F0502020204030204" pitchFamily="34" charset="0"/>
                          <a:cs typeface="Arial" panose="020B0604020202020204" pitchFamily="34" charset="0"/>
                        </a:rPr>
                        <a:t>3: Original SB2276 with Rate Counsel SACP</a:t>
                      </a:r>
                    </a:p>
                  </a:txBody>
                  <a:tcPr marL="5244" marR="5244" marT="52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algn="ctr" rtl="0" fontAlgn="ctr"/>
                      <a:r>
                        <a:rPr lang="en-US" sz="1200" b="1" i="0" u="none" strike="noStrike" dirty="0">
                          <a:solidFill>
                            <a:srgbClr val="FFFFFF"/>
                          </a:solidFill>
                          <a:effectLst/>
                          <a:latin typeface="Calibri" panose="020F0502020204030204" pitchFamily="34" charset="0"/>
                          <a:cs typeface="Arial" panose="020B0604020202020204" pitchFamily="34" charset="0"/>
                        </a:rPr>
                        <a:t>4: Industry Plan B</a:t>
                      </a:r>
                    </a:p>
                  </a:txBody>
                  <a:tcPr marL="5244" marR="5244" marT="52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algn="ctr" rtl="0" fontAlgn="ctr"/>
                      <a:r>
                        <a:rPr lang="en-US" sz="1200" b="1" i="0" u="none" strike="noStrike" dirty="0">
                          <a:solidFill>
                            <a:srgbClr val="FFFFFF"/>
                          </a:solidFill>
                          <a:effectLst/>
                          <a:latin typeface="Calibri" panose="020F0502020204030204" pitchFamily="34" charset="0"/>
                          <a:cs typeface="Arial" panose="020B0604020202020204" pitchFamily="34" charset="0"/>
                        </a:rPr>
                        <a:t>5: Staff Alternative A</a:t>
                      </a:r>
                    </a:p>
                  </a:txBody>
                  <a:tcPr marL="5244" marR="5244" marT="52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algn="ctr" rtl="0" fontAlgn="ctr"/>
                      <a:r>
                        <a:rPr lang="en-US" sz="1200" b="1" i="0" u="none" strike="noStrike" dirty="0">
                          <a:solidFill>
                            <a:srgbClr val="FFFFFF"/>
                          </a:solidFill>
                          <a:effectLst/>
                          <a:latin typeface="Calibri" panose="020F0502020204030204" pitchFamily="34" charset="0"/>
                          <a:cs typeface="Arial" panose="020B0604020202020204" pitchFamily="34" charset="0"/>
                        </a:rPr>
                        <a:t>6: Staff Alternative B</a:t>
                      </a:r>
                    </a:p>
                  </a:txBody>
                  <a:tcPr marL="5244" marR="5244" marT="52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algn="ctr" rtl="0" fontAlgn="ctr"/>
                      <a:r>
                        <a:rPr lang="en-US" sz="1200" b="1" i="0" u="none" strike="noStrike" dirty="0">
                          <a:solidFill>
                            <a:srgbClr val="FFFFFF"/>
                          </a:solidFill>
                          <a:effectLst/>
                          <a:latin typeface="Calibri" panose="020F0502020204030204" pitchFamily="34" charset="0"/>
                          <a:cs typeface="Arial" panose="020B0604020202020204" pitchFamily="34" charset="0"/>
                        </a:rPr>
                        <a:t>7: Current Policy with SSR Injection</a:t>
                      </a:r>
                    </a:p>
                  </a:txBody>
                  <a:tcPr marL="5244" marR="5244" marT="52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algn="ctr" rtl="0" fontAlgn="ctr"/>
                      <a:r>
                        <a:rPr lang="en-US" sz="1200" b="1" i="0" u="none" strike="noStrike" dirty="0">
                          <a:solidFill>
                            <a:srgbClr val="FFFFFF"/>
                          </a:solidFill>
                          <a:effectLst/>
                          <a:latin typeface="Calibri" panose="020F0502020204030204" pitchFamily="34" charset="0"/>
                          <a:cs typeface="Arial" panose="020B0604020202020204" pitchFamily="34" charset="0"/>
                        </a:rPr>
                        <a:t>8: Current Policy</a:t>
                      </a:r>
                    </a:p>
                  </a:txBody>
                  <a:tcPr marL="5244" marR="5244" marT="52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extLst>
                  <a:ext uri="{0D108BD9-81ED-4DB2-BD59-A6C34878D82A}">
                    <a16:rowId xmlns:a16="http://schemas.microsoft.com/office/drawing/2014/main" val="10000"/>
                  </a:ext>
                </a:extLst>
              </a:tr>
              <a:tr h="213060">
                <a:tc>
                  <a:txBody>
                    <a:bodyPr/>
                    <a:lstStyle/>
                    <a:p>
                      <a:pPr algn="ctr" rtl="0" fontAlgn="b"/>
                      <a:r>
                        <a:rPr lang="en-US" sz="1200" b="0" i="0" u="none" strike="noStrike" dirty="0">
                          <a:solidFill>
                            <a:srgbClr val="000000"/>
                          </a:solidFill>
                          <a:effectLst/>
                          <a:latin typeface="Calibri" panose="020F0502020204030204" pitchFamily="34" charset="0"/>
                          <a:cs typeface="Arial" panose="020B0604020202020204" pitchFamily="34" charset="0"/>
                        </a:rPr>
                        <a:t>2017-18</a:t>
                      </a:r>
                    </a:p>
                  </a:txBody>
                  <a:tcPr marL="5244" marR="5244" marT="524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rtl="0" fontAlgn="b"/>
                      <a:r>
                        <a:rPr lang="en-US" sz="1200" b="0" i="0" u="none" strike="noStrike" dirty="0">
                          <a:solidFill>
                            <a:srgbClr val="000000"/>
                          </a:solidFill>
                          <a:effectLst/>
                          <a:latin typeface="Calibri" panose="020F0502020204030204" pitchFamily="34" charset="0"/>
                          <a:cs typeface="Arial" panose="020B0604020202020204" pitchFamily="34" charset="0"/>
                        </a:rPr>
                        <a:t>187</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rtl="0" fontAlgn="b"/>
                      <a:r>
                        <a:rPr lang="en-US" sz="1200" b="0" i="0" u="none" strike="noStrike" dirty="0">
                          <a:solidFill>
                            <a:srgbClr val="000000"/>
                          </a:solidFill>
                          <a:effectLst/>
                          <a:latin typeface="Calibri" panose="020F0502020204030204" pitchFamily="34" charset="0"/>
                          <a:cs typeface="Arial" panose="020B0604020202020204" pitchFamily="34" charset="0"/>
                        </a:rPr>
                        <a:t>178</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rtl="0" fontAlgn="b"/>
                      <a:r>
                        <a:rPr lang="en-US" sz="1200" b="0" i="0" u="none" strike="noStrike" dirty="0">
                          <a:solidFill>
                            <a:srgbClr val="000000"/>
                          </a:solidFill>
                          <a:effectLst/>
                          <a:latin typeface="Calibri" panose="020F0502020204030204" pitchFamily="34" charset="0"/>
                          <a:cs typeface="Arial" panose="020B0604020202020204" pitchFamily="34" charset="0"/>
                        </a:rPr>
                        <a:t>178</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rtl="0" fontAlgn="b"/>
                      <a:r>
                        <a:rPr lang="en-US" sz="1200" b="0" i="0" u="none" strike="noStrike" dirty="0">
                          <a:solidFill>
                            <a:srgbClr val="000000"/>
                          </a:solidFill>
                          <a:effectLst/>
                          <a:latin typeface="Calibri" panose="020F0502020204030204" pitchFamily="34" charset="0"/>
                          <a:cs typeface="Arial" panose="020B0604020202020204" pitchFamily="34" charset="0"/>
                        </a:rPr>
                        <a:t>175</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rtl="0" fontAlgn="b"/>
                      <a:r>
                        <a:rPr lang="en-US" sz="1200" b="0" i="0" u="none" strike="noStrike" dirty="0">
                          <a:solidFill>
                            <a:srgbClr val="000000"/>
                          </a:solidFill>
                          <a:effectLst/>
                          <a:latin typeface="Calibri" panose="020F0502020204030204" pitchFamily="34" charset="0"/>
                          <a:cs typeface="Arial" panose="020B0604020202020204" pitchFamily="34" charset="0"/>
                        </a:rPr>
                        <a:t>175</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rtl="0" fontAlgn="b"/>
                      <a:r>
                        <a:rPr lang="en-US" sz="1200" b="0" i="0" u="none" strike="noStrike" dirty="0">
                          <a:solidFill>
                            <a:srgbClr val="000000"/>
                          </a:solidFill>
                          <a:effectLst/>
                          <a:latin typeface="Calibri" panose="020F0502020204030204" pitchFamily="34" charset="0"/>
                          <a:cs typeface="Arial" panose="020B0604020202020204" pitchFamily="34" charset="0"/>
                        </a:rPr>
                        <a:t>187</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rtl="0" fontAlgn="b"/>
                      <a:r>
                        <a:rPr lang="en-US" sz="1200" b="0" i="0" u="none" strike="noStrike" dirty="0">
                          <a:solidFill>
                            <a:srgbClr val="000000"/>
                          </a:solidFill>
                          <a:effectLst/>
                          <a:latin typeface="Calibri" panose="020F0502020204030204" pitchFamily="34" charset="0"/>
                        </a:rPr>
                        <a:t>175</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rtl="0" fontAlgn="b"/>
                      <a:r>
                        <a:rPr lang="en-US" sz="1200" b="0" i="0" u="none" strike="noStrike" dirty="0">
                          <a:solidFill>
                            <a:srgbClr val="000000"/>
                          </a:solidFill>
                          <a:effectLst/>
                          <a:latin typeface="Calibri" panose="020F0502020204030204" pitchFamily="34" charset="0"/>
                        </a:rPr>
                        <a:t>175</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1"/>
                  </a:ext>
                </a:extLst>
              </a:tr>
              <a:tr h="213060">
                <a:tc>
                  <a:txBody>
                    <a:bodyPr/>
                    <a:lstStyle/>
                    <a:p>
                      <a:pPr algn="ctr" rtl="0" fontAlgn="b"/>
                      <a:r>
                        <a:rPr lang="en-US" sz="1200" b="0" i="0" u="none" strike="noStrike" dirty="0">
                          <a:solidFill>
                            <a:srgbClr val="000000"/>
                          </a:solidFill>
                          <a:effectLst/>
                          <a:latin typeface="Calibri" panose="020F0502020204030204" pitchFamily="34" charset="0"/>
                          <a:cs typeface="Arial" panose="020B0604020202020204" pitchFamily="34" charset="0"/>
                        </a:rPr>
                        <a:t>2018-19</a:t>
                      </a:r>
                    </a:p>
                  </a:txBody>
                  <a:tcPr marL="5244" marR="5244" marT="524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rtl="0" fontAlgn="b"/>
                      <a:r>
                        <a:rPr lang="en-US" sz="1200" b="0" i="0" u="none" strike="noStrike" dirty="0">
                          <a:solidFill>
                            <a:srgbClr val="000000"/>
                          </a:solidFill>
                          <a:effectLst/>
                          <a:latin typeface="Calibri" panose="020F0502020204030204" pitchFamily="34" charset="0"/>
                          <a:cs typeface="Arial" panose="020B0604020202020204" pitchFamily="34" charset="0"/>
                        </a:rPr>
                        <a:t>168</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rtl="0" fontAlgn="b"/>
                      <a:r>
                        <a:rPr lang="en-US" sz="1200" b="0" i="0" u="none" strike="noStrike" dirty="0">
                          <a:solidFill>
                            <a:srgbClr val="000000"/>
                          </a:solidFill>
                          <a:effectLst/>
                          <a:latin typeface="Calibri" panose="020F0502020204030204" pitchFamily="34" charset="0"/>
                          <a:cs typeface="Arial" panose="020B0604020202020204" pitchFamily="34" charset="0"/>
                        </a:rPr>
                        <a:t>155</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rtl="0" fontAlgn="b"/>
                      <a:r>
                        <a:rPr lang="en-US" sz="1200" b="0" i="0" u="none" strike="noStrike" dirty="0">
                          <a:solidFill>
                            <a:srgbClr val="000000"/>
                          </a:solidFill>
                          <a:effectLst/>
                          <a:latin typeface="Calibri" panose="020F0502020204030204" pitchFamily="34" charset="0"/>
                          <a:cs typeface="Arial" panose="020B0604020202020204" pitchFamily="34" charset="0"/>
                        </a:rPr>
                        <a:t>155</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rtl="0" fontAlgn="b"/>
                      <a:r>
                        <a:rPr lang="en-US" sz="1200" b="0" i="0" u="none" strike="noStrike" dirty="0">
                          <a:solidFill>
                            <a:srgbClr val="000000"/>
                          </a:solidFill>
                          <a:effectLst/>
                          <a:latin typeface="Calibri" panose="020F0502020204030204" pitchFamily="34" charset="0"/>
                          <a:cs typeface="Arial" panose="020B0604020202020204" pitchFamily="34" charset="0"/>
                        </a:rPr>
                        <a:t>150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rtl="0" fontAlgn="b"/>
                      <a:r>
                        <a:rPr lang="en-US" sz="1200" b="0" i="0" u="none" strike="noStrike" dirty="0">
                          <a:solidFill>
                            <a:srgbClr val="000000"/>
                          </a:solidFill>
                          <a:effectLst/>
                          <a:latin typeface="Calibri" panose="020F0502020204030204" pitchFamily="34" charset="0"/>
                          <a:cs typeface="Arial" panose="020B0604020202020204" pitchFamily="34" charset="0"/>
                        </a:rPr>
                        <a:t>150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rtl="0" fontAlgn="b"/>
                      <a:r>
                        <a:rPr lang="en-US" sz="1200" b="0" i="0" u="none" strike="noStrike" dirty="0">
                          <a:solidFill>
                            <a:srgbClr val="000000"/>
                          </a:solidFill>
                          <a:effectLst/>
                          <a:latin typeface="Calibri" panose="020F0502020204030204" pitchFamily="34" charset="0"/>
                          <a:cs typeface="Arial" panose="020B0604020202020204" pitchFamily="34" charset="0"/>
                        </a:rPr>
                        <a:t>168</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rtl="0" fontAlgn="b"/>
                      <a:r>
                        <a:rPr lang="en-US" sz="1200" b="0" i="0" u="none" strike="noStrike" dirty="0">
                          <a:solidFill>
                            <a:srgbClr val="000000"/>
                          </a:solidFill>
                          <a:effectLst/>
                          <a:latin typeface="Calibri" panose="020F0502020204030204" pitchFamily="34" charset="0"/>
                        </a:rPr>
                        <a:t>104</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rtl="0" fontAlgn="b"/>
                      <a:r>
                        <a:rPr lang="en-US" sz="1200" b="0" i="0" u="none" strike="noStrike" dirty="0">
                          <a:solidFill>
                            <a:srgbClr val="000000"/>
                          </a:solidFill>
                          <a:effectLst/>
                          <a:latin typeface="Calibri" panose="020F0502020204030204" pitchFamily="34" charset="0"/>
                        </a:rPr>
                        <a:t>150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2"/>
                  </a:ext>
                </a:extLst>
              </a:tr>
              <a:tr h="213060">
                <a:tc>
                  <a:txBody>
                    <a:bodyPr/>
                    <a:lstStyle/>
                    <a:p>
                      <a:pPr algn="ctr" rtl="0" fontAlgn="b"/>
                      <a:r>
                        <a:rPr lang="en-US" sz="1200" b="0" i="0" u="none" strike="noStrike" dirty="0">
                          <a:solidFill>
                            <a:srgbClr val="000000"/>
                          </a:solidFill>
                          <a:effectLst/>
                          <a:latin typeface="Calibri" panose="020F0502020204030204" pitchFamily="34" charset="0"/>
                          <a:cs typeface="Arial" panose="020B0604020202020204" pitchFamily="34" charset="0"/>
                        </a:rPr>
                        <a:t>2019-20</a:t>
                      </a:r>
                    </a:p>
                  </a:txBody>
                  <a:tcPr marL="5244" marR="5244" marT="524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rtl="0" fontAlgn="b"/>
                      <a:r>
                        <a:rPr lang="en-US" sz="1200" b="0" i="0" u="none" strike="noStrike" dirty="0">
                          <a:solidFill>
                            <a:srgbClr val="000000"/>
                          </a:solidFill>
                          <a:effectLst/>
                          <a:latin typeface="Calibri" panose="020F0502020204030204" pitchFamily="34" charset="0"/>
                          <a:cs typeface="Arial" panose="020B0604020202020204" pitchFamily="34" charset="0"/>
                        </a:rPr>
                        <a:t>146</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rtl="0" fontAlgn="b"/>
                      <a:r>
                        <a:rPr lang="en-US" sz="1200" b="0" i="0" u="none" strike="noStrike" dirty="0">
                          <a:solidFill>
                            <a:srgbClr val="000000"/>
                          </a:solidFill>
                          <a:effectLst/>
                          <a:latin typeface="Calibri" panose="020F0502020204030204" pitchFamily="34" charset="0"/>
                          <a:cs typeface="Arial" panose="020B0604020202020204" pitchFamily="34" charset="0"/>
                        </a:rPr>
                        <a:t>127</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rtl="0" fontAlgn="b"/>
                      <a:r>
                        <a:rPr lang="en-US" sz="1200" b="0" i="0" u="none" strike="noStrike" dirty="0">
                          <a:solidFill>
                            <a:srgbClr val="000000"/>
                          </a:solidFill>
                          <a:effectLst/>
                          <a:latin typeface="Calibri" panose="020F0502020204030204" pitchFamily="34" charset="0"/>
                          <a:cs typeface="Arial" panose="020B0604020202020204" pitchFamily="34" charset="0"/>
                        </a:rPr>
                        <a:t>127</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rtl="0" fontAlgn="b"/>
                      <a:r>
                        <a:rPr lang="en-US" sz="1200" b="0" i="0" u="none" strike="noStrike" dirty="0">
                          <a:solidFill>
                            <a:srgbClr val="000000"/>
                          </a:solidFill>
                          <a:effectLst/>
                          <a:latin typeface="Calibri" panose="020F0502020204030204" pitchFamily="34" charset="0"/>
                          <a:cs typeface="Arial" panose="020B0604020202020204" pitchFamily="34" charset="0"/>
                        </a:rPr>
                        <a:t>122</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rtl="0" fontAlgn="b"/>
                      <a:r>
                        <a:rPr lang="en-US" sz="1200" b="0" i="0" u="none" strike="noStrike" dirty="0">
                          <a:solidFill>
                            <a:srgbClr val="000000"/>
                          </a:solidFill>
                          <a:effectLst/>
                          <a:latin typeface="Calibri" panose="020F0502020204030204" pitchFamily="34" charset="0"/>
                          <a:cs typeface="Arial" panose="020B0604020202020204" pitchFamily="34" charset="0"/>
                        </a:rPr>
                        <a:t>120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rtl="0" fontAlgn="b"/>
                      <a:r>
                        <a:rPr lang="en-US" sz="1200" b="0" i="0" u="none" strike="noStrike" dirty="0">
                          <a:solidFill>
                            <a:srgbClr val="000000"/>
                          </a:solidFill>
                          <a:effectLst/>
                          <a:latin typeface="Calibri" panose="020F0502020204030204" pitchFamily="34" charset="0"/>
                          <a:cs typeface="Arial" panose="020B0604020202020204" pitchFamily="34" charset="0"/>
                        </a:rPr>
                        <a:t>142</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rtl="0" fontAlgn="b"/>
                      <a:r>
                        <a:rPr lang="en-US" sz="1200" b="0" i="0" u="none" strike="noStrike" dirty="0">
                          <a:solidFill>
                            <a:srgbClr val="000000"/>
                          </a:solidFill>
                          <a:effectLst/>
                          <a:latin typeface="Calibri" panose="020F0502020204030204" pitchFamily="34" charset="0"/>
                        </a:rPr>
                        <a:t>119</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rtl="0" fontAlgn="b"/>
                      <a:r>
                        <a:rPr lang="en-US" sz="1200" b="0" i="0" u="none" strike="noStrike" dirty="0">
                          <a:solidFill>
                            <a:srgbClr val="000000"/>
                          </a:solidFill>
                          <a:effectLst/>
                          <a:latin typeface="Calibri" panose="020F0502020204030204" pitchFamily="34" charset="0"/>
                        </a:rPr>
                        <a:t>119</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3"/>
                  </a:ext>
                </a:extLst>
              </a:tr>
              <a:tr h="213060">
                <a:tc>
                  <a:txBody>
                    <a:bodyPr/>
                    <a:lstStyle/>
                    <a:p>
                      <a:pPr algn="ctr" rtl="0" fontAlgn="b"/>
                      <a:r>
                        <a:rPr lang="en-US" sz="1200" b="0" i="0" u="none" strike="noStrike" dirty="0">
                          <a:solidFill>
                            <a:srgbClr val="000000"/>
                          </a:solidFill>
                          <a:effectLst/>
                          <a:latin typeface="Calibri" panose="020F0502020204030204" pitchFamily="34" charset="0"/>
                          <a:cs typeface="Arial" panose="020B0604020202020204" pitchFamily="34" charset="0"/>
                        </a:rPr>
                        <a:t>2020-21</a:t>
                      </a:r>
                    </a:p>
                  </a:txBody>
                  <a:tcPr marL="5244" marR="5244" marT="524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rtl="0" fontAlgn="b"/>
                      <a:r>
                        <a:rPr lang="en-US" sz="1200" b="0" i="0" u="none" strike="noStrike" dirty="0">
                          <a:solidFill>
                            <a:srgbClr val="000000"/>
                          </a:solidFill>
                          <a:effectLst/>
                          <a:latin typeface="Calibri" panose="020F0502020204030204" pitchFamily="34" charset="0"/>
                          <a:cs typeface="Arial" panose="020B0604020202020204" pitchFamily="34" charset="0"/>
                        </a:rPr>
                        <a:t>153</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rtl="0" fontAlgn="b"/>
                      <a:r>
                        <a:rPr lang="en-US" sz="1200" b="0" i="0" u="none" strike="noStrike" dirty="0">
                          <a:solidFill>
                            <a:srgbClr val="000000"/>
                          </a:solidFill>
                          <a:effectLst/>
                          <a:latin typeface="Calibri" panose="020F0502020204030204" pitchFamily="34" charset="0"/>
                          <a:cs typeface="Arial" panose="020B0604020202020204" pitchFamily="34" charset="0"/>
                        </a:rPr>
                        <a:t>20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rtl="0" fontAlgn="b"/>
                      <a:r>
                        <a:rPr lang="en-US" sz="1200" b="0" i="0" u="none" strike="noStrike" dirty="0">
                          <a:solidFill>
                            <a:srgbClr val="000000"/>
                          </a:solidFill>
                          <a:effectLst/>
                          <a:latin typeface="Calibri" panose="020F0502020204030204" pitchFamily="34" charset="0"/>
                          <a:cs typeface="Arial" panose="020B0604020202020204" pitchFamily="34" charset="0"/>
                        </a:rPr>
                        <a:t>20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rtl="0" fontAlgn="b"/>
                      <a:r>
                        <a:rPr lang="en-US" sz="1200" b="0" i="0" u="none" strike="noStrike" dirty="0">
                          <a:solidFill>
                            <a:srgbClr val="000000"/>
                          </a:solidFill>
                          <a:effectLst/>
                          <a:latin typeface="Calibri" panose="020F0502020204030204" pitchFamily="34" charset="0"/>
                          <a:cs typeface="Arial" panose="020B0604020202020204" pitchFamily="34" charset="0"/>
                        </a:rPr>
                        <a:t>20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rtl="0" fontAlgn="b"/>
                      <a:r>
                        <a:rPr lang="en-US" sz="1200" b="0" i="0" u="none" strike="noStrike" dirty="0">
                          <a:solidFill>
                            <a:srgbClr val="000000"/>
                          </a:solidFill>
                          <a:effectLst/>
                          <a:latin typeface="Calibri" panose="020F0502020204030204" pitchFamily="34" charset="0"/>
                          <a:cs typeface="Arial" panose="020B0604020202020204" pitchFamily="34" charset="0"/>
                        </a:rPr>
                        <a:t>128</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rtl="0" fontAlgn="b"/>
                      <a:r>
                        <a:rPr lang="en-US" sz="1200" b="0" i="0" u="none" strike="noStrike" dirty="0">
                          <a:solidFill>
                            <a:srgbClr val="000000"/>
                          </a:solidFill>
                          <a:effectLst/>
                          <a:latin typeface="Calibri" panose="020F0502020204030204" pitchFamily="34" charset="0"/>
                          <a:cs typeface="Arial" panose="020B0604020202020204" pitchFamily="34" charset="0"/>
                        </a:rPr>
                        <a:t>152</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rtl="0" fontAlgn="b"/>
                      <a:r>
                        <a:rPr lang="en-US" sz="1200" b="0" i="0" u="none" strike="noStrike" dirty="0">
                          <a:solidFill>
                            <a:srgbClr val="000000"/>
                          </a:solidFill>
                          <a:effectLst/>
                          <a:latin typeface="Calibri" panose="020F0502020204030204" pitchFamily="34" charset="0"/>
                        </a:rPr>
                        <a:t>83</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rtl="0" fontAlgn="b"/>
                      <a:r>
                        <a:rPr lang="en-US" sz="1200" b="0" i="0" u="none" strike="noStrike" dirty="0">
                          <a:solidFill>
                            <a:srgbClr val="000000"/>
                          </a:solidFill>
                          <a:effectLst/>
                          <a:latin typeface="Calibri" panose="020F0502020204030204" pitchFamily="34" charset="0"/>
                        </a:rPr>
                        <a:t>83</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4"/>
                  </a:ext>
                </a:extLst>
              </a:tr>
              <a:tr h="221584">
                <a:tc>
                  <a:txBody>
                    <a:bodyPr/>
                    <a:lstStyle/>
                    <a:p>
                      <a:pPr algn="ctr" rtl="0" fontAlgn="b"/>
                      <a:r>
                        <a:rPr lang="en-US" sz="1200" b="0" i="0" u="none" strike="noStrike" dirty="0">
                          <a:solidFill>
                            <a:srgbClr val="000000"/>
                          </a:solidFill>
                          <a:effectLst/>
                          <a:latin typeface="Calibri" panose="020F0502020204030204" pitchFamily="34" charset="0"/>
                          <a:cs typeface="Arial" panose="020B0604020202020204" pitchFamily="34" charset="0"/>
                        </a:rPr>
                        <a:t>2021-22</a:t>
                      </a:r>
                    </a:p>
                  </a:txBody>
                  <a:tcPr marL="5244" marR="5244" marT="524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rtl="0" fontAlgn="b"/>
                      <a:r>
                        <a:rPr lang="en-US" sz="1200" b="0" i="0" u="none" strike="noStrike" dirty="0">
                          <a:solidFill>
                            <a:srgbClr val="000000"/>
                          </a:solidFill>
                          <a:effectLst/>
                          <a:latin typeface="Calibri" panose="020F0502020204030204" pitchFamily="34" charset="0"/>
                          <a:cs typeface="Arial" panose="020B0604020202020204" pitchFamily="34" charset="0"/>
                        </a:rPr>
                        <a:t>96</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rtl="0" fontAlgn="b"/>
                      <a:r>
                        <a:rPr lang="en-US" sz="1200" b="0" i="0" u="none" strike="noStrike" dirty="0">
                          <a:solidFill>
                            <a:srgbClr val="000000"/>
                          </a:solidFill>
                          <a:effectLst/>
                          <a:latin typeface="Calibri" panose="020F0502020204030204" pitchFamily="34" charset="0"/>
                          <a:cs typeface="Arial" panose="020B0604020202020204" pitchFamily="34" charset="0"/>
                        </a:rPr>
                        <a:t>20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rtl="0" fontAlgn="b"/>
                      <a:r>
                        <a:rPr lang="en-US" sz="1200" b="0" i="0" u="none" strike="noStrike" dirty="0">
                          <a:solidFill>
                            <a:srgbClr val="000000"/>
                          </a:solidFill>
                          <a:effectLst/>
                          <a:latin typeface="Calibri" panose="020F0502020204030204" pitchFamily="34" charset="0"/>
                          <a:cs typeface="Arial" panose="020B0604020202020204" pitchFamily="34" charset="0"/>
                        </a:rPr>
                        <a:t>20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rtl="0" fontAlgn="b"/>
                      <a:r>
                        <a:rPr lang="en-US" sz="1200" b="0" i="0" u="none" strike="noStrike" dirty="0">
                          <a:solidFill>
                            <a:srgbClr val="000000"/>
                          </a:solidFill>
                          <a:effectLst/>
                          <a:latin typeface="Calibri" panose="020F0502020204030204" pitchFamily="34" charset="0"/>
                          <a:cs typeface="Arial" panose="020B0604020202020204" pitchFamily="34" charset="0"/>
                        </a:rPr>
                        <a:t>20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rtl="0" fontAlgn="b"/>
                      <a:r>
                        <a:rPr lang="en-US" sz="1200" b="0" i="0" u="none" strike="noStrike" dirty="0">
                          <a:solidFill>
                            <a:srgbClr val="000000"/>
                          </a:solidFill>
                          <a:effectLst/>
                          <a:latin typeface="Calibri" panose="020F0502020204030204" pitchFamily="34" charset="0"/>
                          <a:cs typeface="Arial" panose="020B0604020202020204" pitchFamily="34" charset="0"/>
                        </a:rPr>
                        <a:t>125</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rtl="0" fontAlgn="b"/>
                      <a:r>
                        <a:rPr lang="en-US" sz="1200" b="0" i="0" u="none" strike="noStrike" dirty="0">
                          <a:solidFill>
                            <a:srgbClr val="000000"/>
                          </a:solidFill>
                          <a:effectLst/>
                          <a:latin typeface="Calibri" panose="020F0502020204030204" pitchFamily="34" charset="0"/>
                          <a:cs typeface="Arial" panose="020B0604020202020204" pitchFamily="34" charset="0"/>
                        </a:rPr>
                        <a:t>149</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rtl="0" fontAlgn="b"/>
                      <a:r>
                        <a:rPr lang="en-US" sz="1200" b="0" i="0" u="none" strike="noStrike" dirty="0">
                          <a:solidFill>
                            <a:srgbClr val="000000"/>
                          </a:solidFill>
                          <a:effectLst/>
                          <a:latin typeface="Calibri" panose="020F0502020204030204" pitchFamily="34" charset="0"/>
                        </a:rPr>
                        <a:t>82</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rtl="0" fontAlgn="b"/>
                      <a:r>
                        <a:rPr lang="en-US" sz="1200" b="0" i="0" u="none" strike="noStrike" dirty="0">
                          <a:solidFill>
                            <a:srgbClr val="000000"/>
                          </a:solidFill>
                          <a:effectLst/>
                          <a:latin typeface="Calibri" panose="020F0502020204030204" pitchFamily="34" charset="0"/>
                        </a:rPr>
                        <a:t>82</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pic>
        <p:nvPicPr>
          <p:cNvPr id="15" name="Picture 14"/>
          <p:cNvPicPr>
            <a:picLocks noChangeAspect="1"/>
          </p:cNvPicPr>
          <p:nvPr/>
        </p:nvPicPr>
        <p:blipFill>
          <a:blip r:embed="rId3"/>
          <a:stretch>
            <a:fillRect/>
          </a:stretch>
        </p:blipFill>
        <p:spPr>
          <a:xfrm>
            <a:off x="2222491" y="3486150"/>
            <a:ext cx="6309446" cy="3020982"/>
          </a:xfrm>
          <a:prstGeom prst="rect">
            <a:avLst/>
          </a:prstGeom>
        </p:spPr>
      </p:pic>
    </p:spTree>
    <p:extLst>
      <p:ext uri="{BB962C8B-B14F-4D97-AF65-F5344CB8AC3E}">
        <p14:creationId xmlns:p14="http://schemas.microsoft.com/office/powerpoint/2010/main" val="29362606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309645"/>
            <a:ext cx="7873089" cy="713741"/>
          </a:xfrm>
        </p:spPr>
        <p:txBody>
          <a:bodyPr/>
          <a:lstStyle/>
          <a:p>
            <a:r>
              <a:rPr lang="en-US" sz="2400" dirty="0"/>
              <a:t>Scenario Results By Year:</a:t>
            </a:r>
            <a:br>
              <a:rPr lang="en-US" sz="2400" dirty="0"/>
            </a:br>
            <a:r>
              <a:rPr lang="en-US" sz="2400" u="sng" dirty="0"/>
              <a:t>Estimated New Jersey Solar Builds (MW</a:t>
            </a:r>
            <a:r>
              <a:rPr lang="en-US" sz="2400" u="sng" baseline="-25000" dirty="0"/>
              <a:t>DC</a:t>
            </a:r>
            <a:r>
              <a:rPr lang="en-US" sz="2400" u="sng" dirty="0"/>
              <a:t>)</a:t>
            </a:r>
          </a:p>
        </p:txBody>
      </p:sp>
      <p:sp>
        <p:nvSpPr>
          <p:cNvPr id="8" name="Slide Number Placeholder 7"/>
          <p:cNvSpPr>
            <a:spLocks noGrp="1"/>
          </p:cNvSpPr>
          <p:nvPr>
            <p:ph type="sldNum" sz="quarter" idx="12"/>
          </p:nvPr>
        </p:nvSpPr>
        <p:spPr/>
        <p:txBody>
          <a:bodyPr/>
          <a:lstStyle/>
          <a:p>
            <a:fld id="{1DB5379B-6F0A-3548-AC69-0D2DB46577D4}" type="slidenum">
              <a:rPr lang="en-US" smtClean="0"/>
              <a:t>18</a:t>
            </a:fld>
            <a:endParaRPr lang="en-US" dirty="0"/>
          </a:p>
        </p:txBody>
      </p:sp>
      <p:sp>
        <p:nvSpPr>
          <p:cNvPr id="11" name="Rectangle 10"/>
          <p:cNvSpPr/>
          <p:nvPr/>
        </p:nvSpPr>
        <p:spPr>
          <a:xfrm>
            <a:off x="6883285" y="5985165"/>
            <a:ext cx="1089660" cy="135355"/>
          </a:xfrm>
          <a:prstGeom prst="rect">
            <a:avLst/>
          </a:prstGeom>
          <a:solidFill>
            <a:schemeClr val="bg1"/>
          </a:solidFill>
          <a:ln w="12700" cmpd="sng">
            <a:no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4" name="TextBox 3"/>
          <p:cNvSpPr txBox="1"/>
          <p:nvPr/>
        </p:nvSpPr>
        <p:spPr>
          <a:xfrm>
            <a:off x="457199" y="4469299"/>
            <a:ext cx="8511578" cy="1985289"/>
          </a:xfrm>
          <a:prstGeom prst="rect">
            <a:avLst/>
          </a:prstGeom>
        </p:spPr>
        <p:txBody>
          <a:bodyPr wrap="square" lIns="0" tIns="0" rIns="0" bIns="0" rtlCol="0">
            <a:noAutofit/>
          </a:bodyPr>
          <a:lstStyle/>
          <a:p>
            <a:pPr marL="285750" indent="-285750">
              <a:spcBef>
                <a:spcPts val="1200"/>
              </a:spcBef>
              <a:spcAft>
                <a:spcPts val="0"/>
              </a:spcAft>
              <a:buFont typeface="Arial" panose="020B0604020202020204" pitchFamily="34" charset="0"/>
              <a:buChar char="•"/>
            </a:pPr>
            <a:r>
              <a:rPr lang="en-US" sz="1300" dirty="0"/>
              <a:t>Changing SREC demand levels (i.e., solar carve-out levels in the RPS) are the main drivers of differential builds under the different scenarios.</a:t>
            </a:r>
          </a:p>
          <a:p>
            <a:pPr marL="285750" indent="-285750">
              <a:spcBef>
                <a:spcPts val="1200"/>
              </a:spcBef>
              <a:spcAft>
                <a:spcPts val="0"/>
              </a:spcAft>
              <a:buFont typeface="Arial" panose="020B0604020202020204" pitchFamily="34" charset="0"/>
              <a:buChar char="•"/>
            </a:pPr>
            <a:r>
              <a:rPr lang="en-US" sz="1300" dirty="0"/>
              <a:t>The updated SB2276, Staff Alternative A, and Staff Alternative B result in continued signals for incremental capacity additions over the forecast period, while the other scenarios move to over-compliance in EY21. </a:t>
            </a:r>
          </a:p>
          <a:p>
            <a:pPr marL="285750" indent="-285750">
              <a:spcBef>
                <a:spcPts val="1200"/>
              </a:spcBef>
              <a:spcAft>
                <a:spcPts val="0"/>
              </a:spcAft>
              <a:buFont typeface="Arial" panose="020B0604020202020204" pitchFamily="34" charset="0"/>
              <a:buChar char="•"/>
            </a:pPr>
            <a:r>
              <a:rPr lang="en-US" sz="1300" dirty="0"/>
              <a:t>Under the Current Policy Scenario, the market moves towards over-compliance in EY21 (2020-21).</a:t>
            </a:r>
          </a:p>
          <a:p>
            <a:pPr marL="742950" lvl="1" indent="-285750">
              <a:spcBef>
                <a:spcPts val="1200"/>
              </a:spcBef>
              <a:buFont typeface="Arial" panose="020B0604020202020204" pitchFamily="34" charset="0"/>
              <a:buChar char="•"/>
            </a:pPr>
            <a:r>
              <a:rPr lang="en-US" sz="1300" dirty="0"/>
              <a:t>This, in turn, results in very small incremental need for solar generation to meet SREC demand and maintaining the bank, and so very small incremental economic PV additions occur in EY21+.</a:t>
            </a:r>
          </a:p>
        </p:txBody>
      </p:sp>
      <p:sp>
        <p:nvSpPr>
          <p:cNvPr id="22" name="TextBox 21"/>
          <p:cNvSpPr txBox="1"/>
          <p:nvPr/>
        </p:nvSpPr>
        <p:spPr>
          <a:xfrm>
            <a:off x="3010644" y="1023241"/>
            <a:ext cx="4898051" cy="194098"/>
          </a:xfrm>
          <a:prstGeom prst="rect">
            <a:avLst/>
          </a:prstGeom>
        </p:spPr>
        <p:txBody>
          <a:bodyPr wrap="square" lIns="0" tIns="0" rIns="0" bIns="0" rtlCol="0">
            <a:noAutofit/>
          </a:bodyPr>
          <a:lstStyle/>
          <a:p>
            <a:pPr marL="0" indent="0">
              <a:spcBef>
                <a:spcPts val="1200"/>
              </a:spcBef>
              <a:spcAft>
                <a:spcPts val="0"/>
              </a:spcAft>
              <a:buNone/>
            </a:pPr>
            <a:r>
              <a:rPr lang="en-US" sz="1400" b="1" u="sng" dirty="0"/>
              <a:t>Projected Behind The Meter Solar Installations:</a:t>
            </a:r>
          </a:p>
        </p:txBody>
      </p:sp>
      <p:sp>
        <p:nvSpPr>
          <p:cNvPr id="25" name="TextBox 24"/>
          <p:cNvSpPr txBox="1"/>
          <p:nvPr/>
        </p:nvSpPr>
        <p:spPr>
          <a:xfrm>
            <a:off x="2462492" y="2738955"/>
            <a:ext cx="5510453" cy="199324"/>
          </a:xfrm>
          <a:prstGeom prst="rect">
            <a:avLst/>
          </a:prstGeom>
        </p:spPr>
        <p:txBody>
          <a:bodyPr wrap="square" lIns="0" tIns="0" rIns="0" bIns="0" rtlCol="0">
            <a:noAutofit/>
          </a:bodyPr>
          <a:lstStyle/>
          <a:p>
            <a:pPr marL="0" indent="0">
              <a:spcBef>
                <a:spcPts val="1200"/>
              </a:spcBef>
              <a:spcAft>
                <a:spcPts val="0"/>
              </a:spcAft>
              <a:buNone/>
            </a:pPr>
            <a:r>
              <a:rPr lang="en-US" sz="1400" b="1" u="sng" dirty="0"/>
              <a:t>Projected Grid Supply Installations (Including Subsection R):</a:t>
            </a:r>
          </a:p>
        </p:txBody>
      </p:sp>
      <p:graphicFrame>
        <p:nvGraphicFramePr>
          <p:cNvPr id="5" name="Table 4"/>
          <p:cNvGraphicFramePr>
            <a:graphicFrameLocks noGrp="1"/>
          </p:cNvGraphicFramePr>
          <p:nvPr>
            <p:extLst>
              <p:ext uri="{D42A27DB-BD31-4B8C-83A1-F6EECF244321}">
                <p14:modId xmlns:p14="http://schemas.microsoft.com/office/powerpoint/2010/main" val="260024068"/>
              </p:ext>
            </p:extLst>
          </p:nvPr>
        </p:nvGraphicFramePr>
        <p:xfrm>
          <a:off x="457195" y="1282916"/>
          <a:ext cx="7873092" cy="1424469"/>
        </p:xfrm>
        <a:graphic>
          <a:graphicData uri="http://schemas.openxmlformats.org/drawingml/2006/table">
            <a:tbl>
              <a:tblPr/>
              <a:tblGrid>
                <a:gridCol w="874788">
                  <a:extLst>
                    <a:ext uri="{9D8B030D-6E8A-4147-A177-3AD203B41FA5}">
                      <a16:colId xmlns:a16="http://schemas.microsoft.com/office/drawing/2014/main" val="20000"/>
                    </a:ext>
                  </a:extLst>
                </a:gridCol>
                <a:gridCol w="874788">
                  <a:extLst>
                    <a:ext uri="{9D8B030D-6E8A-4147-A177-3AD203B41FA5}">
                      <a16:colId xmlns:a16="http://schemas.microsoft.com/office/drawing/2014/main" val="20002"/>
                    </a:ext>
                  </a:extLst>
                </a:gridCol>
                <a:gridCol w="874788">
                  <a:extLst>
                    <a:ext uri="{9D8B030D-6E8A-4147-A177-3AD203B41FA5}">
                      <a16:colId xmlns:a16="http://schemas.microsoft.com/office/drawing/2014/main" val="20003"/>
                    </a:ext>
                  </a:extLst>
                </a:gridCol>
                <a:gridCol w="874788">
                  <a:extLst>
                    <a:ext uri="{9D8B030D-6E8A-4147-A177-3AD203B41FA5}">
                      <a16:colId xmlns:a16="http://schemas.microsoft.com/office/drawing/2014/main" val="20004"/>
                    </a:ext>
                  </a:extLst>
                </a:gridCol>
                <a:gridCol w="874788">
                  <a:extLst>
                    <a:ext uri="{9D8B030D-6E8A-4147-A177-3AD203B41FA5}">
                      <a16:colId xmlns:a16="http://schemas.microsoft.com/office/drawing/2014/main" val="20005"/>
                    </a:ext>
                  </a:extLst>
                </a:gridCol>
                <a:gridCol w="874788">
                  <a:extLst>
                    <a:ext uri="{9D8B030D-6E8A-4147-A177-3AD203B41FA5}">
                      <a16:colId xmlns:a16="http://schemas.microsoft.com/office/drawing/2014/main" val="20006"/>
                    </a:ext>
                  </a:extLst>
                </a:gridCol>
                <a:gridCol w="874788">
                  <a:extLst>
                    <a:ext uri="{9D8B030D-6E8A-4147-A177-3AD203B41FA5}">
                      <a16:colId xmlns:a16="http://schemas.microsoft.com/office/drawing/2014/main" val="20007"/>
                    </a:ext>
                  </a:extLst>
                </a:gridCol>
                <a:gridCol w="874788">
                  <a:extLst>
                    <a:ext uri="{9D8B030D-6E8A-4147-A177-3AD203B41FA5}">
                      <a16:colId xmlns:a16="http://schemas.microsoft.com/office/drawing/2014/main" val="20008"/>
                    </a:ext>
                  </a:extLst>
                </a:gridCol>
                <a:gridCol w="874788">
                  <a:extLst>
                    <a:ext uri="{9D8B030D-6E8A-4147-A177-3AD203B41FA5}">
                      <a16:colId xmlns:a16="http://schemas.microsoft.com/office/drawing/2014/main" val="20009"/>
                    </a:ext>
                  </a:extLst>
                </a:gridCol>
              </a:tblGrid>
              <a:tr h="116226">
                <a:tc>
                  <a:txBody>
                    <a:bodyPr/>
                    <a:lstStyle/>
                    <a:p>
                      <a:pPr algn="ctr" rtl="0" fontAlgn="ctr"/>
                      <a:r>
                        <a:rPr lang="en-US" sz="1000" b="1" i="0" u="none" strike="noStrike" dirty="0">
                          <a:solidFill>
                            <a:srgbClr val="FFFFFF"/>
                          </a:solidFill>
                          <a:effectLst/>
                          <a:latin typeface="Calibri" panose="020F0502020204030204" pitchFamily="34" charset="0"/>
                        </a:rPr>
                        <a:t> Year</a:t>
                      </a:r>
                    </a:p>
                  </a:txBody>
                  <a:tcPr marL="5244" marR="5244" marT="52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algn="ctr" rtl="0" fontAlgn="ctr"/>
                      <a:r>
                        <a:rPr lang="en-US" sz="1000" b="1" i="0" u="none" strike="noStrike" dirty="0">
                          <a:solidFill>
                            <a:srgbClr val="FFFFFF"/>
                          </a:solidFill>
                          <a:effectLst/>
                          <a:latin typeface="Calibri" panose="020F0502020204030204" pitchFamily="34" charset="0"/>
                        </a:rPr>
                        <a:t>1: Updated  SB2276</a:t>
                      </a:r>
                    </a:p>
                  </a:txBody>
                  <a:tcPr marL="5244" marR="5244" marT="52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algn="ctr" rtl="0" fontAlgn="ctr"/>
                      <a:r>
                        <a:rPr lang="en-US" sz="1000" b="1" i="0" u="none" strike="noStrike" dirty="0">
                          <a:solidFill>
                            <a:srgbClr val="FFFFFF"/>
                          </a:solidFill>
                          <a:effectLst/>
                          <a:latin typeface="Calibri" panose="020F0502020204030204" pitchFamily="34" charset="0"/>
                        </a:rPr>
                        <a:t>2: Original SB2276</a:t>
                      </a:r>
                    </a:p>
                  </a:txBody>
                  <a:tcPr marL="5244" marR="5244" marT="52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algn="ctr" rtl="0" fontAlgn="ctr"/>
                      <a:r>
                        <a:rPr lang="en-US" sz="1000" b="1" i="0" u="none" strike="noStrike" dirty="0">
                          <a:solidFill>
                            <a:srgbClr val="FFFFFF"/>
                          </a:solidFill>
                          <a:effectLst/>
                          <a:latin typeface="Calibri" panose="020F0502020204030204" pitchFamily="34" charset="0"/>
                        </a:rPr>
                        <a:t>3: Original SB2276 with Rate Counsel SACP</a:t>
                      </a:r>
                    </a:p>
                  </a:txBody>
                  <a:tcPr marL="5244" marR="5244" marT="52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algn="ctr" rtl="0" fontAlgn="ctr"/>
                      <a:r>
                        <a:rPr lang="en-US" sz="1000" b="1" i="0" u="none" strike="noStrike" dirty="0">
                          <a:solidFill>
                            <a:srgbClr val="FFFFFF"/>
                          </a:solidFill>
                          <a:effectLst/>
                          <a:latin typeface="Calibri" panose="020F0502020204030204" pitchFamily="34" charset="0"/>
                        </a:rPr>
                        <a:t>4: Industry Plan B</a:t>
                      </a:r>
                    </a:p>
                  </a:txBody>
                  <a:tcPr marL="5244" marR="5244" marT="52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algn="ctr" rtl="0" fontAlgn="ctr"/>
                      <a:r>
                        <a:rPr lang="en-US" sz="1000" b="1" i="0" u="none" strike="noStrike" dirty="0">
                          <a:solidFill>
                            <a:srgbClr val="FFFFFF"/>
                          </a:solidFill>
                          <a:effectLst/>
                          <a:latin typeface="Calibri" panose="020F0502020204030204" pitchFamily="34" charset="0"/>
                        </a:rPr>
                        <a:t>5: Staff Alternative A</a:t>
                      </a:r>
                    </a:p>
                  </a:txBody>
                  <a:tcPr marL="5244" marR="5244" marT="52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algn="ctr" rtl="0" fontAlgn="ctr"/>
                      <a:r>
                        <a:rPr lang="en-US" sz="1000" b="1" i="0" u="none" strike="noStrike" dirty="0">
                          <a:solidFill>
                            <a:srgbClr val="FFFFFF"/>
                          </a:solidFill>
                          <a:effectLst/>
                          <a:latin typeface="Calibri" panose="020F0502020204030204" pitchFamily="34" charset="0"/>
                        </a:rPr>
                        <a:t>6: Staff Alternative B</a:t>
                      </a:r>
                    </a:p>
                  </a:txBody>
                  <a:tcPr marL="5244" marR="5244" marT="52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algn="ctr" rtl="0" fontAlgn="ctr"/>
                      <a:r>
                        <a:rPr lang="en-US" sz="1000" b="1" i="0" u="none" strike="noStrike" dirty="0">
                          <a:solidFill>
                            <a:srgbClr val="FFFFFF"/>
                          </a:solidFill>
                          <a:effectLst/>
                          <a:latin typeface="Calibri" panose="020F0502020204030204" pitchFamily="34" charset="0"/>
                        </a:rPr>
                        <a:t>7: Current Policy with SSR Injection</a:t>
                      </a:r>
                    </a:p>
                  </a:txBody>
                  <a:tcPr marL="5244" marR="5244" marT="52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algn="ctr" rtl="0" fontAlgn="ctr"/>
                      <a:r>
                        <a:rPr lang="en-US" sz="1000" b="1" i="0" u="none" strike="noStrike" dirty="0">
                          <a:solidFill>
                            <a:srgbClr val="FFFFFF"/>
                          </a:solidFill>
                          <a:effectLst/>
                          <a:latin typeface="Calibri" panose="020F0502020204030204" pitchFamily="34" charset="0"/>
                        </a:rPr>
                        <a:t>8: Current Policy</a:t>
                      </a:r>
                    </a:p>
                  </a:txBody>
                  <a:tcPr marL="5244" marR="5244" marT="52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extLst>
                  <a:ext uri="{0D108BD9-81ED-4DB2-BD59-A6C34878D82A}">
                    <a16:rowId xmlns:a16="http://schemas.microsoft.com/office/drawing/2014/main" val="10000"/>
                  </a:ext>
                </a:extLst>
              </a:tr>
              <a:tr h="0">
                <a:tc>
                  <a:txBody>
                    <a:bodyPr/>
                    <a:lstStyle/>
                    <a:p>
                      <a:pPr algn="ctr" rtl="0" fontAlgn="b"/>
                      <a:r>
                        <a:rPr lang="en-US" sz="1000" b="0" i="0" u="none" strike="noStrike" dirty="0">
                          <a:solidFill>
                            <a:srgbClr val="000000"/>
                          </a:solidFill>
                          <a:effectLst/>
                          <a:latin typeface="Calibri" panose="020F0502020204030204" pitchFamily="34" charset="0"/>
                        </a:rPr>
                        <a:t>2017-18</a:t>
                      </a:r>
                    </a:p>
                  </a:txBody>
                  <a:tcPr marL="5244" marR="5244" marT="524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rtl="0" fontAlgn="b"/>
                      <a:r>
                        <a:rPr lang="en-US" sz="1000" b="0" i="0" u="none" strike="noStrike" dirty="0">
                          <a:solidFill>
                            <a:srgbClr val="000000"/>
                          </a:solidFill>
                          <a:effectLst/>
                          <a:latin typeface="Calibri" panose="020F0502020204030204" pitchFamily="34" charset="0"/>
                        </a:rPr>
                        <a:t>300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rtl="0" fontAlgn="b"/>
                      <a:r>
                        <a:rPr lang="en-US" sz="1000" b="0" i="0" u="none" strike="noStrike" dirty="0">
                          <a:solidFill>
                            <a:srgbClr val="000000"/>
                          </a:solidFill>
                          <a:effectLst/>
                          <a:latin typeface="Calibri" panose="020F0502020204030204" pitchFamily="34" charset="0"/>
                        </a:rPr>
                        <a:t>282</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rtl="0" fontAlgn="b"/>
                      <a:r>
                        <a:rPr lang="en-US" sz="1000" b="0" i="0" u="none" strike="noStrike" dirty="0">
                          <a:solidFill>
                            <a:srgbClr val="000000"/>
                          </a:solidFill>
                          <a:effectLst/>
                          <a:latin typeface="Calibri" panose="020F0502020204030204" pitchFamily="34" charset="0"/>
                        </a:rPr>
                        <a:t>282</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rtl="0" fontAlgn="b"/>
                      <a:r>
                        <a:rPr lang="en-US" sz="1000" b="0" i="0" u="none" strike="noStrike" dirty="0">
                          <a:solidFill>
                            <a:srgbClr val="000000"/>
                          </a:solidFill>
                          <a:effectLst/>
                          <a:latin typeface="Calibri" panose="020F0502020204030204" pitchFamily="34" charset="0"/>
                        </a:rPr>
                        <a:t>295</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rtl="0" fontAlgn="b"/>
                      <a:r>
                        <a:rPr lang="en-US" sz="1000" b="0" i="0" u="none" strike="noStrike" dirty="0">
                          <a:solidFill>
                            <a:srgbClr val="000000"/>
                          </a:solidFill>
                          <a:effectLst/>
                          <a:latin typeface="Calibri" panose="020F0502020204030204" pitchFamily="34" charset="0"/>
                        </a:rPr>
                        <a:t>282</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rtl="0" fontAlgn="b"/>
                      <a:r>
                        <a:rPr lang="en-US" sz="1000" b="0" i="0" u="none" strike="noStrike" dirty="0">
                          <a:solidFill>
                            <a:srgbClr val="000000"/>
                          </a:solidFill>
                          <a:effectLst/>
                          <a:latin typeface="Calibri" panose="020F0502020204030204" pitchFamily="34" charset="0"/>
                        </a:rPr>
                        <a:t>282</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rtl="0" fontAlgn="b"/>
                      <a:r>
                        <a:rPr lang="en-US" sz="1000" b="0" i="0" u="none" strike="noStrike" dirty="0">
                          <a:solidFill>
                            <a:srgbClr val="000000"/>
                          </a:solidFill>
                          <a:effectLst/>
                          <a:latin typeface="Calibri" panose="020F0502020204030204" pitchFamily="34" charset="0"/>
                        </a:rPr>
                        <a:t>282</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rtl="0" fontAlgn="b"/>
                      <a:r>
                        <a:rPr lang="en-US" sz="1000" b="0" i="0" u="none" strike="noStrike" dirty="0">
                          <a:solidFill>
                            <a:srgbClr val="000000"/>
                          </a:solidFill>
                          <a:effectLst/>
                          <a:latin typeface="Calibri" panose="020F0502020204030204" pitchFamily="34" charset="0"/>
                        </a:rPr>
                        <a:t>282</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1"/>
                  </a:ext>
                </a:extLst>
              </a:tr>
              <a:tr h="0">
                <a:tc>
                  <a:txBody>
                    <a:bodyPr/>
                    <a:lstStyle/>
                    <a:p>
                      <a:pPr algn="ctr" rtl="0" fontAlgn="b"/>
                      <a:r>
                        <a:rPr lang="en-US" sz="1000" b="0" i="0" u="none" strike="noStrike" dirty="0">
                          <a:solidFill>
                            <a:srgbClr val="000000"/>
                          </a:solidFill>
                          <a:effectLst/>
                          <a:latin typeface="Calibri" panose="020F0502020204030204" pitchFamily="34" charset="0"/>
                        </a:rPr>
                        <a:t>2018-19</a:t>
                      </a:r>
                    </a:p>
                  </a:txBody>
                  <a:tcPr marL="5244" marR="5244" marT="524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rtl="0" fontAlgn="b"/>
                      <a:r>
                        <a:rPr lang="en-US" sz="1000" b="0" i="0" u="none" strike="noStrike" dirty="0">
                          <a:solidFill>
                            <a:srgbClr val="000000"/>
                          </a:solidFill>
                          <a:effectLst/>
                          <a:latin typeface="Calibri" panose="020F0502020204030204" pitchFamily="34" charset="0"/>
                        </a:rPr>
                        <a:t>367</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rtl="0" fontAlgn="b"/>
                      <a:r>
                        <a:rPr lang="en-US" sz="1000" b="0" i="0" u="none" strike="noStrike" dirty="0">
                          <a:solidFill>
                            <a:srgbClr val="000000"/>
                          </a:solidFill>
                          <a:effectLst/>
                          <a:latin typeface="Calibri" panose="020F0502020204030204" pitchFamily="34" charset="0"/>
                        </a:rPr>
                        <a:t>217</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rtl="0" fontAlgn="b"/>
                      <a:r>
                        <a:rPr lang="en-US" sz="1000" b="0" i="0" u="none" strike="noStrike" dirty="0">
                          <a:solidFill>
                            <a:srgbClr val="000000"/>
                          </a:solidFill>
                          <a:effectLst/>
                          <a:latin typeface="Calibri" panose="020F0502020204030204" pitchFamily="34" charset="0"/>
                        </a:rPr>
                        <a:t>217</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rtl="0" fontAlgn="b"/>
                      <a:r>
                        <a:rPr lang="en-US" sz="1000" b="0" i="0" u="none" strike="noStrike" dirty="0">
                          <a:solidFill>
                            <a:srgbClr val="000000"/>
                          </a:solidFill>
                          <a:effectLst/>
                          <a:latin typeface="Calibri" panose="020F0502020204030204" pitchFamily="34" charset="0"/>
                        </a:rPr>
                        <a:t>289</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rtl="0" fontAlgn="b"/>
                      <a:r>
                        <a:rPr lang="en-US" sz="1000" b="0" i="0" u="none" strike="noStrike" dirty="0">
                          <a:solidFill>
                            <a:srgbClr val="000000"/>
                          </a:solidFill>
                          <a:effectLst/>
                          <a:latin typeface="Calibri" panose="020F0502020204030204" pitchFamily="34" charset="0"/>
                        </a:rPr>
                        <a:t>84</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rtl="0" fontAlgn="b"/>
                      <a:r>
                        <a:rPr lang="en-US" sz="1000" b="0" i="0" u="none" strike="noStrike" dirty="0">
                          <a:solidFill>
                            <a:srgbClr val="000000"/>
                          </a:solidFill>
                          <a:effectLst/>
                          <a:latin typeface="Calibri" panose="020F0502020204030204" pitchFamily="34" charset="0"/>
                        </a:rPr>
                        <a:t>84</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rtl="0" fontAlgn="b"/>
                      <a:r>
                        <a:rPr lang="en-US" sz="1000" b="0" i="0" u="none" strike="noStrike" dirty="0">
                          <a:solidFill>
                            <a:srgbClr val="000000"/>
                          </a:solidFill>
                          <a:effectLst/>
                          <a:latin typeface="Calibri" panose="020F0502020204030204" pitchFamily="34" charset="0"/>
                        </a:rPr>
                        <a:t>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rtl="0" fontAlgn="b"/>
                      <a:r>
                        <a:rPr lang="en-US" sz="1000" b="0" i="0" u="none" strike="noStrike" dirty="0">
                          <a:solidFill>
                            <a:srgbClr val="000000"/>
                          </a:solidFill>
                          <a:effectLst/>
                          <a:latin typeface="Calibri" panose="020F0502020204030204" pitchFamily="34" charset="0"/>
                        </a:rPr>
                        <a:t>84</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2"/>
                  </a:ext>
                </a:extLst>
              </a:tr>
              <a:tr h="0">
                <a:tc>
                  <a:txBody>
                    <a:bodyPr/>
                    <a:lstStyle/>
                    <a:p>
                      <a:pPr algn="ctr" rtl="0" fontAlgn="b"/>
                      <a:r>
                        <a:rPr lang="en-US" sz="1000" b="0" i="0" u="none" strike="noStrike" dirty="0">
                          <a:solidFill>
                            <a:srgbClr val="000000"/>
                          </a:solidFill>
                          <a:effectLst/>
                          <a:latin typeface="Calibri" panose="020F0502020204030204" pitchFamily="34" charset="0"/>
                        </a:rPr>
                        <a:t>2019-20</a:t>
                      </a:r>
                    </a:p>
                  </a:txBody>
                  <a:tcPr marL="5244" marR="5244" marT="524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rtl="0" fontAlgn="b"/>
                      <a:r>
                        <a:rPr lang="en-US" sz="1000" b="0" i="0" u="none" strike="noStrike" dirty="0">
                          <a:solidFill>
                            <a:srgbClr val="000000"/>
                          </a:solidFill>
                          <a:effectLst/>
                          <a:latin typeface="Calibri" panose="020F0502020204030204" pitchFamily="34" charset="0"/>
                        </a:rPr>
                        <a:t>386</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rtl="0" fontAlgn="b"/>
                      <a:r>
                        <a:rPr lang="en-US" sz="1000" b="0" i="0" u="none" strike="noStrike" dirty="0">
                          <a:solidFill>
                            <a:srgbClr val="000000"/>
                          </a:solidFill>
                          <a:effectLst/>
                          <a:latin typeface="Calibri" panose="020F0502020204030204" pitchFamily="34" charset="0"/>
                        </a:rPr>
                        <a:t>95</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rtl="0" fontAlgn="b"/>
                      <a:r>
                        <a:rPr lang="en-US" sz="1000" b="0" i="0" u="none" strike="noStrike" dirty="0">
                          <a:solidFill>
                            <a:srgbClr val="000000"/>
                          </a:solidFill>
                          <a:effectLst/>
                          <a:latin typeface="Calibri" panose="020F0502020204030204" pitchFamily="34" charset="0"/>
                        </a:rPr>
                        <a:t>95</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rtl="0" fontAlgn="b"/>
                      <a:r>
                        <a:rPr lang="en-US" sz="1000" b="0" i="0" u="none" strike="noStrike" dirty="0">
                          <a:solidFill>
                            <a:srgbClr val="000000"/>
                          </a:solidFill>
                          <a:effectLst/>
                          <a:latin typeface="Calibri" panose="020F0502020204030204" pitchFamily="34" charset="0"/>
                        </a:rPr>
                        <a:t>140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rtl="0" fontAlgn="b"/>
                      <a:r>
                        <a:rPr lang="en-US" sz="1000" b="0" i="0" u="none" strike="noStrike" dirty="0">
                          <a:solidFill>
                            <a:srgbClr val="000000"/>
                          </a:solidFill>
                          <a:effectLst/>
                          <a:latin typeface="Calibri" panose="020F0502020204030204" pitchFamily="34" charset="0"/>
                        </a:rPr>
                        <a:t>104</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rtl="0" fontAlgn="b"/>
                      <a:r>
                        <a:rPr lang="en-US" sz="1000" b="0" i="0" u="none" strike="noStrike" dirty="0">
                          <a:solidFill>
                            <a:srgbClr val="000000"/>
                          </a:solidFill>
                          <a:effectLst/>
                          <a:latin typeface="Calibri" panose="020F0502020204030204" pitchFamily="34" charset="0"/>
                        </a:rPr>
                        <a:t>104</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rtl="0" fontAlgn="b"/>
                      <a:r>
                        <a:rPr lang="en-US" sz="1000" b="0" i="0" u="none" strike="noStrike" dirty="0">
                          <a:solidFill>
                            <a:srgbClr val="000000"/>
                          </a:solidFill>
                          <a:effectLst/>
                          <a:latin typeface="Calibri" panose="020F0502020204030204" pitchFamily="34" charset="0"/>
                        </a:rPr>
                        <a:t>39</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rtl="0" fontAlgn="b"/>
                      <a:r>
                        <a:rPr lang="en-US" sz="1000" b="0" i="0" u="none" strike="noStrike" dirty="0">
                          <a:solidFill>
                            <a:srgbClr val="000000"/>
                          </a:solidFill>
                          <a:effectLst/>
                          <a:latin typeface="Calibri" panose="020F0502020204030204" pitchFamily="34" charset="0"/>
                        </a:rPr>
                        <a:t>36</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3"/>
                  </a:ext>
                </a:extLst>
              </a:tr>
              <a:tr h="0">
                <a:tc>
                  <a:txBody>
                    <a:bodyPr/>
                    <a:lstStyle/>
                    <a:p>
                      <a:pPr algn="ctr" rtl="0" fontAlgn="b"/>
                      <a:r>
                        <a:rPr lang="en-US" sz="1000" b="0" i="0" u="none" strike="noStrike" dirty="0">
                          <a:solidFill>
                            <a:srgbClr val="000000"/>
                          </a:solidFill>
                          <a:effectLst/>
                          <a:latin typeface="Calibri" panose="020F0502020204030204" pitchFamily="34" charset="0"/>
                        </a:rPr>
                        <a:t>2020-21</a:t>
                      </a:r>
                    </a:p>
                  </a:txBody>
                  <a:tcPr marL="5244" marR="5244" marT="524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rtl="0" fontAlgn="b"/>
                      <a:r>
                        <a:rPr lang="en-US" sz="1000" b="0" i="0" u="none" strike="noStrike" dirty="0">
                          <a:solidFill>
                            <a:srgbClr val="000000"/>
                          </a:solidFill>
                          <a:effectLst/>
                          <a:latin typeface="Calibri" panose="020F0502020204030204" pitchFamily="34" charset="0"/>
                        </a:rPr>
                        <a:t>122</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rtl="0" fontAlgn="b"/>
                      <a:r>
                        <a:rPr lang="en-US" sz="1000" b="0" i="0" u="none" strike="noStrike" dirty="0">
                          <a:solidFill>
                            <a:srgbClr val="000000"/>
                          </a:solidFill>
                          <a:effectLst/>
                          <a:latin typeface="Calibri" panose="020F0502020204030204" pitchFamily="34" charset="0"/>
                        </a:rPr>
                        <a:t>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rtl="0" fontAlgn="b"/>
                      <a:r>
                        <a:rPr lang="en-US" sz="1000" b="0" i="0" u="none" strike="noStrike" dirty="0">
                          <a:solidFill>
                            <a:srgbClr val="000000"/>
                          </a:solidFill>
                          <a:effectLst/>
                          <a:latin typeface="Calibri" panose="020F0502020204030204" pitchFamily="34" charset="0"/>
                        </a:rPr>
                        <a:t>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rtl="0" fontAlgn="b"/>
                      <a:r>
                        <a:rPr lang="en-US" sz="1000" b="0" i="0" u="none" strike="noStrike" dirty="0">
                          <a:solidFill>
                            <a:srgbClr val="000000"/>
                          </a:solidFill>
                          <a:effectLst/>
                          <a:latin typeface="Calibri" panose="020F0502020204030204" pitchFamily="34" charset="0"/>
                        </a:rPr>
                        <a:t>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rtl="0" fontAlgn="b"/>
                      <a:r>
                        <a:rPr lang="en-US" sz="1000" b="0" i="0" u="none" strike="noStrike" dirty="0">
                          <a:solidFill>
                            <a:srgbClr val="000000"/>
                          </a:solidFill>
                          <a:effectLst/>
                          <a:latin typeface="Calibri" panose="020F0502020204030204" pitchFamily="34" charset="0"/>
                        </a:rPr>
                        <a:t>116</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rtl="0" fontAlgn="b"/>
                      <a:r>
                        <a:rPr lang="en-US" sz="1000" b="0" i="0" u="none" strike="noStrike" dirty="0">
                          <a:solidFill>
                            <a:srgbClr val="000000"/>
                          </a:solidFill>
                          <a:effectLst/>
                          <a:latin typeface="Calibri" panose="020F0502020204030204" pitchFamily="34" charset="0"/>
                        </a:rPr>
                        <a:t>116</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rtl="0" fontAlgn="b"/>
                      <a:r>
                        <a:rPr lang="en-US" sz="1000" b="0" i="0" u="none" strike="noStrike" dirty="0">
                          <a:solidFill>
                            <a:srgbClr val="000000"/>
                          </a:solidFill>
                          <a:effectLst/>
                          <a:latin typeface="Calibri" panose="020F0502020204030204" pitchFamily="34" charset="0"/>
                        </a:rPr>
                        <a:t>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rtl="0" fontAlgn="b"/>
                      <a:r>
                        <a:rPr lang="en-US" sz="1000" b="0" i="0" u="none" strike="noStrike" dirty="0">
                          <a:solidFill>
                            <a:srgbClr val="000000"/>
                          </a:solidFill>
                          <a:effectLst/>
                          <a:latin typeface="Calibri" panose="020F0502020204030204" pitchFamily="34" charset="0"/>
                        </a:rPr>
                        <a:t>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4"/>
                  </a:ext>
                </a:extLst>
              </a:tr>
              <a:tr h="0">
                <a:tc>
                  <a:txBody>
                    <a:bodyPr/>
                    <a:lstStyle/>
                    <a:p>
                      <a:pPr algn="ctr" rtl="0" fontAlgn="b"/>
                      <a:r>
                        <a:rPr lang="en-US" sz="1000" b="0" i="0" u="none" strike="noStrike" dirty="0">
                          <a:solidFill>
                            <a:srgbClr val="000000"/>
                          </a:solidFill>
                          <a:effectLst/>
                          <a:latin typeface="Calibri" panose="020F0502020204030204" pitchFamily="34" charset="0"/>
                        </a:rPr>
                        <a:t>2021-22</a:t>
                      </a:r>
                    </a:p>
                  </a:txBody>
                  <a:tcPr marL="5244" marR="5244" marT="524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rtl="0" fontAlgn="b"/>
                      <a:r>
                        <a:rPr lang="en-US" sz="1000" b="0" i="0" u="none" strike="noStrike" dirty="0">
                          <a:solidFill>
                            <a:srgbClr val="000000"/>
                          </a:solidFill>
                          <a:effectLst/>
                          <a:latin typeface="Calibri" panose="020F0502020204030204" pitchFamily="34" charset="0"/>
                        </a:rPr>
                        <a:t>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rtl="0" fontAlgn="b"/>
                      <a:r>
                        <a:rPr lang="en-US" sz="1000" b="0" i="0" u="none" strike="noStrike" dirty="0">
                          <a:solidFill>
                            <a:srgbClr val="000000"/>
                          </a:solidFill>
                          <a:effectLst/>
                          <a:latin typeface="Calibri" panose="020F0502020204030204" pitchFamily="34" charset="0"/>
                        </a:rPr>
                        <a:t>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rtl="0" fontAlgn="b"/>
                      <a:r>
                        <a:rPr lang="en-US" sz="1000" b="0" i="0" u="none" strike="noStrike" dirty="0">
                          <a:solidFill>
                            <a:srgbClr val="000000"/>
                          </a:solidFill>
                          <a:effectLst/>
                          <a:latin typeface="Calibri" panose="020F0502020204030204" pitchFamily="34" charset="0"/>
                        </a:rPr>
                        <a:t>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rtl="0" fontAlgn="b"/>
                      <a:r>
                        <a:rPr lang="en-US" sz="1000" b="0" i="0" u="none" strike="noStrike" dirty="0">
                          <a:solidFill>
                            <a:srgbClr val="000000"/>
                          </a:solidFill>
                          <a:effectLst/>
                          <a:latin typeface="Calibri" panose="020F0502020204030204" pitchFamily="34" charset="0"/>
                        </a:rPr>
                        <a:t>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rtl="0" fontAlgn="b"/>
                      <a:r>
                        <a:rPr lang="en-US" sz="1000" b="0" i="0" u="none" strike="noStrike" dirty="0">
                          <a:solidFill>
                            <a:srgbClr val="000000"/>
                          </a:solidFill>
                          <a:effectLst/>
                          <a:latin typeface="Calibri" panose="020F0502020204030204" pitchFamily="34" charset="0"/>
                        </a:rPr>
                        <a:t>135</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rtl="0" fontAlgn="b"/>
                      <a:r>
                        <a:rPr lang="en-US" sz="1000" b="0" i="0" u="none" strike="noStrike" dirty="0">
                          <a:solidFill>
                            <a:srgbClr val="000000"/>
                          </a:solidFill>
                          <a:effectLst/>
                          <a:latin typeface="Calibri" panose="020F0502020204030204" pitchFamily="34" charset="0"/>
                        </a:rPr>
                        <a:t>135</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rtl="0" fontAlgn="b"/>
                      <a:r>
                        <a:rPr lang="en-US" sz="1000" b="0" i="0" u="none" strike="noStrike" dirty="0">
                          <a:solidFill>
                            <a:srgbClr val="000000"/>
                          </a:solidFill>
                          <a:effectLst/>
                          <a:latin typeface="Calibri" panose="020F0502020204030204" pitchFamily="34" charset="0"/>
                        </a:rPr>
                        <a:t>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rtl="0" fontAlgn="b"/>
                      <a:r>
                        <a:rPr lang="en-US" sz="1000" b="0" i="0" u="none" strike="noStrike" dirty="0">
                          <a:solidFill>
                            <a:srgbClr val="000000"/>
                          </a:solidFill>
                          <a:effectLst/>
                          <a:latin typeface="Calibri" panose="020F0502020204030204" pitchFamily="34" charset="0"/>
                        </a:rPr>
                        <a:t>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graphicFrame>
        <p:nvGraphicFramePr>
          <p:cNvPr id="16" name="Table 15"/>
          <p:cNvGraphicFramePr>
            <a:graphicFrameLocks noGrp="1"/>
          </p:cNvGraphicFramePr>
          <p:nvPr>
            <p:extLst>
              <p:ext uri="{D42A27DB-BD31-4B8C-83A1-F6EECF244321}">
                <p14:modId xmlns:p14="http://schemas.microsoft.com/office/powerpoint/2010/main" val="873566583"/>
              </p:ext>
            </p:extLst>
          </p:nvPr>
        </p:nvGraphicFramePr>
        <p:xfrm>
          <a:off x="457195" y="3014484"/>
          <a:ext cx="7873092" cy="1454817"/>
        </p:xfrm>
        <a:graphic>
          <a:graphicData uri="http://schemas.openxmlformats.org/drawingml/2006/table">
            <a:tbl>
              <a:tblPr/>
              <a:tblGrid>
                <a:gridCol w="874788">
                  <a:extLst>
                    <a:ext uri="{9D8B030D-6E8A-4147-A177-3AD203B41FA5}">
                      <a16:colId xmlns:a16="http://schemas.microsoft.com/office/drawing/2014/main" val="20000"/>
                    </a:ext>
                  </a:extLst>
                </a:gridCol>
                <a:gridCol w="874788">
                  <a:extLst>
                    <a:ext uri="{9D8B030D-6E8A-4147-A177-3AD203B41FA5}">
                      <a16:colId xmlns:a16="http://schemas.microsoft.com/office/drawing/2014/main" val="20002"/>
                    </a:ext>
                  </a:extLst>
                </a:gridCol>
                <a:gridCol w="874788">
                  <a:extLst>
                    <a:ext uri="{9D8B030D-6E8A-4147-A177-3AD203B41FA5}">
                      <a16:colId xmlns:a16="http://schemas.microsoft.com/office/drawing/2014/main" val="20003"/>
                    </a:ext>
                  </a:extLst>
                </a:gridCol>
                <a:gridCol w="874788">
                  <a:extLst>
                    <a:ext uri="{9D8B030D-6E8A-4147-A177-3AD203B41FA5}">
                      <a16:colId xmlns:a16="http://schemas.microsoft.com/office/drawing/2014/main" val="20004"/>
                    </a:ext>
                  </a:extLst>
                </a:gridCol>
                <a:gridCol w="874788">
                  <a:extLst>
                    <a:ext uri="{9D8B030D-6E8A-4147-A177-3AD203B41FA5}">
                      <a16:colId xmlns:a16="http://schemas.microsoft.com/office/drawing/2014/main" val="20005"/>
                    </a:ext>
                  </a:extLst>
                </a:gridCol>
                <a:gridCol w="874788">
                  <a:extLst>
                    <a:ext uri="{9D8B030D-6E8A-4147-A177-3AD203B41FA5}">
                      <a16:colId xmlns:a16="http://schemas.microsoft.com/office/drawing/2014/main" val="20006"/>
                    </a:ext>
                  </a:extLst>
                </a:gridCol>
                <a:gridCol w="874788">
                  <a:extLst>
                    <a:ext uri="{9D8B030D-6E8A-4147-A177-3AD203B41FA5}">
                      <a16:colId xmlns:a16="http://schemas.microsoft.com/office/drawing/2014/main" val="20007"/>
                    </a:ext>
                  </a:extLst>
                </a:gridCol>
                <a:gridCol w="874788">
                  <a:extLst>
                    <a:ext uri="{9D8B030D-6E8A-4147-A177-3AD203B41FA5}">
                      <a16:colId xmlns:a16="http://schemas.microsoft.com/office/drawing/2014/main" val="20008"/>
                    </a:ext>
                  </a:extLst>
                </a:gridCol>
                <a:gridCol w="874788">
                  <a:extLst>
                    <a:ext uri="{9D8B030D-6E8A-4147-A177-3AD203B41FA5}">
                      <a16:colId xmlns:a16="http://schemas.microsoft.com/office/drawing/2014/main" val="20009"/>
                    </a:ext>
                  </a:extLst>
                </a:gridCol>
              </a:tblGrid>
              <a:tr h="627942">
                <a:tc>
                  <a:txBody>
                    <a:bodyPr/>
                    <a:lstStyle/>
                    <a:p>
                      <a:pPr algn="ctr" rtl="0" fontAlgn="ctr"/>
                      <a:r>
                        <a:rPr lang="en-US" sz="1000" b="1" i="0" u="none" strike="noStrike" dirty="0">
                          <a:solidFill>
                            <a:srgbClr val="FFFFFF"/>
                          </a:solidFill>
                          <a:effectLst/>
                          <a:latin typeface="Calibri" panose="020F0502020204030204" pitchFamily="34" charset="0"/>
                        </a:rPr>
                        <a:t> Year</a:t>
                      </a:r>
                    </a:p>
                  </a:txBody>
                  <a:tcPr marL="5244" marR="5244" marT="52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algn="ctr" rtl="0" fontAlgn="ctr"/>
                      <a:r>
                        <a:rPr lang="en-US" sz="1000" b="1" i="0" u="none" strike="noStrike" dirty="0">
                          <a:solidFill>
                            <a:srgbClr val="FFFFFF"/>
                          </a:solidFill>
                          <a:effectLst/>
                          <a:latin typeface="Calibri" panose="020F0502020204030204" pitchFamily="34" charset="0"/>
                        </a:rPr>
                        <a:t>1: Updated  SB2276</a:t>
                      </a:r>
                    </a:p>
                  </a:txBody>
                  <a:tcPr marL="5244" marR="5244" marT="52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algn="ctr" rtl="0" fontAlgn="ctr"/>
                      <a:r>
                        <a:rPr lang="en-US" sz="1000" b="1" i="0" u="none" strike="noStrike" dirty="0">
                          <a:solidFill>
                            <a:srgbClr val="FFFFFF"/>
                          </a:solidFill>
                          <a:effectLst/>
                          <a:latin typeface="Calibri" panose="020F0502020204030204" pitchFamily="34" charset="0"/>
                        </a:rPr>
                        <a:t>2: Original SB2276</a:t>
                      </a:r>
                    </a:p>
                  </a:txBody>
                  <a:tcPr marL="5244" marR="5244" marT="52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algn="ctr" rtl="0" fontAlgn="ctr"/>
                      <a:r>
                        <a:rPr lang="en-US" sz="1000" b="1" i="0" u="none" strike="noStrike" dirty="0">
                          <a:solidFill>
                            <a:srgbClr val="FFFFFF"/>
                          </a:solidFill>
                          <a:effectLst/>
                          <a:latin typeface="Calibri" panose="020F0502020204030204" pitchFamily="34" charset="0"/>
                        </a:rPr>
                        <a:t>3: Original SB2276 with Rate Counsel SACP</a:t>
                      </a:r>
                    </a:p>
                  </a:txBody>
                  <a:tcPr marL="5244" marR="5244" marT="52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algn="ctr" rtl="0" fontAlgn="ctr"/>
                      <a:r>
                        <a:rPr lang="en-US" sz="1000" b="1" i="0" u="none" strike="noStrike" dirty="0">
                          <a:solidFill>
                            <a:srgbClr val="FFFFFF"/>
                          </a:solidFill>
                          <a:effectLst/>
                          <a:latin typeface="Calibri" panose="020F0502020204030204" pitchFamily="34" charset="0"/>
                        </a:rPr>
                        <a:t>4: Industry Plan B</a:t>
                      </a:r>
                    </a:p>
                  </a:txBody>
                  <a:tcPr marL="5244" marR="5244" marT="52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algn="ctr" rtl="0" fontAlgn="ctr"/>
                      <a:r>
                        <a:rPr lang="en-US" sz="1000" b="1" i="0" u="none" strike="noStrike" dirty="0">
                          <a:solidFill>
                            <a:srgbClr val="FFFFFF"/>
                          </a:solidFill>
                          <a:effectLst/>
                          <a:latin typeface="Calibri" panose="020F0502020204030204" pitchFamily="34" charset="0"/>
                        </a:rPr>
                        <a:t>5: Staff Alternative A</a:t>
                      </a:r>
                    </a:p>
                  </a:txBody>
                  <a:tcPr marL="5244" marR="5244" marT="52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algn="ctr" rtl="0" fontAlgn="ctr"/>
                      <a:r>
                        <a:rPr lang="en-US" sz="1000" b="1" i="0" u="none" strike="noStrike" dirty="0">
                          <a:solidFill>
                            <a:srgbClr val="FFFFFF"/>
                          </a:solidFill>
                          <a:effectLst/>
                          <a:latin typeface="Calibri" panose="020F0502020204030204" pitchFamily="34" charset="0"/>
                        </a:rPr>
                        <a:t>6: Staff Alternative B</a:t>
                      </a:r>
                    </a:p>
                  </a:txBody>
                  <a:tcPr marL="5244" marR="5244" marT="52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algn="ctr" rtl="0" fontAlgn="ctr"/>
                      <a:r>
                        <a:rPr lang="en-US" sz="1000" b="1" i="0" u="none" strike="noStrike" dirty="0">
                          <a:solidFill>
                            <a:srgbClr val="FFFFFF"/>
                          </a:solidFill>
                          <a:effectLst/>
                          <a:latin typeface="Calibri" panose="020F0502020204030204" pitchFamily="34" charset="0"/>
                        </a:rPr>
                        <a:t>7: Current Policy with SSR Injection</a:t>
                      </a:r>
                    </a:p>
                  </a:txBody>
                  <a:tcPr marL="5244" marR="5244" marT="52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algn="ctr" rtl="0" fontAlgn="ctr"/>
                      <a:r>
                        <a:rPr lang="en-US" sz="1000" b="1" i="0" u="none" strike="noStrike" dirty="0">
                          <a:solidFill>
                            <a:srgbClr val="FFFFFF"/>
                          </a:solidFill>
                          <a:effectLst/>
                          <a:latin typeface="Calibri" panose="020F0502020204030204" pitchFamily="34" charset="0"/>
                        </a:rPr>
                        <a:t>8: Current Policy</a:t>
                      </a:r>
                    </a:p>
                  </a:txBody>
                  <a:tcPr marL="5244" marR="5244" marT="52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extLst>
                  <a:ext uri="{0D108BD9-81ED-4DB2-BD59-A6C34878D82A}">
                    <a16:rowId xmlns:a16="http://schemas.microsoft.com/office/drawing/2014/main" val="10000"/>
                  </a:ext>
                </a:extLst>
              </a:tr>
              <a:tr h="165375">
                <a:tc>
                  <a:txBody>
                    <a:bodyPr/>
                    <a:lstStyle/>
                    <a:p>
                      <a:pPr algn="ctr" rtl="0" fontAlgn="b"/>
                      <a:r>
                        <a:rPr lang="en-US" sz="1000" b="0" i="0" u="none" strike="noStrike" dirty="0">
                          <a:solidFill>
                            <a:srgbClr val="000000"/>
                          </a:solidFill>
                          <a:effectLst/>
                          <a:latin typeface="Calibri" panose="020F0502020204030204" pitchFamily="34" charset="0"/>
                        </a:rPr>
                        <a:t>2017-18</a:t>
                      </a:r>
                    </a:p>
                  </a:txBody>
                  <a:tcPr marL="5244" marR="5244" marT="524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rtl="0" fontAlgn="b"/>
                      <a:r>
                        <a:rPr lang="en-US" sz="1000" b="0" i="0" u="none" strike="noStrike" dirty="0">
                          <a:solidFill>
                            <a:srgbClr val="000000"/>
                          </a:solidFill>
                          <a:effectLst/>
                          <a:latin typeface="Calibri" panose="020F0502020204030204" pitchFamily="34" charset="0"/>
                        </a:rPr>
                        <a:t>88</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rtl="0" fontAlgn="b"/>
                      <a:r>
                        <a:rPr lang="en-US" sz="1000" b="0" i="0" u="none" strike="noStrike" dirty="0">
                          <a:solidFill>
                            <a:srgbClr val="000000"/>
                          </a:solidFill>
                          <a:effectLst/>
                          <a:latin typeface="Calibri" panose="020F0502020204030204" pitchFamily="34" charset="0"/>
                        </a:rPr>
                        <a:t>63</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rtl="0" fontAlgn="b"/>
                      <a:r>
                        <a:rPr lang="en-US" sz="1000" b="0" i="0" u="none" strike="noStrike" dirty="0">
                          <a:solidFill>
                            <a:srgbClr val="000000"/>
                          </a:solidFill>
                          <a:effectLst/>
                          <a:latin typeface="Calibri" panose="020F0502020204030204" pitchFamily="34" charset="0"/>
                        </a:rPr>
                        <a:t>63</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rtl="0" fontAlgn="b"/>
                      <a:r>
                        <a:rPr lang="en-US" sz="1000" b="0" i="0" u="none" strike="noStrike" dirty="0">
                          <a:solidFill>
                            <a:srgbClr val="000000"/>
                          </a:solidFill>
                          <a:effectLst/>
                          <a:latin typeface="Calibri" panose="020F0502020204030204" pitchFamily="34" charset="0"/>
                        </a:rPr>
                        <a:t>88</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rtl="0" fontAlgn="b"/>
                      <a:r>
                        <a:rPr lang="en-US" sz="1000" b="0" i="0" u="none" strike="noStrike" dirty="0">
                          <a:solidFill>
                            <a:srgbClr val="000000"/>
                          </a:solidFill>
                          <a:effectLst/>
                          <a:latin typeface="Calibri" panose="020F0502020204030204" pitchFamily="34" charset="0"/>
                        </a:rPr>
                        <a:t>51</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rtl="0" fontAlgn="b"/>
                      <a:r>
                        <a:rPr lang="en-US" sz="1000" b="0" i="0" u="none" strike="noStrike" dirty="0">
                          <a:solidFill>
                            <a:srgbClr val="000000"/>
                          </a:solidFill>
                          <a:effectLst/>
                          <a:latin typeface="Calibri" panose="020F0502020204030204" pitchFamily="34" charset="0"/>
                        </a:rPr>
                        <a:t>51</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rtl="0" fontAlgn="b"/>
                      <a:r>
                        <a:rPr lang="en-US" sz="1000" b="0" i="0" u="none" strike="noStrike" dirty="0">
                          <a:solidFill>
                            <a:srgbClr val="000000"/>
                          </a:solidFill>
                          <a:effectLst/>
                          <a:latin typeface="Calibri" panose="020F0502020204030204" pitchFamily="34" charset="0"/>
                        </a:rPr>
                        <a:t>51</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rtl="0" fontAlgn="b"/>
                      <a:r>
                        <a:rPr lang="en-US" sz="1000" b="0" i="0" u="none" strike="noStrike" dirty="0">
                          <a:solidFill>
                            <a:srgbClr val="000000"/>
                          </a:solidFill>
                          <a:effectLst/>
                          <a:latin typeface="Calibri" panose="020F0502020204030204" pitchFamily="34" charset="0"/>
                        </a:rPr>
                        <a:t>51</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1"/>
                  </a:ext>
                </a:extLst>
              </a:tr>
              <a:tr h="165375">
                <a:tc>
                  <a:txBody>
                    <a:bodyPr/>
                    <a:lstStyle/>
                    <a:p>
                      <a:pPr algn="ctr" rtl="0" fontAlgn="b"/>
                      <a:r>
                        <a:rPr lang="en-US" sz="1000" b="0" i="0" u="none" strike="noStrike" dirty="0">
                          <a:solidFill>
                            <a:srgbClr val="000000"/>
                          </a:solidFill>
                          <a:effectLst/>
                          <a:latin typeface="Calibri" panose="020F0502020204030204" pitchFamily="34" charset="0"/>
                        </a:rPr>
                        <a:t>2018-19</a:t>
                      </a:r>
                    </a:p>
                  </a:txBody>
                  <a:tcPr marL="5244" marR="5244" marT="524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rtl="0" fontAlgn="b"/>
                      <a:r>
                        <a:rPr lang="en-US" sz="1000" b="0" i="0" u="none" strike="noStrike" dirty="0">
                          <a:solidFill>
                            <a:srgbClr val="000000"/>
                          </a:solidFill>
                          <a:effectLst/>
                          <a:latin typeface="Calibri" panose="020F0502020204030204" pitchFamily="34" charset="0"/>
                        </a:rPr>
                        <a:t>68</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rtl="0" fontAlgn="b"/>
                      <a:r>
                        <a:rPr lang="en-US" sz="1000" b="0" i="0" u="none" strike="noStrike" dirty="0">
                          <a:solidFill>
                            <a:srgbClr val="000000"/>
                          </a:solidFill>
                          <a:effectLst/>
                          <a:latin typeface="Calibri" panose="020F0502020204030204" pitchFamily="34" charset="0"/>
                        </a:rPr>
                        <a:t>25</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rtl="0" fontAlgn="b"/>
                      <a:r>
                        <a:rPr lang="en-US" sz="1000" b="0" i="0" u="none" strike="noStrike" dirty="0">
                          <a:solidFill>
                            <a:srgbClr val="000000"/>
                          </a:solidFill>
                          <a:effectLst/>
                          <a:latin typeface="Calibri" panose="020F0502020204030204" pitchFamily="34" charset="0"/>
                        </a:rPr>
                        <a:t>25</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rtl="0" fontAlgn="b"/>
                      <a:r>
                        <a:rPr lang="en-US" sz="1000" b="0" i="0" u="none" strike="noStrike" dirty="0">
                          <a:solidFill>
                            <a:srgbClr val="000000"/>
                          </a:solidFill>
                          <a:effectLst/>
                          <a:latin typeface="Calibri" panose="020F0502020204030204" pitchFamily="34" charset="0"/>
                        </a:rPr>
                        <a:t>68</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rtl="0" fontAlgn="b"/>
                      <a:r>
                        <a:rPr lang="en-US" sz="1000" b="0" i="0" u="none" strike="noStrike" dirty="0">
                          <a:solidFill>
                            <a:srgbClr val="000000"/>
                          </a:solidFill>
                          <a:effectLst/>
                          <a:latin typeface="Calibri" panose="020F0502020204030204" pitchFamily="34" charset="0"/>
                        </a:rPr>
                        <a:t>37</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rtl="0" fontAlgn="b"/>
                      <a:r>
                        <a:rPr lang="en-US" sz="1000" b="0" i="0" u="none" strike="noStrike" dirty="0">
                          <a:solidFill>
                            <a:srgbClr val="000000"/>
                          </a:solidFill>
                          <a:effectLst/>
                          <a:latin typeface="Calibri" panose="020F0502020204030204" pitchFamily="34" charset="0"/>
                        </a:rPr>
                        <a:t>37</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rtl="0" fontAlgn="b"/>
                      <a:r>
                        <a:rPr lang="en-US" sz="1000" b="0" i="0" u="none" strike="noStrike" dirty="0">
                          <a:solidFill>
                            <a:srgbClr val="000000"/>
                          </a:solidFill>
                          <a:effectLst/>
                          <a:latin typeface="Calibri" panose="020F0502020204030204" pitchFamily="34" charset="0"/>
                        </a:rPr>
                        <a:t>104</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rtl="0" fontAlgn="b"/>
                      <a:r>
                        <a:rPr lang="en-US" sz="1000" b="0" i="0" u="none" strike="noStrike" dirty="0">
                          <a:solidFill>
                            <a:srgbClr val="000000"/>
                          </a:solidFill>
                          <a:effectLst/>
                          <a:latin typeface="Calibri" panose="020F0502020204030204" pitchFamily="34" charset="0"/>
                        </a:rPr>
                        <a:t>37</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2"/>
                  </a:ext>
                </a:extLst>
              </a:tr>
              <a:tr h="165375">
                <a:tc>
                  <a:txBody>
                    <a:bodyPr/>
                    <a:lstStyle/>
                    <a:p>
                      <a:pPr algn="ctr" rtl="0" fontAlgn="b"/>
                      <a:r>
                        <a:rPr lang="en-US" sz="1000" b="0" i="0" u="none" strike="noStrike" dirty="0">
                          <a:solidFill>
                            <a:srgbClr val="000000"/>
                          </a:solidFill>
                          <a:effectLst/>
                          <a:latin typeface="Calibri" panose="020F0502020204030204" pitchFamily="34" charset="0"/>
                        </a:rPr>
                        <a:t>2019-20</a:t>
                      </a:r>
                    </a:p>
                  </a:txBody>
                  <a:tcPr marL="5244" marR="5244" marT="524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rtl="0" fontAlgn="b"/>
                      <a:r>
                        <a:rPr lang="en-US" sz="1000" b="0" i="0" u="none" strike="noStrike" dirty="0">
                          <a:solidFill>
                            <a:srgbClr val="000000"/>
                          </a:solidFill>
                          <a:effectLst/>
                          <a:latin typeface="Calibri" panose="020F0502020204030204" pitchFamily="34" charset="0"/>
                        </a:rPr>
                        <a:t>83</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rtl="0" fontAlgn="b"/>
                      <a:r>
                        <a:rPr lang="en-US" sz="1000" b="0" i="0" u="none" strike="noStrike" dirty="0">
                          <a:solidFill>
                            <a:srgbClr val="000000"/>
                          </a:solidFill>
                          <a:effectLst/>
                          <a:latin typeface="Calibri" panose="020F0502020204030204" pitchFamily="34" charset="0"/>
                        </a:rPr>
                        <a:t>15</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rtl="0" fontAlgn="b"/>
                      <a:r>
                        <a:rPr lang="en-US" sz="1000" b="0" i="0" u="none" strike="noStrike" dirty="0">
                          <a:solidFill>
                            <a:srgbClr val="000000"/>
                          </a:solidFill>
                          <a:effectLst/>
                          <a:latin typeface="Calibri" panose="020F0502020204030204" pitchFamily="34" charset="0"/>
                        </a:rPr>
                        <a:t>15</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rtl="0" fontAlgn="b"/>
                      <a:r>
                        <a:rPr lang="en-US" sz="1000" b="0" i="0" u="none" strike="noStrike" dirty="0">
                          <a:solidFill>
                            <a:srgbClr val="000000"/>
                          </a:solidFill>
                          <a:effectLst/>
                          <a:latin typeface="Calibri" panose="020F0502020204030204" pitchFamily="34" charset="0"/>
                        </a:rPr>
                        <a:t>83</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rtl="0" fontAlgn="b"/>
                      <a:r>
                        <a:rPr lang="en-US" sz="1000" b="0" i="0" u="none" strike="noStrike" dirty="0">
                          <a:solidFill>
                            <a:srgbClr val="000000"/>
                          </a:solidFill>
                          <a:effectLst/>
                          <a:latin typeface="Calibri" panose="020F0502020204030204" pitchFamily="34" charset="0"/>
                        </a:rPr>
                        <a:t>15</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rtl="0" fontAlgn="b"/>
                      <a:r>
                        <a:rPr lang="en-US" sz="1000" b="0" i="0" u="none" strike="noStrike" dirty="0">
                          <a:solidFill>
                            <a:srgbClr val="000000"/>
                          </a:solidFill>
                          <a:effectLst/>
                          <a:latin typeface="Calibri" panose="020F0502020204030204" pitchFamily="34" charset="0"/>
                        </a:rPr>
                        <a:t>15</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rtl="0" fontAlgn="b"/>
                      <a:r>
                        <a:rPr lang="en-US" sz="1000" b="0" i="0" u="none" strike="noStrike" dirty="0">
                          <a:solidFill>
                            <a:srgbClr val="000000"/>
                          </a:solidFill>
                          <a:effectLst/>
                          <a:latin typeface="Calibri" panose="020F0502020204030204" pitchFamily="34" charset="0"/>
                        </a:rPr>
                        <a:t>15</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rtl="0" fontAlgn="b"/>
                      <a:r>
                        <a:rPr lang="en-US" sz="1000" b="0" i="0" u="none" strike="noStrike" dirty="0">
                          <a:solidFill>
                            <a:srgbClr val="000000"/>
                          </a:solidFill>
                          <a:effectLst/>
                          <a:latin typeface="Calibri" panose="020F0502020204030204" pitchFamily="34" charset="0"/>
                        </a:rPr>
                        <a:t>15</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3"/>
                  </a:ext>
                </a:extLst>
              </a:tr>
              <a:tr h="165375">
                <a:tc>
                  <a:txBody>
                    <a:bodyPr/>
                    <a:lstStyle/>
                    <a:p>
                      <a:pPr algn="ctr" rtl="0" fontAlgn="b"/>
                      <a:r>
                        <a:rPr lang="en-US" sz="1000" b="0" i="0" u="none" strike="noStrike" dirty="0">
                          <a:solidFill>
                            <a:srgbClr val="000000"/>
                          </a:solidFill>
                          <a:effectLst/>
                          <a:latin typeface="Calibri" panose="020F0502020204030204" pitchFamily="34" charset="0"/>
                        </a:rPr>
                        <a:t>2020-21</a:t>
                      </a:r>
                    </a:p>
                  </a:txBody>
                  <a:tcPr marL="5244" marR="5244" marT="524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rtl="0" fontAlgn="b"/>
                      <a:r>
                        <a:rPr lang="en-US" sz="1000" b="0" i="0" u="none" strike="noStrike" dirty="0">
                          <a:solidFill>
                            <a:srgbClr val="000000"/>
                          </a:solidFill>
                          <a:effectLst/>
                          <a:latin typeface="Calibri" panose="020F0502020204030204" pitchFamily="34" charset="0"/>
                        </a:rPr>
                        <a:t>71</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rtl="0" fontAlgn="b"/>
                      <a:r>
                        <a:rPr lang="en-US" sz="1000" b="0" i="0" u="none" strike="noStrike" dirty="0">
                          <a:solidFill>
                            <a:srgbClr val="000000"/>
                          </a:solidFill>
                          <a:effectLst/>
                          <a:latin typeface="Calibri" panose="020F0502020204030204" pitchFamily="34" charset="0"/>
                        </a:rPr>
                        <a:t>3</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rtl="0" fontAlgn="b"/>
                      <a:r>
                        <a:rPr lang="en-US" sz="1000" b="0" i="0" u="none" strike="noStrike" dirty="0">
                          <a:solidFill>
                            <a:srgbClr val="000000"/>
                          </a:solidFill>
                          <a:effectLst/>
                          <a:latin typeface="Calibri" panose="020F0502020204030204" pitchFamily="34" charset="0"/>
                        </a:rPr>
                        <a:t>3</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rtl="0" fontAlgn="b"/>
                      <a:r>
                        <a:rPr lang="en-US" sz="1000" b="0" i="0" u="none" strike="noStrike" dirty="0">
                          <a:solidFill>
                            <a:srgbClr val="000000"/>
                          </a:solidFill>
                          <a:effectLst/>
                          <a:latin typeface="Calibri" panose="020F0502020204030204" pitchFamily="34" charset="0"/>
                        </a:rPr>
                        <a:t>3</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rtl="0" fontAlgn="b"/>
                      <a:r>
                        <a:rPr lang="en-US" sz="1000" b="0" i="0" u="none" strike="noStrike" dirty="0">
                          <a:solidFill>
                            <a:srgbClr val="000000"/>
                          </a:solidFill>
                          <a:effectLst/>
                          <a:latin typeface="Calibri" panose="020F0502020204030204" pitchFamily="34" charset="0"/>
                        </a:rPr>
                        <a:t>28</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rtl="0" fontAlgn="b"/>
                      <a:r>
                        <a:rPr lang="en-US" sz="1000" b="0" i="0" u="none" strike="noStrike" dirty="0">
                          <a:solidFill>
                            <a:srgbClr val="000000"/>
                          </a:solidFill>
                          <a:effectLst/>
                          <a:latin typeface="Calibri" panose="020F0502020204030204" pitchFamily="34" charset="0"/>
                        </a:rPr>
                        <a:t>28</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rtl="0" fontAlgn="b"/>
                      <a:r>
                        <a:rPr lang="en-US" sz="1000" b="0" i="0" u="none" strike="noStrike" dirty="0">
                          <a:solidFill>
                            <a:srgbClr val="000000"/>
                          </a:solidFill>
                          <a:effectLst/>
                          <a:latin typeface="Calibri" panose="020F0502020204030204" pitchFamily="34" charset="0"/>
                        </a:rPr>
                        <a:t>7</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rtl="0" fontAlgn="b"/>
                      <a:r>
                        <a:rPr lang="en-US" sz="1000" b="0" i="0" u="none" strike="noStrike" dirty="0">
                          <a:solidFill>
                            <a:srgbClr val="000000"/>
                          </a:solidFill>
                          <a:effectLst/>
                          <a:latin typeface="Calibri" panose="020F0502020204030204" pitchFamily="34" charset="0"/>
                        </a:rPr>
                        <a:t>7</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4"/>
                  </a:ext>
                </a:extLst>
              </a:tr>
              <a:tr h="165375">
                <a:tc>
                  <a:txBody>
                    <a:bodyPr/>
                    <a:lstStyle/>
                    <a:p>
                      <a:pPr algn="ctr" rtl="0" fontAlgn="b"/>
                      <a:r>
                        <a:rPr lang="en-US" sz="1000" b="0" i="0" u="none" strike="noStrike" dirty="0">
                          <a:solidFill>
                            <a:srgbClr val="000000"/>
                          </a:solidFill>
                          <a:effectLst/>
                          <a:latin typeface="Calibri" panose="020F0502020204030204" pitchFamily="34" charset="0"/>
                        </a:rPr>
                        <a:t>2021-22</a:t>
                      </a:r>
                    </a:p>
                  </a:txBody>
                  <a:tcPr marL="5244" marR="5244" marT="524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rtl="0" fontAlgn="b"/>
                      <a:r>
                        <a:rPr lang="en-US" sz="1000" b="0" i="0" u="none" strike="noStrike" dirty="0">
                          <a:solidFill>
                            <a:srgbClr val="000000"/>
                          </a:solidFill>
                          <a:effectLst/>
                          <a:latin typeface="Calibri" panose="020F0502020204030204" pitchFamily="34" charset="0"/>
                        </a:rPr>
                        <a:t>12</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rtl="0" fontAlgn="b"/>
                      <a:r>
                        <a:rPr lang="en-US" sz="1000" b="0" i="0" u="none" strike="noStrike" dirty="0">
                          <a:solidFill>
                            <a:srgbClr val="000000"/>
                          </a:solidFill>
                          <a:effectLst/>
                          <a:latin typeface="Calibri" panose="020F0502020204030204" pitchFamily="34" charset="0"/>
                        </a:rPr>
                        <a:t>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rtl="0" fontAlgn="b"/>
                      <a:r>
                        <a:rPr lang="en-US" sz="1000" b="0" i="0" u="none" strike="noStrike" dirty="0">
                          <a:solidFill>
                            <a:srgbClr val="000000"/>
                          </a:solidFill>
                          <a:effectLst/>
                          <a:latin typeface="Calibri" panose="020F0502020204030204" pitchFamily="34" charset="0"/>
                        </a:rPr>
                        <a:t>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rtl="0" fontAlgn="b"/>
                      <a:r>
                        <a:rPr lang="en-US" sz="1000" b="0" i="0" u="none" strike="noStrike" dirty="0">
                          <a:solidFill>
                            <a:srgbClr val="000000"/>
                          </a:solidFill>
                          <a:effectLst/>
                          <a:latin typeface="Calibri" panose="020F0502020204030204" pitchFamily="34" charset="0"/>
                        </a:rPr>
                        <a:t>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rtl="0" fontAlgn="b"/>
                      <a:r>
                        <a:rPr lang="en-US" sz="1000" b="0" i="0" u="none" strike="noStrike" dirty="0">
                          <a:solidFill>
                            <a:srgbClr val="000000"/>
                          </a:solidFill>
                          <a:effectLst/>
                          <a:latin typeface="Calibri" panose="020F0502020204030204" pitchFamily="34" charset="0"/>
                        </a:rPr>
                        <a:t>68</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rtl="0" fontAlgn="b"/>
                      <a:r>
                        <a:rPr lang="en-US" sz="1000" b="0" i="0" u="none" strike="noStrike" dirty="0">
                          <a:solidFill>
                            <a:srgbClr val="000000"/>
                          </a:solidFill>
                          <a:effectLst/>
                          <a:latin typeface="Calibri" panose="020F0502020204030204" pitchFamily="34" charset="0"/>
                        </a:rPr>
                        <a:t>68</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rtl="0" fontAlgn="b"/>
                      <a:r>
                        <a:rPr lang="en-US" sz="1000" b="0" i="0" u="none" strike="noStrike" dirty="0">
                          <a:solidFill>
                            <a:srgbClr val="000000"/>
                          </a:solidFill>
                          <a:effectLst/>
                          <a:latin typeface="Calibri" panose="020F0502020204030204" pitchFamily="34" charset="0"/>
                        </a:rPr>
                        <a:t>8</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rtl="0" fontAlgn="b"/>
                      <a:r>
                        <a:rPr lang="en-US" sz="1000" b="0" i="0" u="none" strike="noStrike" dirty="0">
                          <a:solidFill>
                            <a:srgbClr val="000000"/>
                          </a:solidFill>
                          <a:effectLst/>
                          <a:latin typeface="Calibri" panose="020F0502020204030204" pitchFamily="34" charset="0"/>
                        </a:rPr>
                        <a:t>8</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5352516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rmAutofit/>
          </a:bodyPr>
          <a:lstStyle/>
          <a:p>
            <a:r>
              <a:rPr lang="en-US" sz="2400" dirty="0"/>
              <a:t>Results for Each Defined Policy Scenario</a:t>
            </a:r>
          </a:p>
        </p:txBody>
      </p:sp>
      <p:sp>
        <p:nvSpPr>
          <p:cNvPr id="8" name="Slide Number Placeholder 7"/>
          <p:cNvSpPr>
            <a:spLocks noGrp="1"/>
          </p:cNvSpPr>
          <p:nvPr>
            <p:ph type="sldNum" sz="quarter" idx="12"/>
          </p:nvPr>
        </p:nvSpPr>
        <p:spPr/>
        <p:txBody>
          <a:bodyPr/>
          <a:lstStyle/>
          <a:p>
            <a:fld id="{1DB5379B-6F0A-3548-AC69-0D2DB46577D4}" type="slidenum">
              <a:rPr lang="en-US" smtClean="0"/>
              <a:t>19</a:t>
            </a:fld>
            <a:endParaRPr lang="en-US" dirty="0"/>
          </a:p>
        </p:txBody>
      </p:sp>
    </p:spTree>
    <p:extLst>
      <p:ext uri="{BB962C8B-B14F-4D97-AF65-F5344CB8AC3E}">
        <p14:creationId xmlns:p14="http://schemas.microsoft.com/office/powerpoint/2010/main" val="41084511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Purpose and Background</a:t>
            </a:r>
          </a:p>
        </p:txBody>
      </p:sp>
      <p:sp>
        <p:nvSpPr>
          <p:cNvPr id="3" name="Content Placeholder 2"/>
          <p:cNvSpPr>
            <a:spLocks noGrp="1"/>
          </p:cNvSpPr>
          <p:nvPr>
            <p:ph idx="1"/>
          </p:nvPr>
        </p:nvSpPr>
        <p:spPr>
          <a:xfrm>
            <a:off x="457199" y="973063"/>
            <a:ext cx="7873087" cy="5534749"/>
          </a:xfrm>
        </p:spPr>
        <p:txBody>
          <a:bodyPr/>
          <a:lstStyle/>
          <a:p>
            <a:r>
              <a:rPr lang="en-CA" sz="1600" dirty="0"/>
              <a:t>ICF developed an economic fundamentals-based (supply/demand) model to assist in evaluating the effects on the New Jersey solar market from changes in various combinations of policy and regulatory “levers”:</a:t>
            </a:r>
            <a:endParaRPr lang="en-US" sz="1600" dirty="0"/>
          </a:p>
          <a:p>
            <a:pPr lvl="2"/>
            <a:r>
              <a:rPr lang="en-US" sz="1600" dirty="0"/>
              <a:t> Renewable Portfolio Standard (RPS) Carve-out for Solar</a:t>
            </a:r>
          </a:p>
          <a:p>
            <a:pPr lvl="2"/>
            <a:r>
              <a:rPr lang="en-US" sz="1600" dirty="0"/>
              <a:t> Solar Alternative Compliance Payment (SACP)</a:t>
            </a:r>
          </a:p>
          <a:p>
            <a:pPr lvl="2"/>
            <a:r>
              <a:rPr lang="en-US" sz="1600" dirty="0"/>
              <a:t> Solar Renewable Energy Certificate (SREC) Banking Period </a:t>
            </a:r>
          </a:p>
          <a:p>
            <a:pPr lvl="2"/>
            <a:r>
              <a:rPr lang="en-US" sz="1600" dirty="0"/>
              <a:t> Project Qualification Life</a:t>
            </a:r>
          </a:p>
          <a:p>
            <a:pPr lvl="2"/>
            <a:r>
              <a:rPr lang="en-US" sz="1600" dirty="0"/>
              <a:t> Grid Supply Subsection R (SSR) Injections</a:t>
            </a:r>
          </a:p>
          <a:p>
            <a:pPr lvl="1"/>
            <a:endParaRPr lang="en-US" sz="1600" dirty="0"/>
          </a:p>
          <a:p>
            <a:r>
              <a:rPr lang="en-US" sz="1600" dirty="0">
                <a:solidFill>
                  <a:schemeClr val="tx1"/>
                </a:solidFill>
              </a:rPr>
              <a:t>The model provides a consistent framework through which to examine the direction and magnitude of impacts from possible changes in these levers on (i) solar capacity builds (MW</a:t>
            </a:r>
            <a:r>
              <a:rPr lang="en-US" sz="1600" baseline="-25000" dirty="0">
                <a:solidFill>
                  <a:schemeClr val="tx1"/>
                </a:solidFill>
              </a:rPr>
              <a:t>DC</a:t>
            </a:r>
            <a:r>
              <a:rPr lang="en-US" sz="1600" dirty="0">
                <a:solidFill>
                  <a:schemeClr val="tx1"/>
                </a:solidFill>
              </a:rPr>
              <a:t>) in New Jersey, and (ii) SREC pricing ($/MWh) in the State over a 5-year horizon.</a:t>
            </a:r>
          </a:p>
          <a:p>
            <a:pPr lvl="2"/>
            <a:r>
              <a:rPr lang="en-US" sz="1300" dirty="0"/>
              <a:t> </a:t>
            </a:r>
            <a:r>
              <a:rPr lang="en-US" sz="1600" dirty="0"/>
              <a:t>Intended not as a forecast, but as a useful backdrop to spur discussion on the relationship between policy and regulatory inputs and solar market outputs.  </a:t>
            </a:r>
            <a:endParaRPr lang="en-US" sz="1600" dirty="0">
              <a:solidFill>
                <a:schemeClr val="tx1"/>
              </a:solidFill>
            </a:endParaRPr>
          </a:p>
          <a:p>
            <a:endParaRPr lang="en-US" sz="1600" dirty="0"/>
          </a:p>
          <a:p>
            <a:r>
              <a:rPr lang="en-US" sz="1600" dirty="0"/>
              <a:t>The following slides summarize methods, overall findings, scenarios analyzed within the model, and scenario results.</a:t>
            </a:r>
          </a:p>
          <a:p>
            <a:endParaRPr lang="en-US" sz="1600" dirty="0"/>
          </a:p>
          <a:p>
            <a:endParaRPr lang="en-US" sz="1600" dirty="0"/>
          </a:p>
        </p:txBody>
      </p:sp>
      <p:sp>
        <p:nvSpPr>
          <p:cNvPr id="8" name="Slide Number Placeholder 7"/>
          <p:cNvSpPr>
            <a:spLocks noGrp="1"/>
          </p:cNvSpPr>
          <p:nvPr>
            <p:ph type="sldNum" sz="quarter" idx="12"/>
          </p:nvPr>
        </p:nvSpPr>
        <p:spPr/>
        <p:txBody>
          <a:bodyPr/>
          <a:lstStyle/>
          <a:p>
            <a:r>
              <a:rPr lang="en-US" dirty="0"/>
              <a:t>2</a:t>
            </a:r>
          </a:p>
        </p:txBody>
      </p:sp>
    </p:spTree>
    <p:extLst>
      <p:ext uri="{BB962C8B-B14F-4D97-AF65-F5344CB8AC3E}">
        <p14:creationId xmlns:p14="http://schemas.microsoft.com/office/powerpoint/2010/main" val="19963496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0040" y="424180"/>
            <a:ext cx="8188503" cy="713741"/>
          </a:xfrm>
        </p:spPr>
        <p:txBody>
          <a:bodyPr/>
          <a:lstStyle/>
          <a:p>
            <a:r>
              <a:rPr lang="en-US" sz="2400" dirty="0"/>
              <a:t>Results for Scenario 1: Updated SB2276 </a:t>
            </a:r>
          </a:p>
        </p:txBody>
      </p:sp>
      <p:sp>
        <p:nvSpPr>
          <p:cNvPr id="8" name="Slide Number Placeholder 7"/>
          <p:cNvSpPr>
            <a:spLocks noGrp="1"/>
          </p:cNvSpPr>
          <p:nvPr>
            <p:ph type="sldNum" sz="quarter" idx="12"/>
          </p:nvPr>
        </p:nvSpPr>
        <p:spPr/>
        <p:txBody>
          <a:bodyPr/>
          <a:lstStyle/>
          <a:p>
            <a:fld id="{1DB5379B-6F0A-3548-AC69-0D2DB46577D4}" type="slidenum">
              <a:rPr lang="en-US" smtClean="0"/>
              <a:t>20</a:t>
            </a:fld>
            <a:endParaRPr lang="en-US" dirty="0"/>
          </a:p>
        </p:txBody>
      </p:sp>
      <p:sp>
        <p:nvSpPr>
          <p:cNvPr id="11" name="Rectangle 10"/>
          <p:cNvSpPr/>
          <p:nvPr/>
        </p:nvSpPr>
        <p:spPr>
          <a:xfrm>
            <a:off x="6883285" y="5985165"/>
            <a:ext cx="1089660" cy="135355"/>
          </a:xfrm>
          <a:prstGeom prst="rect">
            <a:avLst/>
          </a:prstGeom>
          <a:solidFill>
            <a:schemeClr val="bg1"/>
          </a:solidFill>
          <a:ln w="12700" cmpd="sng">
            <a:no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9" name="TextBox 18"/>
          <p:cNvSpPr txBox="1"/>
          <p:nvPr/>
        </p:nvSpPr>
        <p:spPr>
          <a:xfrm>
            <a:off x="311076" y="860612"/>
            <a:ext cx="8366760" cy="2294963"/>
          </a:xfrm>
          <a:prstGeom prst="rect">
            <a:avLst/>
          </a:prstGeom>
          <a:noFill/>
          <a:ln>
            <a:noFill/>
          </a:ln>
        </p:spPr>
        <p:txBody>
          <a:bodyPr wrap="square" lIns="0" tIns="0" rIns="0" bIns="0" rtlCol="0">
            <a:noAutofit/>
          </a:bodyPr>
          <a:lstStyle/>
          <a:p>
            <a:pPr marL="171450" indent="-171450">
              <a:spcBef>
                <a:spcPts val="1200"/>
              </a:spcBef>
              <a:buFont typeface="Wingdings" panose="05000000000000000000" pitchFamily="2" charset="2"/>
              <a:buChar char="§"/>
            </a:pPr>
            <a:r>
              <a:rPr lang="en-US" sz="1400" dirty="0"/>
              <a:t>The recently-proposed SB2276 features a significant increase in RPS demand through EY20 and flat/tapering standards thereafter. </a:t>
            </a:r>
          </a:p>
          <a:p>
            <a:pPr marL="171450" indent="-171450">
              <a:spcBef>
                <a:spcPts val="1200"/>
              </a:spcBef>
              <a:buFont typeface="Wingdings" panose="05000000000000000000" pitchFamily="2" charset="2"/>
              <a:buChar char="§"/>
            </a:pPr>
            <a:r>
              <a:rPr lang="en-US" sz="1400" dirty="0"/>
              <a:t>This is reflected in the build pattern and price trajectory of this scenario – the elevated levels of SREC demand result in strong continued solar installations through EY21, before dropping sharply in EY22. </a:t>
            </a:r>
          </a:p>
          <a:p>
            <a:pPr marL="171450" indent="-171450">
              <a:spcBef>
                <a:spcPts val="1200"/>
              </a:spcBef>
              <a:buFont typeface="Wingdings" panose="05000000000000000000" pitchFamily="2" charset="2"/>
              <a:buChar char="§"/>
            </a:pPr>
            <a:r>
              <a:rPr lang="en-US" sz="1400" dirty="0"/>
              <a:t>EY22 builds only serve to replace degraded capacity and capacity beyond its qualification life.</a:t>
            </a:r>
          </a:p>
          <a:p>
            <a:pPr marL="171450" indent="-171450">
              <a:spcBef>
                <a:spcPts val="1200"/>
              </a:spcBef>
              <a:buFont typeface="Wingdings" panose="05000000000000000000" pitchFamily="2" charset="2"/>
              <a:buChar char="§"/>
            </a:pPr>
            <a:r>
              <a:rPr lang="en-US" sz="1400" dirty="0"/>
              <a:t>SREC prices remain strong throughout the forecast period, reflecting the need for incremental solar capacity. The downward SREC price trajectory reflects the changing build mix, increasing power prices, and improving solar cost and performance assumptions.</a:t>
            </a:r>
          </a:p>
        </p:txBody>
      </p:sp>
      <p:pic>
        <p:nvPicPr>
          <p:cNvPr id="5" name="Picture 4"/>
          <p:cNvPicPr>
            <a:picLocks noChangeAspect="1"/>
          </p:cNvPicPr>
          <p:nvPr/>
        </p:nvPicPr>
        <p:blipFill>
          <a:blip r:embed="rId3"/>
          <a:stretch>
            <a:fillRect/>
          </a:stretch>
        </p:blipFill>
        <p:spPr>
          <a:xfrm>
            <a:off x="320040" y="3017520"/>
            <a:ext cx="8349880" cy="3200400"/>
          </a:xfrm>
          <a:prstGeom prst="rect">
            <a:avLst/>
          </a:prstGeom>
        </p:spPr>
      </p:pic>
    </p:spTree>
    <p:extLst>
      <p:ext uri="{BB962C8B-B14F-4D97-AF65-F5344CB8AC3E}">
        <p14:creationId xmlns:p14="http://schemas.microsoft.com/office/powerpoint/2010/main" val="13418885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0040" y="424180"/>
            <a:ext cx="8188503" cy="713741"/>
          </a:xfrm>
        </p:spPr>
        <p:txBody>
          <a:bodyPr/>
          <a:lstStyle/>
          <a:p>
            <a:r>
              <a:rPr lang="en-US" sz="2400" dirty="0"/>
              <a:t>Results for Scenario 2: Original SB2276 </a:t>
            </a:r>
          </a:p>
        </p:txBody>
      </p:sp>
      <p:sp>
        <p:nvSpPr>
          <p:cNvPr id="8" name="Slide Number Placeholder 7"/>
          <p:cNvSpPr>
            <a:spLocks noGrp="1"/>
          </p:cNvSpPr>
          <p:nvPr>
            <p:ph type="sldNum" sz="quarter" idx="12"/>
          </p:nvPr>
        </p:nvSpPr>
        <p:spPr/>
        <p:txBody>
          <a:bodyPr/>
          <a:lstStyle/>
          <a:p>
            <a:fld id="{1DB5379B-6F0A-3548-AC69-0D2DB46577D4}" type="slidenum">
              <a:rPr lang="en-US" smtClean="0"/>
              <a:t>21</a:t>
            </a:fld>
            <a:endParaRPr lang="en-US" dirty="0"/>
          </a:p>
        </p:txBody>
      </p:sp>
      <p:sp>
        <p:nvSpPr>
          <p:cNvPr id="11" name="Rectangle 10"/>
          <p:cNvSpPr/>
          <p:nvPr/>
        </p:nvSpPr>
        <p:spPr>
          <a:xfrm>
            <a:off x="6883285" y="5985165"/>
            <a:ext cx="1089660" cy="135355"/>
          </a:xfrm>
          <a:prstGeom prst="rect">
            <a:avLst/>
          </a:prstGeom>
          <a:solidFill>
            <a:schemeClr val="bg1"/>
          </a:solidFill>
          <a:ln w="12700" cmpd="sng">
            <a:no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9" name="TextBox 18"/>
          <p:cNvSpPr txBox="1"/>
          <p:nvPr/>
        </p:nvSpPr>
        <p:spPr>
          <a:xfrm>
            <a:off x="311076" y="860612"/>
            <a:ext cx="8366760" cy="2294963"/>
          </a:xfrm>
          <a:prstGeom prst="rect">
            <a:avLst/>
          </a:prstGeom>
          <a:noFill/>
          <a:ln>
            <a:noFill/>
          </a:ln>
        </p:spPr>
        <p:txBody>
          <a:bodyPr wrap="square" lIns="0" tIns="0" rIns="0" bIns="0" rtlCol="0">
            <a:noAutofit/>
          </a:bodyPr>
          <a:lstStyle/>
          <a:p>
            <a:pPr marL="171450" indent="-171450">
              <a:spcBef>
                <a:spcPts val="1200"/>
              </a:spcBef>
              <a:buFont typeface="Wingdings" panose="05000000000000000000" pitchFamily="2" charset="2"/>
              <a:buChar char="§"/>
            </a:pPr>
            <a:r>
              <a:rPr lang="en-US" sz="1400" dirty="0"/>
              <a:t>The originally-proposed SB2276 features a more modest increase in RPS demand through EY21 and flat standards thereafter. </a:t>
            </a:r>
          </a:p>
          <a:p>
            <a:pPr marL="171450" indent="-171450">
              <a:spcBef>
                <a:spcPts val="1200"/>
              </a:spcBef>
              <a:buFont typeface="Wingdings" panose="05000000000000000000" pitchFamily="2" charset="2"/>
              <a:buChar char="§"/>
            </a:pPr>
            <a:r>
              <a:rPr lang="en-US" sz="1400" dirty="0"/>
              <a:t>As compared to current policy, the near term builds are elevated. However, the flat standards in EY21+ mean that there is limited need for incremental solar capacity, and prices converge to Class I REC levels as a result. </a:t>
            </a:r>
          </a:p>
        </p:txBody>
      </p:sp>
      <p:pic>
        <p:nvPicPr>
          <p:cNvPr id="3" name="Picture 2"/>
          <p:cNvPicPr>
            <a:picLocks noChangeAspect="1"/>
          </p:cNvPicPr>
          <p:nvPr/>
        </p:nvPicPr>
        <p:blipFill>
          <a:blip r:embed="rId3"/>
          <a:stretch>
            <a:fillRect/>
          </a:stretch>
        </p:blipFill>
        <p:spPr>
          <a:xfrm>
            <a:off x="320040" y="3017520"/>
            <a:ext cx="8349880" cy="3200400"/>
          </a:xfrm>
          <a:prstGeom prst="rect">
            <a:avLst/>
          </a:prstGeom>
        </p:spPr>
      </p:pic>
    </p:spTree>
    <p:extLst>
      <p:ext uri="{BB962C8B-B14F-4D97-AF65-F5344CB8AC3E}">
        <p14:creationId xmlns:p14="http://schemas.microsoft.com/office/powerpoint/2010/main" val="6799901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0040" y="424180"/>
            <a:ext cx="8188503" cy="713741"/>
          </a:xfrm>
        </p:spPr>
        <p:txBody>
          <a:bodyPr/>
          <a:lstStyle/>
          <a:p>
            <a:r>
              <a:rPr lang="en-US" sz="2400" dirty="0"/>
              <a:t>Results for Scenario 3: Original SB2276 with Rate Counsel’s SACP</a:t>
            </a:r>
          </a:p>
        </p:txBody>
      </p:sp>
      <p:sp>
        <p:nvSpPr>
          <p:cNvPr id="8" name="Slide Number Placeholder 7"/>
          <p:cNvSpPr>
            <a:spLocks noGrp="1"/>
          </p:cNvSpPr>
          <p:nvPr>
            <p:ph type="sldNum" sz="quarter" idx="12"/>
          </p:nvPr>
        </p:nvSpPr>
        <p:spPr/>
        <p:txBody>
          <a:bodyPr/>
          <a:lstStyle/>
          <a:p>
            <a:fld id="{1DB5379B-6F0A-3548-AC69-0D2DB46577D4}" type="slidenum">
              <a:rPr lang="en-US" smtClean="0"/>
              <a:t>22</a:t>
            </a:fld>
            <a:endParaRPr lang="en-US" dirty="0"/>
          </a:p>
        </p:txBody>
      </p:sp>
      <p:sp>
        <p:nvSpPr>
          <p:cNvPr id="11" name="Rectangle 10"/>
          <p:cNvSpPr/>
          <p:nvPr/>
        </p:nvSpPr>
        <p:spPr>
          <a:xfrm>
            <a:off x="6883285" y="5985165"/>
            <a:ext cx="1089660" cy="135355"/>
          </a:xfrm>
          <a:prstGeom prst="rect">
            <a:avLst/>
          </a:prstGeom>
          <a:solidFill>
            <a:schemeClr val="bg1"/>
          </a:solidFill>
          <a:ln w="12700" cmpd="sng">
            <a:no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9" name="TextBox 18"/>
          <p:cNvSpPr txBox="1"/>
          <p:nvPr/>
        </p:nvSpPr>
        <p:spPr>
          <a:xfrm>
            <a:off x="311076" y="1036091"/>
            <a:ext cx="8366760" cy="2294963"/>
          </a:xfrm>
          <a:prstGeom prst="rect">
            <a:avLst/>
          </a:prstGeom>
          <a:noFill/>
          <a:ln>
            <a:noFill/>
          </a:ln>
        </p:spPr>
        <p:txBody>
          <a:bodyPr wrap="square" lIns="0" tIns="0" rIns="0" bIns="0" rtlCol="0">
            <a:noAutofit/>
          </a:bodyPr>
          <a:lstStyle/>
          <a:p>
            <a:pPr marL="171450" indent="-171450">
              <a:spcBef>
                <a:spcPts val="1200"/>
              </a:spcBef>
              <a:buFont typeface="Wingdings" panose="05000000000000000000" pitchFamily="2" charset="2"/>
              <a:buChar char="§"/>
            </a:pPr>
            <a:r>
              <a:rPr lang="en-US" sz="1400" dirty="0"/>
              <a:t>This scenario features a lower SACP in EY18 onwards, but is otherwise identical to Scenario 2.</a:t>
            </a:r>
          </a:p>
          <a:p>
            <a:pPr marL="171450" indent="-171450">
              <a:spcBef>
                <a:spcPts val="1200"/>
              </a:spcBef>
              <a:buFont typeface="Wingdings" panose="05000000000000000000" pitchFamily="2" charset="2"/>
              <a:buChar char="§"/>
            </a:pPr>
            <a:r>
              <a:rPr lang="en-US" sz="1400" dirty="0"/>
              <a:t>Under Scenario 2, there was sufficient incremental solar capacity available at SREC values below the original SACP levels. </a:t>
            </a:r>
          </a:p>
          <a:p>
            <a:pPr marL="171450" indent="-171450">
              <a:spcBef>
                <a:spcPts val="1200"/>
              </a:spcBef>
              <a:buFont typeface="Wingdings" panose="05000000000000000000" pitchFamily="2" charset="2"/>
              <a:buChar char="§"/>
            </a:pPr>
            <a:r>
              <a:rPr lang="en-US" sz="1400" dirty="0"/>
              <a:t>Since the updated SACP trajectory used in this scenario is higher than the projected SREC values under Scenario 2, the updated SACP value does not have an impact on SREC pricing.</a:t>
            </a:r>
          </a:p>
          <a:p>
            <a:pPr marL="171450" indent="-171450">
              <a:spcBef>
                <a:spcPts val="1200"/>
              </a:spcBef>
              <a:buFont typeface="Wingdings" panose="05000000000000000000" pitchFamily="2" charset="2"/>
              <a:buChar char="§"/>
            </a:pPr>
            <a:r>
              <a:rPr lang="en-US" sz="1400" dirty="0"/>
              <a:t>Since the SREC demand is unchanged between Scenario 2 and Scenario 3, projected capacity additions are also unchanged.</a:t>
            </a:r>
          </a:p>
        </p:txBody>
      </p:sp>
      <p:pic>
        <p:nvPicPr>
          <p:cNvPr id="5" name="Picture 4"/>
          <p:cNvPicPr>
            <a:picLocks noChangeAspect="1"/>
          </p:cNvPicPr>
          <p:nvPr/>
        </p:nvPicPr>
        <p:blipFill>
          <a:blip r:embed="rId3"/>
          <a:stretch>
            <a:fillRect/>
          </a:stretch>
        </p:blipFill>
        <p:spPr>
          <a:xfrm>
            <a:off x="320040" y="3017520"/>
            <a:ext cx="8349880" cy="3200400"/>
          </a:xfrm>
          <a:prstGeom prst="rect">
            <a:avLst/>
          </a:prstGeom>
        </p:spPr>
      </p:pic>
    </p:spTree>
    <p:extLst>
      <p:ext uri="{BB962C8B-B14F-4D97-AF65-F5344CB8AC3E}">
        <p14:creationId xmlns:p14="http://schemas.microsoft.com/office/powerpoint/2010/main" val="8291369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0040" y="424180"/>
            <a:ext cx="8188503" cy="713741"/>
          </a:xfrm>
        </p:spPr>
        <p:txBody>
          <a:bodyPr/>
          <a:lstStyle/>
          <a:p>
            <a:r>
              <a:rPr lang="en-US" sz="2400" dirty="0"/>
              <a:t>Results for Scenario 4: Industry Plan B</a:t>
            </a:r>
          </a:p>
        </p:txBody>
      </p:sp>
      <p:sp>
        <p:nvSpPr>
          <p:cNvPr id="8" name="Slide Number Placeholder 7"/>
          <p:cNvSpPr>
            <a:spLocks noGrp="1"/>
          </p:cNvSpPr>
          <p:nvPr>
            <p:ph type="sldNum" sz="quarter" idx="12"/>
          </p:nvPr>
        </p:nvSpPr>
        <p:spPr/>
        <p:txBody>
          <a:bodyPr/>
          <a:lstStyle/>
          <a:p>
            <a:fld id="{1DB5379B-6F0A-3548-AC69-0D2DB46577D4}" type="slidenum">
              <a:rPr lang="en-US" smtClean="0"/>
              <a:t>23</a:t>
            </a:fld>
            <a:endParaRPr lang="en-US" dirty="0"/>
          </a:p>
        </p:txBody>
      </p:sp>
      <p:sp>
        <p:nvSpPr>
          <p:cNvPr id="11" name="Rectangle 10"/>
          <p:cNvSpPr/>
          <p:nvPr/>
        </p:nvSpPr>
        <p:spPr>
          <a:xfrm>
            <a:off x="6883285" y="5985165"/>
            <a:ext cx="1089660" cy="135355"/>
          </a:xfrm>
          <a:prstGeom prst="rect">
            <a:avLst/>
          </a:prstGeom>
          <a:solidFill>
            <a:schemeClr val="bg1"/>
          </a:solidFill>
          <a:ln w="12700" cmpd="sng">
            <a:no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9" name="TextBox 18"/>
          <p:cNvSpPr txBox="1"/>
          <p:nvPr/>
        </p:nvSpPr>
        <p:spPr>
          <a:xfrm>
            <a:off x="311076" y="860612"/>
            <a:ext cx="8366760" cy="2294963"/>
          </a:xfrm>
          <a:prstGeom prst="rect">
            <a:avLst/>
          </a:prstGeom>
          <a:noFill/>
          <a:ln>
            <a:noFill/>
          </a:ln>
        </p:spPr>
        <p:txBody>
          <a:bodyPr wrap="square" lIns="0" tIns="0" rIns="0" bIns="0" rtlCol="0">
            <a:noAutofit/>
          </a:bodyPr>
          <a:lstStyle/>
          <a:p>
            <a:pPr marL="171450" indent="-171450">
              <a:spcBef>
                <a:spcPts val="1200"/>
              </a:spcBef>
              <a:buFont typeface="Wingdings" panose="05000000000000000000" pitchFamily="2" charset="2"/>
              <a:buChar char="§"/>
            </a:pPr>
            <a:r>
              <a:rPr lang="en-US" sz="1400" dirty="0"/>
              <a:t>This scenario features an SREC target between the original SB2276 and the updated SB2276.</a:t>
            </a:r>
          </a:p>
          <a:p>
            <a:pPr marL="171450" indent="-171450">
              <a:spcBef>
                <a:spcPts val="1200"/>
              </a:spcBef>
              <a:buFont typeface="Wingdings" panose="05000000000000000000" pitchFamily="2" charset="2"/>
              <a:buChar char="§"/>
            </a:pPr>
            <a:r>
              <a:rPr lang="en-US" sz="1400" dirty="0"/>
              <a:t>The solar carve-out in the RPS ramps to 4.5% by EY20 and remains flat thereafter.</a:t>
            </a:r>
          </a:p>
          <a:p>
            <a:pPr marL="628650" lvl="1" indent="-171450">
              <a:spcBef>
                <a:spcPts val="1200"/>
              </a:spcBef>
              <a:buFont typeface="Wingdings" panose="05000000000000000000" pitchFamily="2" charset="2"/>
              <a:buChar char="§"/>
            </a:pPr>
            <a:r>
              <a:rPr lang="en-US" sz="1400" dirty="0"/>
              <a:t>This is reflected in the build and pricing pattern – builds remain strong through EY20, as do SREC prices.</a:t>
            </a:r>
          </a:p>
          <a:p>
            <a:pPr marL="171450" indent="-171450">
              <a:spcBef>
                <a:spcPts val="1200"/>
              </a:spcBef>
              <a:buFont typeface="Wingdings" panose="05000000000000000000" pitchFamily="2" charset="2"/>
              <a:buChar char="§"/>
            </a:pPr>
            <a:r>
              <a:rPr lang="en-US" sz="1400" dirty="0"/>
              <a:t>Lack of growth in SREC demand in EY21 reduces the need for incremental capacity, and SREC pricing falls to Class I REC levels as a result.</a:t>
            </a:r>
          </a:p>
        </p:txBody>
      </p:sp>
      <p:pic>
        <p:nvPicPr>
          <p:cNvPr id="5" name="Picture 4"/>
          <p:cNvPicPr>
            <a:picLocks noChangeAspect="1"/>
          </p:cNvPicPr>
          <p:nvPr/>
        </p:nvPicPr>
        <p:blipFill>
          <a:blip r:embed="rId3"/>
          <a:stretch>
            <a:fillRect/>
          </a:stretch>
        </p:blipFill>
        <p:spPr>
          <a:xfrm>
            <a:off x="320040" y="3017520"/>
            <a:ext cx="8349880" cy="3200400"/>
          </a:xfrm>
          <a:prstGeom prst="rect">
            <a:avLst/>
          </a:prstGeom>
        </p:spPr>
      </p:pic>
    </p:spTree>
    <p:extLst>
      <p:ext uri="{BB962C8B-B14F-4D97-AF65-F5344CB8AC3E}">
        <p14:creationId xmlns:p14="http://schemas.microsoft.com/office/powerpoint/2010/main" val="4026860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0040" y="424180"/>
            <a:ext cx="8188503" cy="713741"/>
          </a:xfrm>
        </p:spPr>
        <p:txBody>
          <a:bodyPr/>
          <a:lstStyle/>
          <a:p>
            <a:r>
              <a:rPr lang="en-US" sz="2400" dirty="0"/>
              <a:t>Results for Scenario 5: Staff Alternative A</a:t>
            </a:r>
          </a:p>
        </p:txBody>
      </p:sp>
      <p:sp>
        <p:nvSpPr>
          <p:cNvPr id="8" name="Slide Number Placeholder 7"/>
          <p:cNvSpPr>
            <a:spLocks noGrp="1"/>
          </p:cNvSpPr>
          <p:nvPr>
            <p:ph type="sldNum" sz="quarter" idx="12"/>
          </p:nvPr>
        </p:nvSpPr>
        <p:spPr/>
        <p:txBody>
          <a:bodyPr/>
          <a:lstStyle/>
          <a:p>
            <a:fld id="{1DB5379B-6F0A-3548-AC69-0D2DB46577D4}" type="slidenum">
              <a:rPr lang="en-US" smtClean="0"/>
              <a:t>24</a:t>
            </a:fld>
            <a:endParaRPr lang="en-US" dirty="0"/>
          </a:p>
        </p:txBody>
      </p:sp>
      <p:sp>
        <p:nvSpPr>
          <p:cNvPr id="11" name="Rectangle 10"/>
          <p:cNvSpPr/>
          <p:nvPr/>
        </p:nvSpPr>
        <p:spPr>
          <a:xfrm>
            <a:off x="6883285" y="5985165"/>
            <a:ext cx="1089660" cy="135355"/>
          </a:xfrm>
          <a:prstGeom prst="rect">
            <a:avLst/>
          </a:prstGeom>
          <a:solidFill>
            <a:schemeClr val="bg1"/>
          </a:solidFill>
          <a:ln w="12700" cmpd="sng">
            <a:no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9" name="TextBox 18"/>
          <p:cNvSpPr txBox="1"/>
          <p:nvPr/>
        </p:nvSpPr>
        <p:spPr>
          <a:xfrm>
            <a:off x="311076" y="860612"/>
            <a:ext cx="8366760" cy="2294963"/>
          </a:xfrm>
          <a:prstGeom prst="rect">
            <a:avLst/>
          </a:prstGeom>
          <a:noFill/>
          <a:ln>
            <a:noFill/>
          </a:ln>
        </p:spPr>
        <p:txBody>
          <a:bodyPr wrap="square" lIns="0" tIns="0" rIns="0" bIns="0" rtlCol="0">
            <a:noAutofit/>
          </a:bodyPr>
          <a:lstStyle/>
          <a:p>
            <a:pPr marL="171450" indent="-171450">
              <a:spcBef>
                <a:spcPts val="1200"/>
              </a:spcBef>
              <a:buFont typeface="Wingdings" panose="05000000000000000000" pitchFamily="2" charset="2"/>
              <a:buChar char="§"/>
            </a:pPr>
            <a:r>
              <a:rPr lang="en-US" sz="1400" dirty="0"/>
              <a:t>This scenario features higher RPS levels relative to current policy beginning in EY21 that continue to grow after the forecast period. </a:t>
            </a:r>
          </a:p>
          <a:p>
            <a:pPr marL="171450" indent="-171450">
              <a:spcBef>
                <a:spcPts val="1200"/>
              </a:spcBef>
              <a:buFont typeface="Wingdings" panose="05000000000000000000" pitchFamily="2" charset="2"/>
              <a:buChar char="§"/>
            </a:pPr>
            <a:r>
              <a:rPr lang="en-US" sz="1400" dirty="0"/>
              <a:t>As a result of the growing SREC demand over time, the market continues to require incremental solar capacity over the forecast period, which means that SREC pricing remains higher than the current policy scenario.</a:t>
            </a:r>
          </a:p>
          <a:p>
            <a:pPr marL="171450" indent="-171450">
              <a:spcBef>
                <a:spcPts val="1200"/>
              </a:spcBef>
              <a:buFont typeface="Wingdings" panose="05000000000000000000" pitchFamily="2" charset="2"/>
              <a:buChar char="§"/>
            </a:pPr>
            <a:r>
              <a:rPr lang="en-US" sz="1400" dirty="0"/>
              <a:t>Solar capacity additions continue to occur smoothly throughout the forecast period.</a:t>
            </a:r>
          </a:p>
          <a:p>
            <a:pPr>
              <a:spcBef>
                <a:spcPts val="1200"/>
              </a:spcBef>
            </a:pPr>
            <a:endParaRPr lang="en-US" sz="1400" dirty="0"/>
          </a:p>
        </p:txBody>
      </p:sp>
      <p:pic>
        <p:nvPicPr>
          <p:cNvPr id="4" name="Picture 3"/>
          <p:cNvPicPr>
            <a:picLocks noChangeAspect="1"/>
          </p:cNvPicPr>
          <p:nvPr/>
        </p:nvPicPr>
        <p:blipFill>
          <a:blip r:embed="rId3"/>
          <a:stretch>
            <a:fillRect/>
          </a:stretch>
        </p:blipFill>
        <p:spPr>
          <a:xfrm>
            <a:off x="320040" y="3017520"/>
            <a:ext cx="8349880" cy="3200400"/>
          </a:xfrm>
          <a:prstGeom prst="rect">
            <a:avLst/>
          </a:prstGeom>
        </p:spPr>
      </p:pic>
    </p:spTree>
    <p:extLst>
      <p:ext uri="{BB962C8B-B14F-4D97-AF65-F5344CB8AC3E}">
        <p14:creationId xmlns:p14="http://schemas.microsoft.com/office/powerpoint/2010/main" val="2590303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0040" y="424180"/>
            <a:ext cx="8188503" cy="713741"/>
          </a:xfrm>
        </p:spPr>
        <p:txBody>
          <a:bodyPr/>
          <a:lstStyle/>
          <a:p>
            <a:r>
              <a:rPr lang="en-US" sz="2400" dirty="0"/>
              <a:t>Results for Scenario 6: Staff Alternative B</a:t>
            </a:r>
          </a:p>
        </p:txBody>
      </p:sp>
      <p:sp>
        <p:nvSpPr>
          <p:cNvPr id="8" name="Slide Number Placeholder 7"/>
          <p:cNvSpPr>
            <a:spLocks noGrp="1"/>
          </p:cNvSpPr>
          <p:nvPr>
            <p:ph type="sldNum" sz="quarter" idx="12"/>
          </p:nvPr>
        </p:nvSpPr>
        <p:spPr/>
        <p:txBody>
          <a:bodyPr/>
          <a:lstStyle/>
          <a:p>
            <a:fld id="{1DB5379B-6F0A-3548-AC69-0D2DB46577D4}" type="slidenum">
              <a:rPr lang="en-US" smtClean="0"/>
              <a:t>25</a:t>
            </a:fld>
            <a:endParaRPr lang="en-US" dirty="0"/>
          </a:p>
        </p:txBody>
      </p:sp>
      <p:sp>
        <p:nvSpPr>
          <p:cNvPr id="11" name="Rectangle 10"/>
          <p:cNvSpPr/>
          <p:nvPr/>
        </p:nvSpPr>
        <p:spPr>
          <a:xfrm>
            <a:off x="6883285" y="5985165"/>
            <a:ext cx="1089660" cy="135355"/>
          </a:xfrm>
          <a:prstGeom prst="rect">
            <a:avLst/>
          </a:prstGeom>
          <a:solidFill>
            <a:schemeClr val="bg1"/>
          </a:solidFill>
          <a:ln w="12700" cmpd="sng">
            <a:no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9" name="TextBox 18"/>
          <p:cNvSpPr txBox="1"/>
          <p:nvPr/>
        </p:nvSpPr>
        <p:spPr>
          <a:xfrm>
            <a:off x="311076" y="860612"/>
            <a:ext cx="8366760" cy="2294963"/>
          </a:xfrm>
          <a:prstGeom prst="rect">
            <a:avLst/>
          </a:prstGeom>
          <a:noFill/>
          <a:ln>
            <a:noFill/>
          </a:ln>
        </p:spPr>
        <p:txBody>
          <a:bodyPr wrap="square" lIns="0" tIns="0" rIns="0" bIns="0" rtlCol="0">
            <a:noAutofit/>
          </a:bodyPr>
          <a:lstStyle/>
          <a:p>
            <a:pPr marL="171450" indent="-171450">
              <a:spcBef>
                <a:spcPts val="1200"/>
              </a:spcBef>
              <a:buFont typeface="Wingdings" panose="05000000000000000000" pitchFamily="2" charset="2"/>
              <a:buChar char="§"/>
            </a:pPr>
            <a:r>
              <a:rPr lang="en-US" sz="1400" dirty="0"/>
              <a:t>This scenario is identical to Staff Alternative A, except it features a 10-year Qualification Life as compared to a 15-year Qualification Life under Staff Alternative A.</a:t>
            </a:r>
          </a:p>
          <a:p>
            <a:pPr marL="171450" indent="-171450">
              <a:spcBef>
                <a:spcPts val="1200"/>
              </a:spcBef>
              <a:buFont typeface="Wingdings" panose="05000000000000000000" pitchFamily="2" charset="2"/>
              <a:buChar char="§"/>
            </a:pPr>
            <a:r>
              <a:rPr lang="en-US" sz="1400" dirty="0"/>
              <a:t>The Qualification Life is the period for which a particular project is eligible to generate SRECs. A shorter Qualification Life therefore means a shorter period of SREC payments for a given solar project.</a:t>
            </a:r>
          </a:p>
          <a:p>
            <a:pPr marL="628650" lvl="1" indent="-171450">
              <a:spcBef>
                <a:spcPts val="1200"/>
              </a:spcBef>
              <a:buFont typeface="Wingdings" panose="05000000000000000000" pitchFamily="2" charset="2"/>
              <a:buChar char="§"/>
            </a:pPr>
            <a:r>
              <a:rPr lang="en-US" sz="1400" dirty="0"/>
              <a:t>The shorter Qualification Life pushes up SREC prices, since projects must recover their costs over a shorter period.</a:t>
            </a:r>
          </a:p>
          <a:p>
            <a:pPr marL="171450" indent="-171450">
              <a:spcBef>
                <a:spcPts val="1200"/>
              </a:spcBef>
              <a:buFont typeface="Wingdings" panose="05000000000000000000" pitchFamily="2" charset="2"/>
              <a:buChar char="§"/>
            </a:pPr>
            <a:r>
              <a:rPr lang="en-US" sz="1400" dirty="0"/>
              <a:t>Solar capacity additions are identical to Staff Alternative A since the underlying SREC demand is identical.</a:t>
            </a:r>
          </a:p>
          <a:p>
            <a:pPr>
              <a:spcBef>
                <a:spcPts val="1200"/>
              </a:spcBef>
            </a:pPr>
            <a:endParaRPr lang="en-US" sz="1400" dirty="0"/>
          </a:p>
        </p:txBody>
      </p:sp>
      <p:pic>
        <p:nvPicPr>
          <p:cNvPr id="5" name="Picture 4"/>
          <p:cNvPicPr>
            <a:picLocks noChangeAspect="1"/>
          </p:cNvPicPr>
          <p:nvPr/>
        </p:nvPicPr>
        <p:blipFill>
          <a:blip r:embed="rId3"/>
          <a:stretch>
            <a:fillRect/>
          </a:stretch>
        </p:blipFill>
        <p:spPr>
          <a:xfrm>
            <a:off x="320040" y="3017520"/>
            <a:ext cx="8349880" cy="3200400"/>
          </a:xfrm>
          <a:prstGeom prst="rect">
            <a:avLst/>
          </a:prstGeom>
        </p:spPr>
      </p:pic>
    </p:spTree>
    <p:extLst>
      <p:ext uri="{BB962C8B-B14F-4D97-AF65-F5344CB8AC3E}">
        <p14:creationId xmlns:p14="http://schemas.microsoft.com/office/powerpoint/2010/main" val="41378258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0040" y="424180"/>
            <a:ext cx="8188503" cy="713741"/>
          </a:xfrm>
        </p:spPr>
        <p:txBody>
          <a:bodyPr/>
          <a:lstStyle/>
          <a:p>
            <a:r>
              <a:rPr lang="en-US" sz="2400" dirty="0"/>
              <a:t>Results for Scenario 7: Current Policy with Grid Supply (Subsection R) Injection</a:t>
            </a:r>
          </a:p>
        </p:txBody>
      </p:sp>
      <p:sp>
        <p:nvSpPr>
          <p:cNvPr id="8" name="Slide Number Placeholder 7"/>
          <p:cNvSpPr>
            <a:spLocks noGrp="1"/>
          </p:cNvSpPr>
          <p:nvPr>
            <p:ph type="sldNum" sz="quarter" idx="12"/>
          </p:nvPr>
        </p:nvSpPr>
        <p:spPr/>
        <p:txBody>
          <a:bodyPr/>
          <a:lstStyle/>
          <a:p>
            <a:fld id="{1DB5379B-6F0A-3548-AC69-0D2DB46577D4}" type="slidenum">
              <a:rPr lang="en-US" smtClean="0"/>
              <a:t>26</a:t>
            </a:fld>
            <a:endParaRPr lang="en-US" dirty="0"/>
          </a:p>
        </p:txBody>
      </p:sp>
      <p:sp>
        <p:nvSpPr>
          <p:cNvPr id="11" name="Rectangle 10"/>
          <p:cNvSpPr/>
          <p:nvPr/>
        </p:nvSpPr>
        <p:spPr>
          <a:xfrm>
            <a:off x="6883285" y="5985165"/>
            <a:ext cx="1089660" cy="135355"/>
          </a:xfrm>
          <a:prstGeom prst="rect">
            <a:avLst/>
          </a:prstGeom>
          <a:solidFill>
            <a:schemeClr val="bg1"/>
          </a:solidFill>
          <a:ln w="12700" cmpd="sng">
            <a:no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9" name="TextBox 18"/>
          <p:cNvSpPr txBox="1"/>
          <p:nvPr/>
        </p:nvSpPr>
        <p:spPr>
          <a:xfrm>
            <a:off x="311075" y="1065184"/>
            <a:ext cx="8448087" cy="2017654"/>
          </a:xfrm>
          <a:prstGeom prst="rect">
            <a:avLst/>
          </a:prstGeom>
          <a:noFill/>
          <a:ln>
            <a:noFill/>
          </a:ln>
        </p:spPr>
        <p:txBody>
          <a:bodyPr wrap="square" lIns="0" tIns="0" rIns="0" bIns="0" rtlCol="0">
            <a:noAutofit/>
          </a:bodyPr>
          <a:lstStyle/>
          <a:p>
            <a:pPr marL="171450" indent="-171450">
              <a:spcBef>
                <a:spcPts val="1200"/>
              </a:spcBef>
              <a:buFont typeface="Wingdings" panose="05000000000000000000" pitchFamily="2" charset="2"/>
              <a:buChar char="§"/>
            </a:pPr>
            <a:r>
              <a:rPr lang="en-US" sz="1400" dirty="0"/>
              <a:t>Scenario 7 is identical to current policy (Scenario 8), except for an injection of 67 MW of Subsection R (SSR) capacity, projected to come online in EY19.</a:t>
            </a:r>
          </a:p>
          <a:p>
            <a:pPr marL="171450" indent="-171450">
              <a:spcBef>
                <a:spcPts val="1200"/>
              </a:spcBef>
              <a:buFont typeface="Wingdings" panose="05000000000000000000" pitchFamily="2" charset="2"/>
              <a:buChar char="§"/>
            </a:pPr>
            <a:r>
              <a:rPr lang="en-US" sz="1400" dirty="0"/>
              <a:t>The higher performance (capacity factor) and lower cost of grid supply solar relative to behind the meter solar means that the injection of SSR capacity tends to tamp down SREC prices in EY19.</a:t>
            </a:r>
          </a:p>
          <a:p>
            <a:pPr marL="171450" indent="-171450">
              <a:spcBef>
                <a:spcPts val="1200"/>
              </a:spcBef>
              <a:buFont typeface="Wingdings" panose="05000000000000000000" pitchFamily="2" charset="2"/>
              <a:buChar char="§"/>
            </a:pPr>
            <a:r>
              <a:rPr lang="en-US" sz="1400" dirty="0"/>
              <a:t>The injection of this level of SSR capacity is also enough to displace completely the economic residential and commercial solar installations that would otherwise have occurred in EY19.</a:t>
            </a:r>
          </a:p>
          <a:p>
            <a:pPr marL="171450" indent="-171450">
              <a:spcBef>
                <a:spcPts val="1200"/>
              </a:spcBef>
              <a:buFont typeface="Wingdings" panose="05000000000000000000" pitchFamily="2" charset="2"/>
              <a:buChar char="§"/>
            </a:pPr>
            <a:r>
              <a:rPr lang="en-US" sz="1400" dirty="0"/>
              <a:t>Results in EY20+ nearly match Scenario 8 results, as no further injections of SSR are assumed to occur.</a:t>
            </a:r>
          </a:p>
          <a:p>
            <a:pPr>
              <a:spcBef>
                <a:spcPts val="1200"/>
              </a:spcBef>
            </a:pPr>
            <a:endParaRPr lang="en-US" sz="1400" dirty="0"/>
          </a:p>
        </p:txBody>
      </p:sp>
      <p:pic>
        <p:nvPicPr>
          <p:cNvPr id="5" name="Picture 4"/>
          <p:cNvPicPr>
            <a:picLocks noChangeAspect="1"/>
          </p:cNvPicPr>
          <p:nvPr/>
        </p:nvPicPr>
        <p:blipFill>
          <a:blip r:embed="rId3"/>
          <a:stretch>
            <a:fillRect/>
          </a:stretch>
        </p:blipFill>
        <p:spPr>
          <a:xfrm>
            <a:off x="320040" y="3017520"/>
            <a:ext cx="8466640" cy="3200400"/>
          </a:xfrm>
          <a:prstGeom prst="rect">
            <a:avLst/>
          </a:prstGeom>
        </p:spPr>
      </p:pic>
    </p:spTree>
    <p:extLst>
      <p:ext uri="{BB962C8B-B14F-4D97-AF65-F5344CB8AC3E}">
        <p14:creationId xmlns:p14="http://schemas.microsoft.com/office/powerpoint/2010/main" val="25447910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0040" y="424180"/>
            <a:ext cx="8188503" cy="713741"/>
          </a:xfrm>
        </p:spPr>
        <p:txBody>
          <a:bodyPr/>
          <a:lstStyle/>
          <a:p>
            <a:r>
              <a:rPr lang="en-US" sz="2400" dirty="0"/>
              <a:t>Results for Scenario 8: Current Policy</a:t>
            </a:r>
          </a:p>
        </p:txBody>
      </p:sp>
      <p:sp>
        <p:nvSpPr>
          <p:cNvPr id="8" name="Slide Number Placeholder 7"/>
          <p:cNvSpPr>
            <a:spLocks noGrp="1"/>
          </p:cNvSpPr>
          <p:nvPr>
            <p:ph type="sldNum" sz="quarter" idx="12"/>
          </p:nvPr>
        </p:nvSpPr>
        <p:spPr/>
        <p:txBody>
          <a:bodyPr/>
          <a:lstStyle/>
          <a:p>
            <a:fld id="{1DB5379B-6F0A-3548-AC69-0D2DB46577D4}" type="slidenum">
              <a:rPr lang="en-US" smtClean="0"/>
              <a:t>27</a:t>
            </a:fld>
            <a:endParaRPr lang="en-US" dirty="0"/>
          </a:p>
        </p:txBody>
      </p:sp>
      <p:sp>
        <p:nvSpPr>
          <p:cNvPr id="11" name="Rectangle 10"/>
          <p:cNvSpPr/>
          <p:nvPr/>
        </p:nvSpPr>
        <p:spPr>
          <a:xfrm>
            <a:off x="6883285" y="5985165"/>
            <a:ext cx="1089660" cy="135355"/>
          </a:xfrm>
          <a:prstGeom prst="rect">
            <a:avLst/>
          </a:prstGeom>
          <a:solidFill>
            <a:schemeClr val="bg1"/>
          </a:solidFill>
          <a:ln w="12700" cmpd="sng">
            <a:no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9" name="TextBox 18"/>
          <p:cNvSpPr txBox="1"/>
          <p:nvPr/>
        </p:nvSpPr>
        <p:spPr>
          <a:xfrm>
            <a:off x="311076" y="860612"/>
            <a:ext cx="8366760" cy="2294963"/>
          </a:xfrm>
          <a:prstGeom prst="rect">
            <a:avLst/>
          </a:prstGeom>
          <a:noFill/>
          <a:ln>
            <a:noFill/>
          </a:ln>
        </p:spPr>
        <p:txBody>
          <a:bodyPr wrap="square" lIns="0" tIns="0" rIns="0" bIns="0" rtlCol="0">
            <a:noAutofit/>
          </a:bodyPr>
          <a:lstStyle/>
          <a:p>
            <a:pPr marL="171450" indent="-171450">
              <a:spcBef>
                <a:spcPts val="1200"/>
              </a:spcBef>
              <a:buFont typeface="Wingdings" panose="05000000000000000000" pitchFamily="2" charset="2"/>
              <a:buChar char="§"/>
            </a:pPr>
            <a:r>
              <a:rPr lang="en-US" sz="1400" dirty="0"/>
              <a:t>Market participants anticipate policy action that will increase SREC demand above levels dictated by current policy, which prompts the maintenance of a healthy SREC bank in anticipation of future demand. </a:t>
            </a:r>
          </a:p>
          <a:p>
            <a:pPr marL="628650" lvl="1" indent="-171450">
              <a:spcBef>
                <a:spcPts val="1200"/>
              </a:spcBef>
              <a:buFont typeface="Wingdings" panose="05000000000000000000" pitchFamily="2" charset="2"/>
              <a:buChar char="§"/>
            </a:pPr>
            <a:r>
              <a:rPr lang="en-US" sz="1400" dirty="0"/>
              <a:t>If policy change does not occur (i.e., this scenario), the market approaches oversupply and builds and SREC prices decline as a consequence.</a:t>
            </a:r>
          </a:p>
          <a:p>
            <a:pPr marL="171450" indent="-171450">
              <a:spcBef>
                <a:spcPts val="1200"/>
              </a:spcBef>
              <a:buFont typeface="Wingdings" panose="05000000000000000000" pitchFamily="2" charset="2"/>
              <a:buChar char="§"/>
            </a:pPr>
            <a:r>
              <a:rPr lang="en-US" sz="1400" dirty="0"/>
              <a:t>The SREC market transitions towards economic fundamentals-based pricing levels by EY20 as participants reconcile to the existing policy design.</a:t>
            </a:r>
          </a:p>
          <a:p>
            <a:pPr marL="171450" indent="-171450">
              <a:spcBef>
                <a:spcPts val="1200"/>
              </a:spcBef>
              <a:buFont typeface="Wingdings" panose="05000000000000000000" pitchFamily="2" charset="2"/>
              <a:buChar char="§"/>
            </a:pPr>
            <a:r>
              <a:rPr lang="en-US" sz="1400" dirty="0"/>
              <a:t>The model does not add incremental capacity beyond levels needed to meet demand and banking behavior. Limited incremental builds occur in EY21-22 as a result.</a:t>
            </a:r>
          </a:p>
        </p:txBody>
      </p:sp>
      <p:pic>
        <p:nvPicPr>
          <p:cNvPr id="3" name="Picture 2"/>
          <p:cNvPicPr>
            <a:picLocks noChangeAspect="1"/>
          </p:cNvPicPr>
          <p:nvPr/>
        </p:nvPicPr>
        <p:blipFill>
          <a:blip r:embed="rId3"/>
          <a:stretch>
            <a:fillRect/>
          </a:stretch>
        </p:blipFill>
        <p:spPr>
          <a:xfrm>
            <a:off x="320040" y="3017520"/>
            <a:ext cx="8356601" cy="3200400"/>
          </a:xfrm>
          <a:prstGeom prst="rect">
            <a:avLst/>
          </a:prstGeom>
        </p:spPr>
      </p:pic>
    </p:spTree>
    <p:extLst>
      <p:ext uri="{BB962C8B-B14F-4D97-AF65-F5344CB8AC3E}">
        <p14:creationId xmlns:p14="http://schemas.microsoft.com/office/powerpoint/2010/main" val="23181316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rmAutofit/>
          </a:bodyPr>
          <a:lstStyle/>
          <a:p>
            <a:r>
              <a:rPr lang="en-US" sz="2400" dirty="0"/>
              <a:t>Illustrative Investment Returns by Project Type</a:t>
            </a:r>
          </a:p>
        </p:txBody>
      </p:sp>
      <p:sp>
        <p:nvSpPr>
          <p:cNvPr id="8" name="Slide Number Placeholder 7"/>
          <p:cNvSpPr>
            <a:spLocks noGrp="1"/>
          </p:cNvSpPr>
          <p:nvPr>
            <p:ph type="sldNum" sz="quarter" idx="12"/>
          </p:nvPr>
        </p:nvSpPr>
        <p:spPr/>
        <p:txBody>
          <a:bodyPr/>
          <a:lstStyle/>
          <a:p>
            <a:fld id="{1DB5379B-6F0A-3548-AC69-0D2DB46577D4}" type="slidenum">
              <a:rPr lang="en-US" smtClean="0"/>
              <a:t>28</a:t>
            </a:fld>
            <a:endParaRPr lang="en-US" dirty="0"/>
          </a:p>
        </p:txBody>
      </p:sp>
    </p:spTree>
    <p:extLst>
      <p:ext uri="{BB962C8B-B14F-4D97-AF65-F5344CB8AC3E}">
        <p14:creationId xmlns:p14="http://schemas.microsoft.com/office/powerpoint/2010/main" val="27070756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424180"/>
            <a:ext cx="7404848" cy="713741"/>
          </a:xfrm>
        </p:spPr>
        <p:txBody>
          <a:bodyPr/>
          <a:lstStyle/>
          <a:p>
            <a:r>
              <a:rPr lang="en-US" sz="2400" dirty="0"/>
              <a:t>Illustrative Investment Rate of Return by Solar Project Type</a:t>
            </a:r>
          </a:p>
        </p:txBody>
      </p:sp>
      <p:sp>
        <p:nvSpPr>
          <p:cNvPr id="8" name="Slide Number Placeholder 7"/>
          <p:cNvSpPr>
            <a:spLocks noGrp="1"/>
          </p:cNvSpPr>
          <p:nvPr>
            <p:ph type="sldNum" sz="quarter" idx="12"/>
          </p:nvPr>
        </p:nvSpPr>
        <p:spPr/>
        <p:txBody>
          <a:bodyPr/>
          <a:lstStyle/>
          <a:p>
            <a:fld id="{1DB5379B-6F0A-3548-AC69-0D2DB46577D4}" type="slidenum">
              <a:rPr lang="en-US" smtClean="0"/>
              <a:t>29</a:t>
            </a:fld>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1798439909"/>
              </p:ext>
            </p:extLst>
          </p:nvPr>
        </p:nvGraphicFramePr>
        <p:xfrm>
          <a:off x="457199" y="1137921"/>
          <a:ext cx="6369628" cy="3537992"/>
        </p:xfrm>
        <a:graphic>
          <a:graphicData uri="http://schemas.openxmlformats.org/drawingml/2006/table">
            <a:tbl>
              <a:tblPr/>
              <a:tblGrid>
                <a:gridCol w="1407653">
                  <a:extLst>
                    <a:ext uri="{9D8B030D-6E8A-4147-A177-3AD203B41FA5}">
                      <a16:colId xmlns:a16="http://schemas.microsoft.com/office/drawing/2014/main" val="20000"/>
                    </a:ext>
                  </a:extLst>
                </a:gridCol>
                <a:gridCol w="1625838">
                  <a:extLst>
                    <a:ext uri="{9D8B030D-6E8A-4147-A177-3AD203B41FA5}">
                      <a16:colId xmlns:a16="http://schemas.microsoft.com/office/drawing/2014/main" val="20001"/>
                    </a:ext>
                  </a:extLst>
                </a:gridCol>
                <a:gridCol w="1710299">
                  <a:extLst>
                    <a:ext uri="{9D8B030D-6E8A-4147-A177-3AD203B41FA5}">
                      <a16:colId xmlns:a16="http://schemas.microsoft.com/office/drawing/2014/main" val="20002"/>
                    </a:ext>
                  </a:extLst>
                </a:gridCol>
                <a:gridCol w="1625838">
                  <a:extLst>
                    <a:ext uri="{9D8B030D-6E8A-4147-A177-3AD203B41FA5}">
                      <a16:colId xmlns:a16="http://schemas.microsoft.com/office/drawing/2014/main" val="20003"/>
                    </a:ext>
                  </a:extLst>
                </a:gridCol>
              </a:tblGrid>
              <a:tr h="442249">
                <a:tc rowSpan="2">
                  <a:txBody>
                    <a:bodyPr/>
                    <a:lstStyle/>
                    <a:p>
                      <a:pPr algn="ctr" fontAlgn="b"/>
                      <a:r>
                        <a:rPr lang="en-US" sz="1600" b="1" i="0" u="none" strike="noStrike" dirty="0">
                          <a:solidFill>
                            <a:srgbClr val="FFFFFF"/>
                          </a:solidFill>
                          <a:effectLst/>
                          <a:latin typeface="Arial" panose="020B0604020202020204" pitchFamily="34" charset="0"/>
                          <a:cs typeface="Arial" panose="020B0604020202020204" pitchFamily="34" charset="0"/>
                        </a:rPr>
                        <a:t>SREC Price ($/MWh)</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tc gridSpan="3">
                  <a:txBody>
                    <a:bodyPr/>
                    <a:lstStyle/>
                    <a:p>
                      <a:pPr algn="ctr" fontAlgn="b"/>
                      <a:r>
                        <a:rPr lang="en-US" sz="1600" b="1" i="0" u="none" strike="noStrike" dirty="0">
                          <a:solidFill>
                            <a:srgbClr val="FFFFFF"/>
                          </a:solidFill>
                          <a:effectLst/>
                          <a:latin typeface="Arial" panose="020B0604020202020204" pitchFamily="34" charset="0"/>
                          <a:cs typeface="Arial" panose="020B0604020202020204" pitchFamily="34" charset="0"/>
                        </a:rPr>
                        <a:t>Rate of Return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442249">
                <a:tc vMerge="1">
                  <a:txBody>
                    <a:bodyPr/>
                    <a:lstStyle/>
                    <a:p>
                      <a:pPr algn="ctr" fontAlgn="b"/>
                      <a:endParaRPr lang="en-US" sz="1600" b="1" i="0" u="none" strike="noStrike" dirty="0">
                        <a:solidFill>
                          <a:srgbClr val="FFFFFF"/>
                        </a:solidFill>
                        <a:effectLst/>
                        <a:latin typeface="Arial" panose="020B0604020202020204" pitchFamily="34" charset="0"/>
                        <a:cs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tc>
                  <a:txBody>
                    <a:bodyPr/>
                    <a:lstStyle/>
                    <a:p>
                      <a:pPr algn="ctr" fontAlgn="b"/>
                      <a:r>
                        <a:rPr lang="en-US" sz="1600" b="1" i="0" u="none" strike="noStrike" dirty="0">
                          <a:solidFill>
                            <a:srgbClr val="FFFFFF"/>
                          </a:solidFill>
                          <a:effectLst/>
                          <a:latin typeface="Arial" panose="020B0604020202020204" pitchFamily="34" charset="0"/>
                          <a:cs typeface="Arial" panose="020B0604020202020204" pitchFamily="34" charset="0"/>
                        </a:rPr>
                        <a:t>Residential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tc>
                  <a:txBody>
                    <a:bodyPr/>
                    <a:lstStyle/>
                    <a:p>
                      <a:pPr algn="ctr" fontAlgn="b"/>
                      <a:r>
                        <a:rPr lang="en-US" sz="1600" b="1" i="0" u="none" strike="noStrike" dirty="0">
                          <a:solidFill>
                            <a:srgbClr val="FFFFFF"/>
                          </a:solidFill>
                          <a:effectLst/>
                          <a:latin typeface="Arial" panose="020B0604020202020204" pitchFamily="34" charset="0"/>
                          <a:cs typeface="Arial" panose="020B0604020202020204" pitchFamily="34" charset="0"/>
                        </a:rPr>
                        <a:t>Commercial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tc>
                  <a:txBody>
                    <a:bodyPr/>
                    <a:lstStyle/>
                    <a:p>
                      <a:pPr algn="ctr" fontAlgn="b"/>
                      <a:r>
                        <a:rPr lang="en-US" sz="1600" b="1" i="0" u="none" strike="noStrike" dirty="0">
                          <a:solidFill>
                            <a:srgbClr val="FFFFFF"/>
                          </a:solidFill>
                          <a:effectLst/>
                          <a:latin typeface="Arial" panose="020B0604020202020204" pitchFamily="34" charset="0"/>
                          <a:cs typeface="Arial" panose="020B0604020202020204" pitchFamily="34" charset="0"/>
                        </a:rPr>
                        <a:t>Grid Supply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extLst>
                  <a:ext uri="{0D108BD9-81ED-4DB2-BD59-A6C34878D82A}">
                    <a16:rowId xmlns:a16="http://schemas.microsoft.com/office/drawing/2014/main" val="10001"/>
                  </a:ext>
                </a:extLst>
              </a:tr>
              <a:tr h="442249">
                <a:tc>
                  <a:txBody>
                    <a:bodyPr/>
                    <a:lstStyle/>
                    <a:p>
                      <a:pPr algn="ctr" fontAlgn="b"/>
                      <a:r>
                        <a:rPr lang="en-US" sz="1600" b="0" i="0" u="none" strike="noStrike" dirty="0">
                          <a:solidFill>
                            <a:srgbClr val="000000"/>
                          </a:solidFill>
                          <a:effectLst/>
                          <a:latin typeface="Arial" panose="020B0604020202020204" pitchFamily="34" charset="0"/>
                          <a:cs typeface="Arial" panose="020B060402020202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600" b="0" i="0" u="none" strike="noStrike" dirty="0">
                          <a:solidFill>
                            <a:srgbClr val="000000"/>
                          </a:solidFill>
                          <a:effectLst/>
                          <a:latin typeface="Arial" panose="020B0604020202020204" pitchFamily="34" charset="0"/>
                          <a:cs typeface="Arial" panose="020B0604020202020204" pitchFamily="34" charset="0"/>
                        </a:rPr>
                        <a:t>-15%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600" b="0" i="0" u="none" strike="noStrike" dirty="0">
                          <a:solidFill>
                            <a:srgbClr val="000000"/>
                          </a:solidFill>
                          <a:effectLst/>
                          <a:latin typeface="Arial" panose="020B0604020202020204" pitchFamily="34" charset="0"/>
                          <a:cs typeface="Arial" panose="020B0604020202020204" pitchFamily="34" charset="0"/>
                        </a:rPr>
                        <a:t>-24%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600" b="0" i="0" u="none" strike="noStrike" dirty="0">
                          <a:solidFill>
                            <a:srgbClr val="000000"/>
                          </a:solidFill>
                          <a:effectLst/>
                          <a:latin typeface="Arial" panose="020B0604020202020204" pitchFamily="34" charset="0"/>
                          <a:cs typeface="Arial" panose="020B0604020202020204" pitchFamily="34" charset="0"/>
                        </a:rPr>
                        <a:t>-26%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442249">
                <a:tc>
                  <a:txBody>
                    <a:bodyPr/>
                    <a:lstStyle/>
                    <a:p>
                      <a:pPr algn="ctr" fontAlgn="b"/>
                      <a:r>
                        <a:rPr lang="en-US" sz="1600" b="0" i="0" u="none" strike="noStrike" dirty="0">
                          <a:solidFill>
                            <a:srgbClr val="000000"/>
                          </a:solidFill>
                          <a:effectLst/>
                          <a:latin typeface="Arial" panose="020B0604020202020204" pitchFamily="34" charset="0"/>
                          <a:cs typeface="Arial" panose="020B0604020202020204" pitchFamily="34" charset="0"/>
                        </a:rPr>
                        <a:t>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600" b="0" i="0" u="none" strike="noStrike" dirty="0">
                          <a:solidFill>
                            <a:srgbClr val="000000"/>
                          </a:solidFill>
                          <a:effectLst/>
                          <a:latin typeface="Arial" panose="020B0604020202020204" pitchFamily="34" charset="0"/>
                          <a:cs typeface="Arial" panose="020B0604020202020204" pitchFamily="34" charset="0"/>
                        </a:rPr>
                        <a:t>-9%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600" b="0" i="0" u="none" strike="noStrike" dirty="0">
                          <a:solidFill>
                            <a:srgbClr val="000000"/>
                          </a:solidFill>
                          <a:effectLst/>
                          <a:latin typeface="Arial" panose="020B0604020202020204" pitchFamily="34" charset="0"/>
                          <a:cs typeface="Arial" panose="020B0604020202020204" pitchFamily="34" charset="0"/>
                        </a:rPr>
                        <a:t>-18%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600" b="0" i="0" u="none" strike="noStrike" dirty="0">
                          <a:solidFill>
                            <a:srgbClr val="000000"/>
                          </a:solidFill>
                          <a:effectLst/>
                          <a:latin typeface="Arial" panose="020B0604020202020204" pitchFamily="34" charset="0"/>
                          <a:cs typeface="Arial" panose="020B0604020202020204" pitchFamily="34" charset="0"/>
                        </a:rPr>
                        <a:t>-14%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442249">
                <a:tc>
                  <a:txBody>
                    <a:bodyPr/>
                    <a:lstStyle/>
                    <a:p>
                      <a:pPr algn="ctr" fontAlgn="b"/>
                      <a:r>
                        <a:rPr lang="en-US" sz="1600" b="0" i="0" u="none" strike="noStrike" dirty="0">
                          <a:solidFill>
                            <a:srgbClr val="000000"/>
                          </a:solidFill>
                          <a:effectLst/>
                          <a:latin typeface="Arial" panose="020B0604020202020204" pitchFamily="34" charset="0"/>
                          <a:cs typeface="Arial" panose="020B0604020202020204" pitchFamily="34" charset="0"/>
                        </a:rPr>
                        <a:t>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600" b="0" i="0" u="none" strike="noStrike" dirty="0">
                          <a:solidFill>
                            <a:srgbClr val="000000"/>
                          </a:solidFill>
                          <a:effectLst/>
                          <a:latin typeface="Arial" panose="020B0604020202020204" pitchFamily="34" charset="0"/>
                          <a:cs typeface="Arial" panose="020B0604020202020204" pitchFamily="34" charset="0"/>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600" b="0" i="0" u="none" strike="noStrike" dirty="0">
                          <a:solidFill>
                            <a:srgbClr val="000000"/>
                          </a:solidFill>
                          <a:effectLst/>
                          <a:latin typeface="Arial" panose="020B0604020202020204" pitchFamily="34" charset="0"/>
                          <a:cs typeface="Arial" panose="020B0604020202020204" pitchFamily="34" charset="0"/>
                        </a:rPr>
                        <a:t>-11%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600" b="0" i="0" u="none" strike="noStrike" dirty="0">
                          <a:solidFill>
                            <a:srgbClr val="000000"/>
                          </a:solidFill>
                          <a:effectLst/>
                          <a:latin typeface="Arial" panose="020B0604020202020204" pitchFamily="34" charset="0"/>
                          <a:cs typeface="Arial" panose="020B0604020202020204" pitchFamily="34" charset="0"/>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442249">
                <a:tc>
                  <a:txBody>
                    <a:bodyPr/>
                    <a:lstStyle/>
                    <a:p>
                      <a:pPr algn="ctr" fontAlgn="b"/>
                      <a:r>
                        <a:rPr lang="en-US" sz="1600" b="0" i="0" u="none" strike="noStrike" dirty="0">
                          <a:solidFill>
                            <a:srgbClr val="000000"/>
                          </a:solidFill>
                          <a:effectLst/>
                          <a:latin typeface="Arial" panose="020B0604020202020204" pitchFamily="34" charset="0"/>
                          <a:cs typeface="Arial" panose="020B0604020202020204" pitchFamily="34" charset="0"/>
                        </a:rPr>
                        <a:t>150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600" b="0" i="0" u="none" strike="noStrike" dirty="0">
                          <a:solidFill>
                            <a:srgbClr val="000000"/>
                          </a:solidFill>
                          <a:effectLst/>
                          <a:latin typeface="Arial" panose="020B0604020202020204" pitchFamily="34" charset="0"/>
                          <a:cs typeface="Arial" panose="020B0604020202020204" pitchFamily="34" charset="0"/>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600" b="0" i="0" u="none" strike="noStrike" dirty="0">
                          <a:solidFill>
                            <a:srgbClr val="000000"/>
                          </a:solidFill>
                          <a:effectLst/>
                          <a:latin typeface="Arial" panose="020B0604020202020204" pitchFamily="34" charset="0"/>
                          <a:cs typeface="Arial" panose="020B0604020202020204" pitchFamily="34" charset="0"/>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600" b="0" i="0" u="none" strike="noStrike" dirty="0">
                          <a:solidFill>
                            <a:srgbClr val="000000"/>
                          </a:solidFill>
                          <a:effectLst/>
                          <a:latin typeface="Arial" panose="020B0604020202020204" pitchFamily="34" charset="0"/>
                          <a:cs typeface="Arial" panose="020B0604020202020204" pitchFamily="34" charset="0"/>
                        </a:rPr>
                        <a:t>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442249">
                <a:tc>
                  <a:txBody>
                    <a:bodyPr/>
                    <a:lstStyle/>
                    <a:p>
                      <a:pPr algn="ctr" fontAlgn="b"/>
                      <a:r>
                        <a:rPr lang="en-US" sz="1600" b="0" i="0" u="none" strike="noStrike" dirty="0">
                          <a:solidFill>
                            <a:srgbClr val="000000"/>
                          </a:solidFill>
                          <a:effectLst/>
                          <a:latin typeface="Arial" panose="020B0604020202020204" pitchFamily="34" charset="0"/>
                          <a:cs typeface="Arial" panose="020B0604020202020204" pitchFamily="34" charset="0"/>
                        </a:rPr>
                        <a:t>200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600" b="0" i="0" u="none" strike="noStrike" dirty="0">
                          <a:solidFill>
                            <a:srgbClr val="000000"/>
                          </a:solidFill>
                          <a:effectLst/>
                          <a:latin typeface="Arial" panose="020B0604020202020204" pitchFamily="34" charset="0"/>
                          <a:cs typeface="Arial" panose="020B0604020202020204" pitchFamily="34" charset="0"/>
                        </a:rPr>
                        <a:t>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600" b="0" i="0" u="none" strike="noStrike" dirty="0">
                          <a:solidFill>
                            <a:srgbClr val="000000"/>
                          </a:solidFill>
                          <a:effectLst/>
                          <a:latin typeface="Arial" panose="020B0604020202020204" pitchFamily="34" charset="0"/>
                          <a:cs typeface="Arial" panose="020B0604020202020204" pitchFamily="34" charset="0"/>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600" b="0" i="0" u="none" strike="noStrike" dirty="0">
                          <a:solidFill>
                            <a:srgbClr val="000000"/>
                          </a:solidFill>
                          <a:effectLst/>
                          <a:latin typeface="Arial" panose="020B0604020202020204" pitchFamily="34" charset="0"/>
                          <a:cs typeface="Arial" panose="020B0604020202020204" pitchFamily="34" charset="0"/>
                        </a:rPr>
                        <a:t>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442249">
                <a:tc>
                  <a:txBody>
                    <a:bodyPr/>
                    <a:lstStyle/>
                    <a:p>
                      <a:pPr algn="ctr" fontAlgn="b"/>
                      <a:r>
                        <a:rPr lang="en-US" sz="1600" b="0" i="0" u="none" strike="noStrike" dirty="0">
                          <a:solidFill>
                            <a:srgbClr val="000000"/>
                          </a:solidFill>
                          <a:effectLst/>
                          <a:latin typeface="Arial" panose="020B0604020202020204" pitchFamily="34" charset="0"/>
                          <a:cs typeface="Arial" panose="020B0604020202020204" pitchFamily="34" charset="0"/>
                        </a:rPr>
                        <a:t>250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600" b="0" i="0" u="none" strike="noStrike" dirty="0">
                          <a:solidFill>
                            <a:srgbClr val="000000"/>
                          </a:solidFill>
                          <a:effectLst/>
                          <a:latin typeface="Arial" panose="020B0604020202020204" pitchFamily="34" charset="0"/>
                          <a:cs typeface="Arial" panose="020B0604020202020204" pitchFamily="34" charset="0"/>
                        </a:rPr>
                        <a:t>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600" b="0" i="0" u="none" strike="noStrike" dirty="0">
                          <a:solidFill>
                            <a:srgbClr val="000000"/>
                          </a:solidFill>
                          <a:effectLst/>
                          <a:latin typeface="Arial" panose="020B0604020202020204" pitchFamily="34" charset="0"/>
                          <a:cs typeface="Arial" panose="020B0604020202020204" pitchFamily="34" charset="0"/>
                        </a:rPr>
                        <a:t>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600" b="0" i="0" u="none" strike="noStrike" dirty="0">
                          <a:solidFill>
                            <a:srgbClr val="000000"/>
                          </a:solidFill>
                          <a:effectLst/>
                          <a:latin typeface="Arial" panose="020B0604020202020204" pitchFamily="34" charset="0"/>
                          <a:cs typeface="Arial" panose="020B0604020202020204" pitchFamily="34" charset="0"/>
                        </a:rPr>
                        <a:t>33%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bl>
          </a:graphicData>
        </a:graphic>
      </p:graphicFrame>
      <p:sp>
        <p:nvSpPr>
          <p:cNvPr id="7" name="TextBox 6"/>
          <p:cNvSpPr txBox="1"/>
          <p:nvPr/>
        </p:nvSpPr>
        <p:spPr>
          <a:xfrm>
            <a:off x="300948" y="4792075"/>
            <a:ext cx="8207596" cy="1195158"/>
          </a:xfrm>
          <a:prstGeom prst="rect">
            <a:avLst/>
          </a:prstGeom>
        </p:spPr>
        <p:txBody>
          <a:bodyPr wrap="square" lIns="0" tIns="0" rIns="0" bIns="0" rtlCol="0">
            <a:noAutofit/>
          </a:bodyPr>
          <a:lstStyle/>
          <a:p>
            <a:pPr marL="0" indent="0">
              <a:spcBef>
                <a:spcPts val="1200"/>
              </a:spcBef>
              <a:spcAft>
                <a:spcPts val="0"/>
              </a:spcAft>
              <a:buNone/>
            </a:pPr>
            <a:r>
              <a:rPr lang="en-US" sz="1200" dirty="0"/>
              <a:t>* Note: The rate of return is for a representative solar build in EY17 that receives the specified SREC payment for every MWh of generation for the first five years of operation (and Class I REC prices thereafter). The five years of SRECs in this calculation reflects a duration that project owners may use to hedge (lock in) SREC prices to secure financing, though the owners can sell their project SRECs into the market for 15 years. The earlier scenarios in this presentation used an SREC qualification life of 15 years unless otherwise noted (for Scenario 6).</a:t>
            </a:r>
          </a:p>
        </p:txBody>
      </p:sp>
    </p:spTree>
    <p:extLst>
      <p:ext uri="{BB962C8B-B14F-4D97-AF65-F5344CB8AC3E}">
        <p14:creationId xmlns:p14="http://schemas.microsoft.com/office/powerpoint/2010/main" val="29909040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Interpreting Economic Modeling Results</a:t>
            </a:r>
          </a:p>
        </p:txBody>
      </p:sp>
      <p:sp>
        <p:nvSpPr>
          <p:cNvPr id="3" name="Content Placeholder 2"/>
          <p:cNvSpPr>
            <a:spLocks noGrp="1"/>
          </p:cNvSpPr>
          <p:nvPr>
            <p:ph idx="1"/>
          </p:nvPr>
        </p:nvSpPr>
        <p:spPr>
          <a:xfrm>
            <a:off x="457199" y="973063"/>
            <a:ext cx="7873087" cy="5534749"/>
          </a:xfrm>
        </p:spPr>
        <p:txBody>
          <a:bodyPr/>
          <a:lstStyle/>
          <a:p>
            <a:r>
              <a:rPr lang="en-US" sz="1600" dirty="0"/>
              <a:t>The model is populated using several key assumptions. The most important assumption is that the demand for SRECs in each year must be balanced with the available potential supply of SRECs, after accounting for SREC banking behavior.</a:t>
            </a:r>
          </a:p>
          <a:p>
            <a:endParaRPr lang="en-US" sz="1600" dirty="0"/>
          </a:p>
          <a:p>
            <a:r>
              <a:rPr lang="en-US" sz="1600" dirty="0"/>
              <a:t>If the supply of SRECs exceeds the demand for SRECs (after SREC banking activity), then:</a:t>
            </a:r>
            <a:r>
              <a:rPr lang="en-US" sz="1450" dirty="0"/>
              <a:t> </a:t>
            </a:r>
          </a:p>
          <a:p>
            <a:endParaRPr lang="en-US" sz="1450" dirty="0"/>
          </a:p>
          <a:p>
            <a:pPr marL="529828" lvl="1" indent="-400050">
              <a:buFont typeface="+mj-lt"/>
              <a:buAutoNum type="romanUcPeriod"/>
            </a:pPr>
            <a:r>
              <a:rPr lang="en-US" sz="1600" dirty="0"/>
              <a:t>No economic solar builds are assumed to occur; and </a:t>
            </a:r>
          </a:p>
          <a:p>
            <a:pPr marL="529828" lvl="1" indent="-400050">
              <a:buFont typeface="+mj-lt"/>
              <a:buAutoNum type="romanUcPeriod"/>
            </a:pPr>
            <a:r>
              <a:rPr lang="en-US" sz="1600" dirty="0"/>
              <a:t>SREC prices fall to Class I REC price levels</a:t>
            </a:r>
          </a:p>
          <a:p>
            <a:endParaRPr lang="en-US" sz="1600" dirty="0"/>
          </a:p>
          <a:p>
            <a:pPr lvl="1"/>
            <a:r>
              <a:rPr lang="en-US" sz="1450" dirty="0"/>
              <a:t>In other words, the model does not generate out of market builds, or projects that would be undertaken regardless of prevailing SREC prices and market signals</a:t>
            </a:r>
          </a:p>
          <a:p>
            <a:pPr marL="0" indent="0">
              <a:buNone/>
            </a:pPr>
            <a:endParaRPr lang="en-US" sz="1600" dirty="0"/>
          </a:p>
          <a:p>
            <a:r>
              <a:rPr lang="en-US" sz="1600" dirty="0"/>
              <a:t>The model represents a logical framework through which to gauge the magnitude and direction of market responses to policy action. It is not meant to provide point estimates nor forecasted outcomes.</a:t>
            </a:r>
          </a:p>
          <a:p>
            <a:endParaRPr lang="en-US" sz="1600" dirty="0"/>
          </a:p>
          <a:p>
            <a:endParaRPr lang="en-US" sz="1600" dirty="0"/>
          </a:p>
        </p:txBody>
      </p:sp>
      <p:sp>
        <p:nvSpPr>
          <p:cNvPr id="8" name="Slide Number Placeholder 7"/>
          <p:cNvSpPr>
            <a:spLocks noGrp="1"/>
          </p:cNvSpPr>
          <p:nvPr>
            <p:ph type="sldNum" sz="quarter" idx="12"/>
          </p:nvPr>
        </p:nvSpPr>
        <p:spPr/>
        <p:txBody>
          <a:bodyPr/>
          <a:lstStyle/>
          <a:p>
            <a:r>
              <a:rPr lang="en-US" dirty="0"/>
              <a:t>3</a:t>
            </a:r>
          </a:p>
        </p:txBody>
      </p:sp>
    </p:spTree>
    <p:extLst>
      <p:ext uri="{BB962C8B-B14F-4D97-AF65-F5344CB8AC3E}">
        <p14:creationId xmlns:p14="http://schemas.microsoft.com/office/powerpoint/2010/main" val="13285887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rmAutofit/>
          </a:bodyPr>
          <a:lstStyle/>
          <a:p>
            <a:r>
              <a:rPr lang="en-US" sz="2400" dirty="0"/>
              <a:t>Analytic Methods, </a:t>
            </a:r>
            <a:br>
              <a:rPr lang="en-US" sz="2400" dirty="0"/>
            </a:br>
            <a:r>
              <a:rPr lang="en-US" sz="2400" dirty="0"/>
              <a:t>Definitions, </a:t>
            </a:r>
            <a:br>
              <a:rPr lang="en-US" sz="2400" dirty="0"/>
            </a:br>
            <a:r>
              <a:rPr lang="en-US" sz="2400" dirty="0"/>
              <a:t>and Assumptions</a:t>
            </a:r>
          </a:p>
        </p:txBody>
      </p:sp>
      <p:sp>
        <p:nvSpPr>
          <p:cNvPr id="8" name="Slide Number Placeholder 7"/>
          <p:cNvSpPr>
            <a:spLocks noGrp="1"/>
          </p:cNvSpPr>
          <p:nvPr>
            <p:ph type="sldNum" sz="quarter" idx="12"/>
          </p:nvPr>
        </p:nvSpPr>
        <p:spPr/>
        <p:txBody>
          <a:bodyPr/>
          <a:lstStyle/>
          <a:p>
            <a:fld id="{1DB5379B-6F0A-3548-AC69-0D2DB46577D4}" type="slidenum">
              <a:rPr lang="en-US" smtClean="0"/>
              <a:t>4</a:t>
            </a:fld>
            <a:endParaRPr lang="en-US" dirty="0"/>
          </a:p>
        </p:txBody>
      </p:sp>
    </p:spTree>
    <p:extLst>
      <p:ext uri="{BB962C8B-B14F-4D97-AF65-F5344CB8AC3E}">
        <p14:creationId xmlns:p14="http://schemas.microsoft.com/office/powerpoint/2010/main" val="13592827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Methodology: Building Blocks of the SREC Supply and Demand Framework</a:t>
            </a:r>
          </a:p>
        </p:txBody>
      </p:sp>
      <p:sp>
        <p:nvSpPr>
          <p:cNvPr id="3" name="Content Placeholder 2"/>
          <p:cNvSpPr>
            <a:spLocks noGrp="1"/>
          </p:cNvSpPr>
          <p:nvPr>
            <p:ph idx="1"/>
          </p:nvPr>
        </p:nvSpPr>
        <p:spPr>
          <a:xfrm>
            <a:off x="457200" y="1315234"/>
            <a:ext cx="7873088" cy="4852484"/>
          </a:xfrm>
        </p:spPr>
        <p:txBody>
          <a:bodyPr/>
          <a:lstStyle/>
          <a:p>
            <a:r>
              <a:rPr lang="en-US" sz="1400" b="0" dirty="0"/>
              <a:t>The ICF model calculates solar economics at the individual project level across three solar customer categories – utility-scale (grid supply), residential (behind-the-meter), and commercial/non-residential (behind-the-meter).</a:t>
            </a:r>
          </a:p>
          <a:p>
            <a:endParaRPr lang="en-US" sz="1400" b="0" dirty="0"/>
          </a:p>
          <a:p>
            <a:r>
              <a:rPr lang="en-US" sz="1400" b="0" dirty="0"/>
              <a:t>This model calculates an effective SREC price given the other associated costs and revenues for each of the solar customer categories that allows solar developers/owners to meet their required rates of return.</a:t>
            </a:r>
          </a:p>
          <a:p>
            <a:endParaRPr lang="en-US" sz="1400" b="0" dirty="0"/>
          </a:p>
          <a:p>
            <a:r>
              <a:rPr lang="en-US" sz="1400" b="0" dirty="0"/>
              <a:t>The model combines data on existing solar generation in New Jersey and solar pipeline capacity data as of 9/30/17 to establish the additional resources needed to meet the RPS solar carve-out demand in each Energy Year (EY).</a:t>
            </a:r>
          </a:p>
          <a:p>
            <a:endParaRPr lang="en-US" sz="1400" b="0" dirty="0"/>
          </a:p>
          <a:p>
            <a:r>
              <a:rPr lang="en-US" sz="1400" b="0" dirty="0"/>
              <a:t>The eligibility to sell SRECs from the existing stock of solar generators and the SRECs generated by any new solar capacity are tracked within the model, taking into account SREC qualification life.</a:t>
            </a:r>
          </a:p>
          <a:p>
            <a:endParaRPr lang="en-US" sz="1400" b="0" dirty="0"/>
          </a:p>
          <a:p>
            <a:r>
              <a:rPr lang="en-US" sz="1400" b="0" dirty="0"/>
              <a:t>Banking behavior is captured at a high level – specifying the effective size of the bank maintained over time (as a proxy for current market trading strategies), which in turn affects the level of additional capacity necessary to meet the RPS solar carve-out obligation each year.</a:t>
            </a:r>
          </a:p>
          <a:p>
            <a:endParaRPr lang="en-US" sz="1400" b="0" dirty="0"/>
          </a:p>
        </p:txBody>
      </p:sp>
      <p:sp>
        <p:nvSpPr>
          <p:cNvPr id="8" name="Slide Number Placeholder 7"/>
          <p:cNvSpPr>
            <a:spLocks noGrp="1"/>
          </p:cNvSpPr>
          <p:nvPr>
            <p:ph type="sldNum" sz="quarter" idx="12"/>
          </p:nvPr>
        </p:nvSpPr>
        <p:spPr/>
        <p:txBody>
          <a:bodyPr/>
          <a:lstStyle/>
          <a:p>
            <a:fld id="{1DB5379B-6F0A-3548-AC69-0D2DB46577D4}" type="slidenum">
              <a:rPr lang="en-US" smtClean="0"/>
              <a:t>5</a:t>
            </a:fld>
            <a:endParaRPr lang="en-US" dirty="0"/>
          </a:p>
        </p:txBody>
      </p:sp>
    </p:spTree>
    <p:extLst>
      <p:ext uri="{BB962C8B-B14F-4D97-AF65-F5344CB8AC3E}">
        <p14:creationId xmlns:p14="http://schemas.microsoft.com/office/powerpoint/2010/main" val="23105436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Methodology: Notes on Starting Condition of Modeling</a:t>
            </a:r>
          </a:p>
        </p:txBody>
      </p:sp>
      <p:sp>
        <p:nvSpPr>
          <p:cNvPr id="3" name="Content Placeholder 2"/>
          <p:cNvSpPr>
            <a:spLocks noGrp="1"/>
          </p:cNvSpPr>
          <p:nvPr>
            <p:ph idx="1"/>
          </p:nvPr>
        </p:nvSpPr>
        <p:spPr>
          <a:xfrm>
            <a:off x="460373" y="1232952"/>
            <a:ext cx="8048171" cy="4834667"/>
          </a:xfrm>
        </p:spPr>
        <p:txBody>
          <a:bodyPr/>
          <a:lstStyle/>
          <a:p>
            <a:r>
              <a:rPr lang="en-US" sz="1400" b="0" dirty="0"/>
              <a:t>Current New Jersey SREC prices are higher than what the current supply/demand balance and the rates of return required for incremental solar capacity would suggest.</a:t>
            </a:r>
          </a:p>
          <a:p>
            <a:endParaRPr lang="en-US" sz="1400" b="0" dirty="0"/>
          </a:p>
          <a:p>
            <a:r>
              <a:rPr lang="en-US" sz="1400" b="0" dirty="0"/>
              <a:t>The ability to bank SRECs up to five years, and the expectation by some market participants of a further strengthening of RPS solar carve-out requirements over time, suggest that trading behavior may be playing a role in elevating near-term SREC prices. In particular:</a:t>
            </a:r>
          </a:p>
          <a:p>
            <a:pPr lvl="1"/>
            <a:r>
              <a:rPr lang="en-US" dirty="0"/>
              <a:t>The expectation of higher future RPS demand places upward pressure on pricing over time, ultimately approaching the solar alternative compliance payment (SACP) in the years when the market expects most players to be short.</a:t>
            </a:r>
          </a:p>
          <a:p>
            <a:pPr lvl="1"/>
            <a:r>
              <a:rPr lang="en-US" dirty="0"/>
              <a:t>The ability to sell SRECs forward allows market participants to anticipate this event, which in turn pushes up near-term pricing.</a:t>
            </a:r>
          </a:p>
          <a:p>
            <a:pPr lvl="1"/>
            <a:r>
              <a:rPr lang="en-US" dirty="0"/>
              <a:t>Under the Current Policy Case (Scenario 8), there is no change in RPS levels relative current law.</a:t>
            </a:r>
          </a:p>
          <a:p>
            <a:pPr lvl="0">
              <a:buClr>
                <a:srgbClr val="007178"/>
              </a:buClr>
            </a:pPr>
            <a:endParaRPr lang="en-US" sz="1400" b="0" dirty="0"/>
          </a:p>
          <a:p>
            <a:pPr lvl="0">
              <a:buClr>
                <a:srgbClr val="007178"/>
              </a:buClr>
            </a:pPr>
            <a:r>
              <a:rPr lang="en-US" sz="1400" b="0" dirty="0"/>
              <a:t>The ICF model solves for solar capacity (“builds”) across the three customer categories (residential, commercial, and grid supply) based on relative cost, RPS demand, and the level of bank maintained by players over the period. Grid supply projects already announced are assumed to come online regardless of SREC pricing levels. </a:t>
            </a:r>
            <a:r>
              <a:rPr lang="en-US" sz="1400" b="0" u="sng" dirty="0"/>
              <a:t>Once SREC demand is fully satisfied, no further builds are assumed to take place</a:t>
            </a:r>
            <a:r>
              <a:rPr lang="en-US" sz="1400" b="0" dirty="0"/>
              <a:t>.</a:t>
            </a:r>
          </a:p>
          <a:p>
            <a:pPr lvl="0">
              <a:buClr>
                <a:srgbClr val="007178"/>
              </a:buClr>
            </a:pPr>
            <a:endParaRPr lang="en-US" sz="1400" b="0" dirty="0"/>
          </a:p>
          <a:p>
            <a:pPr lvl="0">
              <a:buClr>
                <a:srgbClr val="007178"/>
              </a:buClr>
            </a:pPr>
            <a:r>
              <a:rPr lang="en-US" sz="1400" b="0" dirty="0"/>
              <a:t>If the New Jersey market moves to over-compliance, SREC prices are assumed to converge to Class I REC levels ($20/MWh).</a:t>
            </a:r>
          </a:p>
          <a:p>
            <a:pPr marL="126206" lvl="1" indent="0">
              <a:buNone/>
            </a:pPr>
            <a:endParaRPr lang="en-US" sz="1400" dirty="0"/>
          </a:p>
        </p:txBody>
      </p:sp>
      <p:sp>
        <p:nvSpPr>
          <p:cNvPr id="8" name="Slide Number Placeholder 7"/>
          <p:cNvSpPr>
            <a:spLocks noGrp="1"/>
          </p:cNvSpPr>
          <p:nvPr>
            <p:ph type="sldNum" sz="quarter" idx="12"/>
          </p:nvPr>
        </p:nvSpPr>
        <p:spPr/>
        <p:txBody>
          <a:bodyPr/>
          <a:lstStyle/>
          <a:p>
            <a:fld id="{1DB5379B-6F0A-3548-AC69-0D2DB46577D4}" type="slidenum">
              <a:rPr lang="en-US" smtClean="0"/>
              <a:t>6</a:t>
            </a:fld>
            <a:endParaRPr lang="en-US" dirty="0"/>
          </a:p>
        </p:txBody>
      </p:sp>
    </p:spTree>
    <p:extLst>
      <p:ext uri="{BB962C8B-B14F-4D97-AF65-F5344CB8AC3E}">
        <p14:creationId xmlns:p14="http://schemas.microsoft.com/office/powerpoint/2010/main" val="8893303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Definitions</a:t>
            </a:r>
          </a:p>
        </p:txBody>
      </p:sp>
      <p:sp>
        <p:nvSpPr>
          <p:cNvPr id="3" name="Content Placeholder 2"/>
          <p:cNvSpPr>
            <a:spLocks noGrp="1"/>
          </p:cNvSpPr>
          <p:nvPr>
            <p:ph idx="1"/>
          </p:nvPr>
        </p:nvSpPr>
        <p:spPr>
          <a:xfrm>
            <a:off x="460373" y="1137921"/>
            <a:ext cx="8048171" cy="4588902"/>
          </a:xfrm>
        </p:spPr>
        <p:txBody>
          <a:bodyPr/>
          <a:lstStyle/>
          <a:p>
            <a:r>
              <a:rPr lang="en-US" sz="1400" b="0" dirty="0"/>
              <a:t>On the NJ SREC Price Trajectories graphs for the 8 Policy Scenarios (slides 20-27), there are three SREC prices that bear definition:</a:t>
            </a:r>
          </a:p>
          <a:p>
            <a:endParaRPr lang="en-US" sz="1400" dirty="0"/>
          </a:p>
          <a:p>
            <a:pPr lvl="2"/>
            <a:r>
              <a:rPr lang="en-US" sz="1400" dirty="0"/>
              <a:t> </a:t>
            </a:r>
            <a:r>
              <a:rPr lang="en-US" sz="1400" u="sng" dirty="0"/>
              <a:t>Pure fundamentals price</a:t>
            </a:r>
          </a:p>
          <a:p>
            <a:pPr marL="301752" lvl="3" indent="0">
              <a:buNone/>
            </a:pPr>
            <a:r>
              <a:rPr lang="en-US" sz="1400" dirty="0"/>
              <a:t>This reflects the SREC price needed by the marginal solar project built in a year to satisfy the SREC demand. This is also referred to as the equilibrium price (when SREC supply and demand are in equilibrium).</a:t>
            </a:r>
          </a:p>
          <a:p>
            <a:endParaRPr lang="en-US" sz="1400" dirty="0"/>
          </a:p>
          <a:p>
            <a:pPr lvl="2"/>
            <a:r>
              <a:rPr lang="en-US" sz="1400" dirty="0"/>
              <a:t> </a:t>
            </a:r>
            <a:r>
              <a:rPr lang="en-US" sz="1400" u="sng" dirty="0"/>
              <a:t>Market clearing price </a:t>
            </a:r>
          </a:p>
          <a:p>
            <a:pPr marL="300037" lvl="2" indent="0">
              <a:buNone/>
            </a:pPr>
            <a:r>
              <a:rPr lang="en-US" sz="1400" dirty="0"/>
              <a:t>This price reflects the transition (or trendline) between earlier SREC prices and the pure fundamentals price at the end of the SREC banking period. This price curve is meant to represent the price that market participants would face in each Energy Year.</a:t>
            </a:r>
          </a:p>
          <a:p>
            <a:endParaRPr lang="en-US" sz="1400" dirty="0"/>
          </a:p>
          <a:p>
            <a:pPr lvl="2"/>
            <a:r>
              <a:rPr lang="en-US" sz="1400" dirty="0"/>
              <a:t> </a:t>
            </a:r>
            <a:r>
              <a:rPr lang="en-US" sz="1400" u="sng" dirty="0"/>
              <a:t>Current futures price </a:t>
            </a:r>
          </a:p>
          <a:p>
            <a:pPr marL="300037" lvl="2" indent="0">
              <a:buNone/>
            </a:pPr>
            <a:r>
              <a:rPr lang="en-US" sz="1400" dirty="0"/>
              <a:t>This is the aggregate futures price curve based on discussions with NJ SREC market participants in late 2016 and early 2017. This reflects the then-current market view on SREC pricing over time.</a:t>
            </a:r>
          </a:p>
          <a:p>
            <a:endParaRPr lang="en-US" sz="1400" dirty="0"/>
          </a:p>
          <a:p>
            <a:pPr marL="126206" lvl="1" indent="0">
              <a:buNone/>
            </a:pPr>
            <a:endParaRPr lang="en-US" sz="1400" dirty="0"/>
          </a:p>
        </p:txBody>
      </p:sp>
      <p:sp>
        <p:nvSpPr>
          <p:cNvPr id="8" name="Slide Number Placeholder 7"/>
          <p:cNvSpPr>
            <a:spLocks noGrp="1"/>
          </p:cNvSpPr>
          <p:nvPr>
            <p:ph type="sldNum" sz="quarter" idx="12"/>
          </p:nvPr>
        </p:nvSpPr>
        <p:spPr/>
        <p:txBody>
          <a:bodyPr/>
          <a:lstStyle/>
          <a:p>
            <a:fld id="{1DB5379B-6F0A-3548-AC69-0D2DB46577D4}" type="slidenum">
              <a:rPr lang="en-US" smtClean="0"/>
              <a:t>7</a:t>
            </a:fld>
            <a:endParaRPr lang="en-US" dirty="0"/>
          </a:p>
        </p:txBody>
      </p:sp>
    </p:spTree>
    <p:extLst>
      <p:ext uri="{BB962C8B-B14F-4D97-AF65-F5344CB8AC3E}">
        <p14:creationId xmlns:p14="http://schemas.microsoft.com/office/powerpoint/2010/main" val="8701928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Assumptions: Federal Solar Investment Tax Credit (ITC)</a:t>
            </a:r>
          </a:p>
        </p:txBody>
      </p:sp>
      <p:sp>
        <p:nvSpPr>
          <p:cNvPr id="8" name="Slide Number Placeholder 7"/>
          <p:cNvSpPr>
            <a:spLocks noGrp="1"/>
          </p:cNvSpPr>
          <p:nvPr>
            <p:ph type="sldNum" sz="quarter" idx="12"/>
          </p:nvPr>
        </p:nvSpPr>
        <p:spPr/>
        <p:txBody>
          <a:bodyPr/>
          <a:lstStyle/>
          <a:p>
            <a:fld id="{1DB5379B-6F0A-3548-AC69-0D2DB46577D4}" type="slidenum">
              <a:rPr lang="en-US" smtClean="0"/>
              <a:t>8</a:t>
            </a:fld>
            <a:endParaRPr lang="en-US" dirty="0"/>
          </a:p>
        </p:txBody>
      </p:sp>
      <p:sp>
        <p:nvSpPr>
          <p:cNvPr id="12" name="TextBox 11"/>
          <p:cNvSpPr txBox="1"/>
          <p:nvPr/>
        </p:nvSpPr>
        <p:spPr>
          <a:xfrm>
            <a:off x="448628" y="1358283"/>
            <a:ext cx="8366760" cy="4979611"/>
          </a:xfrm>
          <a:prstGeom prst="rect">
            <a:avLst/>
          </a:prstGeom>
          <a:noFill/>
          <a:ln>
            <a:noFill/>
          </a:ln>
        </p:spPr>
        <p:txBody>
          <a:bodyPr wrap="square" lIns="0" tIns="0" rIns="0" bIns="0" rtlCol="0">
            <a:noAutofit/>
          </a:bodyPr>
          <a:lstStyle/>
          <a:p>
            <a:pPr marL="171450" indent="-171450">
              <a:spcBef>
                <a:spcPts val="1200"/>
              </a:spcBef>
              <a:buFont typeface="Wingdings" panose="05000000000000000000" pitchFamily="2" charset="2"/>
              <a:buChar char="§"/>
            </a:pPr>
            <a:r>
              <a:rPr lang="en-US" sz="1400" dirty="0"/>
              <a:t>The modeling assumes that all solar projects access the federal ITC. </a:t>
            </a:r>
          </a:p>
          <a:p>
            <a:pPr marL="628650" lvl="1" indent="-171450">
              <a:spcBef>
                <a:spcPts val="1200"/>
              </a:spcBef>
              <a:buFont typeface="Wingdings" panose="05000000000000000000" pitchFamily="2" charset="2"/>
              <a:buChar char="§"/>
            </a:pPr>
            <a:r>
              <a:rPr lang="en-US" sz="1400" dirty="0"/>
              <a:t>This is consistent with the very high level of third-party (non-host) private ownership of solar projects in New Jersey through power purchase agreements (PPAs) and other mechanisms and the observation that many of the host-owned systems will also access the ITC.</a:t>
            </a:r>
          </a:p>
          <a:p>
            <a:pPr marL="171450" indent="-171450">
              <a:spcBef>
                <a:spcPts val="1200"/>
              </a:spcBef>
              <a:buFont typeface="Wingdings" panose="05000000000000000000" pitchFamily="2" charset="2"/>
              <a:buChar char="§"/>
            </a:pPr>
            <a:r>
              <a:rPr lang="en-US" sz="1400" dirty="0"/>
              <a:t>The ITC is applied to the following portions of the installed cost:</a:t>
            </a:r>
          </a:p>
          <a:p>
            <a:pPr marL="628650" lvl="1" indent="-171450">
              <a:spcBef>
                <a:spcPts val="1200"/>
              </a:spcBef>
              <a:buFont typeface="Wingdings" panose="05000000000000000000" pitchFamily="2" charset="2"/>
              <a:buChar char="§"/>
            </a:pPr>
            <a:r>
              <a:rPr lang="en-US" sz="1400" dirty="0"/>
              <a:t>30% for 2017-2019; 26% in 2020; 22% in 2021</a:t>
            </a:r>
          </a:p>
          <a:p>
            <a:pPr marL="628650" lvl="1" indent="-171450">
              <a:spcBef>
                <a:spcPts val="1200"/>
              </a:spcBef>
              <a:buFont typeface="Wingdings" panose="05000000000000000000" pitchFamily="2" charset="2"/>
              <a:buChar char="§"/>
            </a:pPr>
            <a:r>
              <a:rPr lang="en-US" sz="1400" dirty="0"/>
              <a:t>10% in 2022 and thereafter</a:t>
            </a:r>
          </a:p>
          <a:p>
            <a:pPr marL="1085850" lvl="2" indent="-171450">
              <a:spcBef>
                <a:spcPts val="1200"/>
              </a:spcBef>
              <a:buFont typeface="Wingdings" panose="05000000000000000000" pitchFamily="2" charset="2"/>
              <a:buChar char="§"/>
            </a:pPr>
            <a:r>
              <a:rPr lang="en-US" sz="1400" dirty="0"/>
              <a:t>For details, please see: </a:t>
            </a:r>
            <a:r>
              <a:rPr lang="en-US" sz="1400" dirty="0">
                <a:hlinkClick r:id="rId3"/>
              </a:rPr>
              <a:t>https://energy.gov/savings/business-energy-investment-tax-credit-itc</a:t>
            </a:r>
            <a:r>
              <a:rPr lang="en-US" sz="1400" dirty="0"/>
              <a:t>.</a:t>
            </a:r>
          </a:p>
          <a:p>
            <a:pPr marL="171450" indent="-171450">
              <a:spcBef>
                <a:spcPts val="1200"/>
              </a:spcBef>
              <a:buFont typeface="Wingdings" panose="05000000000000000000" pitchFamily="2" charset="2"/>
              <a:buChar char="§"/>
            </a:pPr>
            <a:r>
              <a:rPr lang="en-US" sz="1400" dirty="0"/>
              <a:t>The modeling does </a:t>
            </a:r>
            <a:r>
              <a:rPr lang="en-US" sz="1400" u="sng" dirty="0"/>
              <a:t>not</a:t>
            </a:r>
            <a:r>
              <a:rPr lang="en-US" sz="1400" dirty="0"/>
              <a:t> account for the possibility that declines in the ITC will cause some acceleration in deployment (e.g., a rush to build projects at the end of 2019, 2020, or 2021). Such deployment factors are not significant in this fundamentals-driven analysis because the market is near an over-build situation (vs. RPS) already, but solar deployment timing issues may become important in other types of analysis.</a:t>
            </a:r>
          </a:p>
        </p:txBody>
      </p:sp>
    </p:spTree>
    <p:extLst>
      <p:ext uri="{BB962C8B-B14F-4D97-AF65-F5344CB8AC3E}">
        <p14:creationId xmlns:p14="http://schemas.microsoft.com/office/powerpoint/2010/main" val="35227936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Additional Assumptions: </a:t>
            </a:r>
            <a:r>
              <a:rPr lang="en-US" sz="2400" i="1" dirty="0"/>
              <a:t>Slide 1 of 3</a:t>
            </a:r>
          </a:p>
        </p:txBody>
      </p:sp>
      <p:graphicFrame>
        <p:nvGraphicFramePr>
          <p:cNvPr id="11" name="Content Placeholder 10"/>
          <p:cNvGraphicFramePr>
            <a:graphicFrameLocks noGrp="1"/>
          </p:cNvGraphicFramePr>
          <p:nvPr>
            <p:ph idx="1"/>
            <p:extLst/>
          </p:nvPr>
        </p:nvGraphicFramePr>
        <p:xfrm>
          <a:off x="457200" y="787588"/>
          <a:ext cx="7873089" cy="5434532"/>
        </p:xfrm>
        <a:graphic>
          <a:graphicData uri="http://schemas.openxmlformats.org/drawingml/2006/table">
            <a:tbl>
              <a:tblPr firstRow="1" bandRow="1">
                <a:tableStyleId>{5C22544A-7EE6-4342-B048-85BDC9FD1C3A}</a:tableStyleId>
              </a:tblPr>
              <a:tblGrid>
                <a:gridCol w="1625600">
                  <a:extLst>
                    <a:ext uri="{9D8B030D-6E8A-4147-A177-3AD203B41FA5}">
                      <a16:colId xmlns:a16="http://schemas.microsoft.com/office/drawing/2014/main" val="20000"/>
                    </a:ext>
                  </a:extLst>
                </a:gridCol>
                <a:gridCol w="1955800">
                  <a:extLst>
                    <a:ext uri="{9D8B030D-6E8A-4147-A177-3AD203B41FA5}">
                      <a16:colId xmlns:a16="http://schemas.microsoft.com/office/drawing/2014/main" val="20001"/>
                    </a:ext>
                  </a:extLst>
                </a:gridCol>
                <a:gridCol w="4291689">
                  <a:extLst>
                    <a:ext uri="{9D8B030D-6E8A-4147-A177-3AD203B41FA5}">
                      <a16:colId xmlns:a16="http://schemas.microsoft.com/office/drawing/2014/main" val="20002"/>
                    </a:ext>
                  </a:extLst>
                </a:gridCol>
              </a:tblGrid>
              <a:tr h="335844">
                <a:tc>
                  <a:txBody>
                    <a:bodyPr/>
                    <a:lstStyle/>
                    <a:p>
                      <a:pPr algn="ctr" fontAlgn="b"/>
                      <a:r>
                        <a:rPr lang="en-US" sz="1200" b="1" i="0" u="none" strike="noStrike" dirty="0">
                          <a:solidFill>
                            <a:schemeClr val="bg1"/>
                          </a:solidFill>
                          <a:effectLst/>
                          <a:latin typeface="Arial" panose="020B0604020202020204" pitchFamily="34" charset="0"/>
                          <a:cs typeface="Arial" panose="020B0604020202020204" pitchFamily="34" charset="0"/>
                        </a:rPr>
                        <a:t>Name</a:t>
                      </a:r>
                    </a:p>
                  </a:txBody>
                  <a:tcPr marL="0" marR="0" marT="0" marB="0" anchor="ctr"/>
                </a:tc>
                <a:tc>
                  <a:txBody>
                    <a:bodyPr/>
                    <a:lstStyle/>
                    <a:p>
                      <a:pPr algn="ctr" fontAlgn="b"/>
                      <a:r>
                        <a:rPr lang="en-US" sz="1200" b="1" i="0" u="none" strike="noStrike" dirty="0">
                          <a:solidFill>
                            <a:schemeClr val="bg1"/>
                          </a:solidFill>
                          <a:effectLst/>
                          <a:latin typeface="Arial" panose="020B0604020202020204" pitchFamily="34" charset="0"/>
                          <a:cs typeface="Arial" panose="020B0604020202020204" pitchFamily="34" charset="0"/>
                        </a:rPr>
                        <a:t>Value</a:t>
                      </a:r>
                    </a:p>
                  </a:txBody>
                  <a:tcPr marL="0" marR="0" marT="0" marB="0" anchor="ctr"/>
                </a:tc>
                <a:tc>
                  <a:txBody>
                    <a:bodyPr/>
                    <a:lstStyle/>
                    <a:p>
                      <a:pPr algn="ctr" fontAlgn="b"/>
                      <a:r>
                        <a:rPr lang="en-US" sz="1200" b="1" i="0" u="none" strike="noStrike" dirty="0">
                          <a:solidFill>
                            <a:schemeClr val="bg1"/>
                          </a:solidFill>
                          <a:effectLst/>
                          <a:latin typeface="Arial" panose="020B0604020202020204" pitchFamily="34" charset="0"/>
                          <a:cs typeface="Arial" panose="020B0604020202020204" pitchFamily="34" charset="0"/>
                        </a:rPr>
                        <a:t>Source</a:t>
                      </a:r>
                    </a:p>
                  </a:txBody>
                  <a:tcPr marL="0" marR="0" marT="0" marB="0" anchor="ctr"/>
                </a:tc>
                <a:extLst>
                  <a:ext uri="{0D108BD9-81ED-4DB2-BD59-A6C34878D82A}">
                    <a16:rowId xmlns:a16="http://schemas.microsoft.com/office/drawing/2014/main" val="10000"/>
                  </a:ext>
                </a:extLst>
              </a:tr>
              <a:tr h="1071487">
                <a:tc>
                  <a:txBody>
                    <a:bodyPr/>
                    <a:lstStyle/>
                    <a:p>
                      <a:pPr algn="ctr" fontAlgn="ctr"/>
                      <a:r>
                        <a:rPr lang="en-US" sz="1050" b="1" i="0" u="none" strike="noStrike" dirty="0">
                          <a:solidFill>
                            <a:srgbClr val="000000"/>
                          </a:solidFill>
                          <a:effectLst/>
                          <a:latin typeface="Arial" panose="020B0604020202020204" pitchFamily="34" charset="0"/>
                          <a:cs typeface="Arial" panose="020B0604020202020204" pitchFamily="34" charset="0"/>
                        </a:rPr>
                        <a:t>Installed Cost/kW DC in EY2017</a:t>
                      </a:r>
                    </a:p>
                  </a:txBody>
                  <a:tcPr marL="0" marR="0" marT="0" marB="0" anchor="ctr"/>
                </a:tc>
                <a:tc>
                  <a:txBody>
                    <a:bodyPr/>
                    <a:lstStyle/>
                    <a:p>
                      <a:pPr algn="ctr" rtl="0" fontAlgn="ctr"/>
                      <a:r>
                        <a:rPr lang="en-US" sz="1050" b="0" i="0" u="none" strike="noStrike" dirty="0">
                          <a:solidFill>
                            <a:srgbClr val="000000"/>
                          </a:solidFill>
                          <a:effectLst/>
                          <a:latin typeface="Arial" panose="020B0604020202020204" pitchFamily="34" charset="0"/>
                          <a:cs typeface="Arial" panose="020B0604020202020204" pitchFamily="34" charset="0"/>
                        </a:rPr>
                        <a:t>$3.30 for residential; $3.00 for commercial; $1.85 for grid supply</a:t>
                      </a:r>
                    </a:p>
                  </a:txBody>
                  <a:tcPr marL="9525" marR="9525" marT="9525" marB="0" anchor="ctr"/>
                </a:tc>
                <a:tc>
                  <a:txBody>
                    <a:bodyPr/>
                    <a:lstStyle/>
                    <a:p>
                      <a:pPr algn="ctr" rtl="0" fontAlgn="ctr"/>
                      <a:r>
                        <a:rPr lang="en-US" sz="1050" b="0" i="0" u="none" strike="noStrike" dirty="0">
                          <a:solidFill>
                            <a:srgbClr val="000000"/>
                          </a:solidFill>
                          <a:effectLst/>
                          <a:latin typeface="Arial" panose="020B0604020202020204" pitchFamily="34" charset="0"/>
                          <a:cs typeface="Arial" panose="020B0604020202020204" pitchFamily="34" charset="0"/>
                        </a:rPr>
                        <a:t>NJ-specific median price data for residential and commercial (≤ 500 kW) systems from Lawrence Berkeley National Laboratory (LBNL), </a:t>
                      </a:r>
                      <a:r>
                        <a:rPr lang="en-US" sz="1050" b="0" i="1" u="none" strike="noStrike" dirty="0">
                          <a:solidFill>
                            <a:srgbClr val="000000"/>
                          </a:solidFill>
                          <a:effectLst/>
                          <a:latin typeface="Arial" panose="020B0604020202020204" pitchFamily="34" charset="0"/>
                          <a:cs typeface="Arial" panose="020B0604020202020204" pitchFamily="34" charset="0"/>
                        </a:rPr>
                        <a:t>Tracking the Sun 10</a:t>
                      </a:r>
                      <a:r>
                        <a:rPr lang="en-US" sz="1050" b="0" i="0" u="none" strike="noStrike" dirty="0">
                          <a:solidFill>
                            <a:srgbClr val="000000"/>
                          </a:solidFill>
                          <a:effectLst/>
                          <a:latin typeface="Arial" panose="020B0604020202020204" pitchFamily="34" charset="0"/>
                          <a:cs typeface="Arial" panose="020B0604020202020204" pitchFamily="34" charset="0"/>
                        </a:rPr>
                        <a:t>. Data for grid supply systems in the Northeast in 2015, with adjustments using national year-over-year price declines to obtain 2016 prices and further adjustment from AC to DC capital costs using inverter loading ratio, from LBNL, </a:t>
                      </a:r>
                      <a:r>
                        <a:rPr lang="en-US" sz="1050" b="0" i="1" u="none" strike="noStrike" dirty="0">
                          <a:solidFill>
                            <a:srgbClr val="000000"/>
                          </a:solidFill>
                          <a:effectLst/>
                          <a:latin typeface="Arial" panose="020B0604020202020204" pitchFamily="34" charset="0"/>
                          <a:cs typeface="Arial" panose="020B0604020202020204" pitchFamily="34" charset="0"/>
                        </a:rPr>
                        <a:t>Utility-Scale Solar 2016</a:t>
                      </a:r>
                      <a:r>
                        <a:rPr lang="en-US" sz="1050" b="0" i="0" u="none" strike="noStrike" dirty="0">
                          <a:solidFill>
                            <a:srgbClr val="000000"/>
                          </a:solidFill>
                          <a:effectLst/>
                          <a:latin typeface="Arial" panose="020B0604020202020204" pitchFamily="34" charset="0"/>
                          <a:cs typeface="Arial" panose="020B0604020202020204" pitchFamily="34" charset="0"/>
                        </a:rPr>
                        <a:t>.</a:t>
                      </a:r>
                      <a:br>
                        <a:rPr lang="en-US" sz="1050" b="0" i="0" u="none" strike="noStrike" dirty="0">
                          <a:solidFill>
                            <a:srgbClr val="000000"/>
                          </a:solidFill>
                          <a:effectLst/>
                          <a:latin typeface="Arial" panose="020B0604020202020204" pitchFamily="34" charset="0"/>
                          <a:cs typeface="Arial" panose="020B0604020202020204" pitchFamily="34" charset="0"/>
                        </a:rPr>
                      </a:br>
                      <a:r>
                        <a:rPr lang="en-US" sz="1050" b="0" i="1" u="none" strike="noStrike" dirty="0">
                          <a:solidFill>
                            <a:srgbClr val="0070C0"/>
                          </a:solidFill>
                          <a:effectLst/>
                          <a:latin typeface="Arial" panose="020B0604020202020204" pitchFamily="34" charset="0"/>
                          <a:cs typeface="Arial" panose="020B0604020202020204" pitchFamily="34" charset="0"/>
                          <a:hlinkClick r:id="rId3"/>
                        </a:rPr>
                        <a:t>https://emp.lbl.gov/sites/default/files/tracking_the_sun_10_report.pdf</a:t>
                      </a:r>
                      <a:endParaRPr lang="en-US" sz="1050" b="0" i="1" u="none" strike="noStrike" dirty="0">
                        <a:solidFill>
                          <a:srgbClr val="0070C0"/>
                        </a:solidFill>
                        <a:effectLst/>
                        <a:latin typeface="Arial" panose="020B0604020202020204" pitchFamily="34" charset="0"/>
                        <a:cs typeface="Arial" panose="020B0604020202020204" pitchFamily="34" charset="0"/>
                      </a:endParaRPr>
                    </a:p>
                    <a:p>
                      <a:pPr algn="ctr" rtl="0" fontAlgn="ctr"/>
                      <a:r>
                        <a:rPr lang="en-US" sz="1050" b="0" i="1" u="none" strike="noStrike" dirty="0">
                          <a:solidFill>
                            <a:srgbClr val="0070C0"/>
                          </a:solidFill>
                          <a:effectLst/>
                          <a:latin typeface="Arial" panose="020B0604020202020204" pitchFamily="34" charset="0"/>
                          <a:cs typeface="Arial" panose="020B0604020202020204" pitchFamily="34" charset="0"/>
                          <a:hlinkClick r:id="rId4"/>
                        </a:rPr>
                        <a:t>https://emp.lbl.gov/sites/default/files/utility-scale_solar_2016_report.pdf</a:t>
                      </a:r>
                      <a:endParaRPr lang="en-US" sz="1050" b="0" i="1" u="none" strike="noStrike" dirty="0">
                        <a:solidFill>
                          <a:srgbClr val="0070C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10001"/>
                  </a:ext>
                </a:extLst>
              </a:tr>
              <a:tr h="265983">
                <a:tc>
                  <a:txBody>
                    <a:bodyPr/>
                    <a:lstStyle/>
                    <a:p>
                      <a:pPr algn="ctr" fontAlgn="ctr"/>
                      <a:r>
                        <a:rPr lang="en-US" sz="1050" b="1" i="0" u="none" strike="noStrike" dirty="0">
                          <a:solidFill>
                            <a:srgbClr val="000000"/>
                          </a:solidFill>
                          <a:effectLst/>
                          <a:latin typeface="Arial" panose="020B0604020202020204" pitchFamily="34" charset="0"/>
                          <a:cs typeface="Arial" panose="020B0604020202020204" pitchFamily="34" charset="0"/>
                        </a:rPr>
                        <a:t>Installed Cost Annual Rate of Decline</a:t>
                      </a:r>
                    </a:p>
                  </a:txBody>
                  <a:tcPr marL="0" marR="0" marT="0" marB="0" anchor="ctr"/>
                </a:tc>
                <a:tc>
                  <a:txBody>
                    <a:bodyPr/>
                    <a:lstStyle/>
                    <a:p>
                      <a:pPr algn="ctr" fontAlgn="ctr"/>
                      <a:r>
                        <a:rPr lang="en-US" sz="1050" b="0" i="0" u="none" strike="noStrike" dirty="0">
                          <a:solidFill>
                            <a:schemeClr val="tx1"/>
                          </a:solidFill>
                          <a:effectLst/>
                          <a:latin typeface="Arial" panose="020B0604020202020204" pitchFamily="34" charset="0"/>
                          <a:cs typeface="Arial" panose="020B0604020202020204" pitchFamily="34" charset="0"/>
                        </a:rPr>
                        <a:t>2% (real dollars)</a:t>
                      </a:r>
                    </a:p>
                  </a:txBody>
                  <a:tcPr marL="0" marR="0" marT="0" marB="0" anchor="ctr"/>
                </a:tc>
                <a:tc>
                  <a:txBody>
                    <a:bodyPr/>
                    <a:lstStyle/>
                    <a:p>
                      <a:pPr algn="ctr" rtl="0" fontAlgn="ctr"/>
                      <a:r>
                        <a:rPr lang="en-US" sz="1050" b="0" i="0" u="none" strike="noStrike" dirty="0">
                          <a:solidFill>
                            <a:srgbClr val="000000"/>
                          </a:solidFill>
                          <a:effectLst/>
                          <a:latin typeface="Arial" panose="020B0604020202020204" pitchFamily="34" charset="0"/>
                          <a:cs typeface="Arial" panose="020B0604020202020204" pitchFamily="34" charset="0"/>
                        </a:rPr>
                        <a:t>U.S. Department of Energy (DOE), </a:t>
                      </a:r>
                      <a:r>
                        <a:rPr lang="en-US" sz="1050" b="0" i="1" u="none" strike="noStrike" dirty="0">
                          <a:solidFill>
                            <a:srgbClr val="000000"/>
                          </a:solidFill>
                          <a:effectLst/>
                          <a:latin typeface="Arial" panose="020B0604020202020204" pitchFamily="34" charset="0"/>
                          <a:cs typeface="Arial" panose="020B0604020202020204" pitchFamily="34" charset="0"/>
                        </a:rPr>
                        <a:t>Annual Energy Outlook (AEO)</a:t>
                      </a:r>
                      <a:r>
                        <a:rPr lang="en-US" sz="1050" b="0" i="0" u="none" strike="noStrike" dirty="0">
                          <a:solidFill>
                            <a:srgbClr val="000000"/>
                          </a:solidFill>
                          <a:effectLst/>
                          <a:latin typeface="Arial" panose="020B0604020202020204" pitchFamily="34" charset="0"/>
                          <a:cs typeface="Arial" panose="020B0604020202020204" pitchFamily="34" charset="0"/>
                        </a:rPr>
                        <a:t>, 2017 Assumptions.</a:t>
                      </a:r>
                    </a:p>
                    <a:p>
                      <a:pPr algn="ctr" rtl="0" fontAlgn="ctr"/>
                      <a:r>
                        <a:rPr lang="en-US" sz="1050" b="0" i="1" u="none" strike="noStrike" kern="1200" dirty="0">
                          <a:solidFill>
                            <a:schemeClr val="accent1"/>
                          </a:solidFill>
                          <a:effectLst/>
                          <a:latin typeface="Arial" panose="020B0604020202020204" pitchFamily="34" charset="0"/>
                          <a:ea typeface="+mn-ea"/>
                          <a:cs typeface="Arial" panose="020B0604020202020204" pitchFamily="34" charset="0"/>
                          <a:hlinkClick r:id="rId5"/>
                        </a:rPr>
                        <a:t>https://www.eia.gov/outlooks/aeo/assumptions/</a:t>
                      </a:r>
                      <a:endParaRPr lang="en-US" sz="1050" b="0" i="1" u="none" strike="noStrike" kern="1200" dirty="0">
                        <a:solidFill>
                          <a:schemeClr val="accent1"/>
                        </a:solidFill>
                        <a:effectLst/>
                        <a:latin typeface="Arial" panose="020B0604020202020204" pitchFamily="34" charset="0"/>
                        <a:ea typeface="+mn-ea"/>
                        <a:cs typeface="Arial" panose="020B0604020202020204" pitchFamily="34" charset="0"/>
                      </a:endParaRPr>
                    </a:p>
                  </a:txBody>
                  <a:tcPr marL="9525" marR="9525" marT="9525" marB="0" anchor="ctr"/>
                </a:tc>
                <a:extLst>
                  <a:ext uri="{0D108BD9-81ED-4DB2-BD59-A6C34878D82A}">
                    <a16:rowId xmlns:a16="http://schemas.microsoft.com/office/drawing/2014/main" val="10002"/>
                  </a:ext>
                </a:extLst>
              </a:tr>
              <a:tr h="531965">
                <a:tc>
                  <a:txBody>
                    <a:bodyPr/>
                    <a:lstStyle/>
                    <a:p>
                      <a:pPr algn="ctr" fontAlgn="ctr"/>
                      <a:r>
                        <a:rPr lang="en-US" sz="1050" b="1" i="0" u="none" strike="noStrike" dirty="0">
                          <a:solidFill>
                            <a:srgbClr val="000000"/>
                          </a:solidFill>
                          <a:effectLst/>
                          <a:latin typeface="Arial" panose="020B0604020202020204" pitchFamily="34" charset="0"/>
                          <a:cs typeface="Arial" panose="020B0604020202020204" pitchFamily="34" charset="0"/>
                        </a:rPr>
                        <a:t>Federal Accelerated Depreciation</a:t>
                      </a:r>
                    </a:p>
                  </a:txBody>
                  <a:tcPr marL="0" marR="0" marT="0" marB="0" anchor="ctr"/>
                </a:tc>
                <a:tc>
                  <a:txBody>
                    <a:bodyPr/>
                    <a:lstStyle/>
                    <a:p>
                      <a:pPr algn="ctr" fontAlgn="ctr"/>
                      <a:r>
                        <a:rPr lang="en-US" sz="1050" b="0" i="0" u="none" strike="noStrike" dirty="0">
                          <a:solidFill>
                            <a:srgbClr val="000000"/>
                          </a:solidFill>
                          <a:effectLst/>
                          <a:latin typeface="Arial" panose="020B0604020202020204" pitchFamily="34" charset="0"/>
                          <a:cs typeface="Arial" panose="020B0604020202020204" pitchFamily="34" charset="0"/>
                        </a:rPr>
                        <a:t>Applies to project installed cost minus half of the ITC, using 200% declining balance with half-year convention depreciation schedule</a:t>
                      </a:r>
                    </a:p>
                  </a:txBody>
                  <a:tcPr marL="0" marR="0" marT="0" marB="0" anchor="ctr"/>
                </a:tc>
                <a:tc>
                  <a:txBody>
                    <a:bodyPr/>
                    <a:lstStyle/>
                    <a:p>
                      <a:pPr algn="ctr" fontAlgn="ctr"/>
                      <a:r>
                        <a:rPr lang="en-US" sz="1050" b="0" i="0" u="none" strike="noStrike" dirty="0">
                          <a:solidFill>
                            <a:srgbClr val="000000"/>
                          </a:solidFill>
                          <a:effectLst/>
                          <a:latin typeface="Arial" panose="020B0604020202020204" pitchFamily="34" charset="0"/>
                          <a:cs typeface="Arial" panose="020B0604020202020204" pitchFamily="34" charset="0"/>
                        </a:rPr>
                        <a:t>Internal Revenue Service.</a:t>
                      </a:r>
                    </a:p>
                  </a:txBody>
                  <a:tcPr marL="0" marR="0" marT="0" marB="0" anchor="ctr"/>
                </a:tc>
                <a:extLst>
                  <a:ext uri="{0D108BD9-81ED-4DB2-BD59-A6C34878D82A}">
                    <a16:rowId xmlns:a16="http://schemas.microsoft.com/office/drawing/2014/main" val="10004"/>
                  </a:ext>
                </a:extLst>
              </a:tr>
              <a:tr h="265983">
                <a:tc>
                  <a:txBody>
                    <a:bodyPr/>
                    <a:lstStyle/>
                    <a:p>
                      <a:pPr algn="ctr" fontAlgn="ctr"/>
                      <a:r>
                        <a:rPr lang="en-US" sz="1050" b="1" i="0" u="none" strike="noStrike" dirty="0">
                          <a:solidFill>
                            <a:srgbClr val="000000"/>
                          </a:solidFill>
                          <a:effectLst/>
                          <a:latin typeface="Arial" panose="020B0604020202020204" pitchFamily="34" charset="0"/>
                          <a:cs typeface="Arial" panose="020B0604020202020204" pitchFamily="34" charset="0"/>
                        </a:rPr>
                        <a:t>Property &amp; Sales Taxation on Solar Project</a:t>
                      </a:r>
                    </a:p>
                  </a:txBody>
                  <a:tcPr marL="0" marR="0" marT="0" marB="0" anchor="ctr"/>
                </a:tc>
                <a:tc>
                  <a:txBody>
                    <a:bodyPr/>
                    <a:lstStyle/>
                    <a:p>
                      <a:pPr algn="ctr" fontAlgn="ctr"/>
                      <a:r>
                        <a:rPr lang="en-US" sz="1050" b="0" i="0" u="none" strike="noStrike" dirty="0">
                          <a:solidFill>
                            <a:srgbClr val="000000"/>
                          </a:solidFill>
                          <a:effectLst/>
                          <a:latin typeface="Arial" panose="020B0604020202020204" pitchFamily="34" charset="0"/>
                          <a:cs typeface="Arial" panose="020B0604020202020204" pitchFamily="34" charset="0"/>
                        </a:rPr>
                        <a:t>100% Exemption</a:t>
                      </a:r>
                    </a:p>
                  </a:txBody>
                  <a:tcPr marL="0" marR="0" marT="0" marB="0" anchor="ctr"/>
                </a:tc>
                <a:tc>
                  <a:txBody>
                    <a:bodyPr/>
                    <a:lstStyle/>
                    <a:p>
                      <a:pPr algn="ctr" fontAlgn="ctr"/>
                      <a:r>
                        <a:rPr lang="en-US" sz="1050" b="0" i="0" u="none" strike="noStrike" dirty="0">
                          <a:solidFill>
                            <a:srgbClr val="000000"/>
                          </a:solidFill>
                          <a:effectLst/>
                          <a:latin typeface="Arial" panose="020B0604020202020204" pitchFamily="34" charset="0"/>
                          <a:cs typeface="Arial" panose="020B0604020202020204" pitchFamily="34" charset="0"/>
                        </a:rPr>
                        <a:t>New Jersey Division of Taxation.</a:t>
                      </a:r>
                    </a:p>
                  </a:txBody>
                  <a:tcPr marL="0" marR="0" marT="0" marB="0" anchor="ctr"/>
                </a:tc>
                <a:extLst>
                  <a:ext uri="{0D108BD9-81ED-4DB2-BD59-A6C34878D82A}">
                    <a16:rowId xmlns:a16="http://schemas.microsoft.com/office/drawing/2014/main" val="10005"/>
                  </a:ext>
                </a:extLst>
              </a:tr>
              <a:tr h="759098">
                <a:tc>
                  <a:txBody>
                    <a:bodyPr/>
                    <a:lstStyle/>
                    <a:p>
                      <a:pPr algn="ctr" fontAlgn="ctr"/>
                      <a:r>
                        <a:rPr lang="en-US" sz="1050" b="1" i="0" u="none" strike="noStrike" dirty="0">
                          <a:solidFill>
                            <a:srgbClr val="000000"/>
                          </a:solidFill>
                          <a:effectLst/>
                          <a:latin typeface="Arial" panose="020B0604020202020204" pitchFamily="34" charset="0"/>
                          <a:cs typeface="Arial" panose="020B0604020202020204" pitchFamily="34" charset="0"/>
                        </a:rPr>
                        <a:t>Annual O&amp;M Costs in EY2017 ($/kW DC)</a:t>
                      </a:r>
                    </a:p>
                  </a:txBody>
                  <a:tcPr marL="0" marR="0" marT="0" marB="0" anchor="ctr"/>
                </a:tc>
                <a:tc>
                  <a:txBody>
                    <a:bodyPr/>
                    <a:lstStyle/>
                    <a:p>
                      <a:pPr algn="ctr" fontAlgn="ctr"/>
                      <a:r>
                        <a:rPr lang="en-US" sz="1050" b="0" i="0" u="none" strike="noStrike" dirty="0">
                          <a:solidFill>
                            <a:schemeClr val="tx1"/>
                          </a:solidFill>
                          <a:effectLst/>
                          <a:latin typeface="Arial" panose="020B0604020202020204" pitchFamily="34" charset="0"/>
                          <a:cs typeface="Arial" panose="020B0604020202020204" pitchFamily="34" charset="0"/>
                        </a:rPr>
                        <a:t>$33 for residential; $24 for commercial; $14 for grid supply</a:t>
                      </a:r>
                    </a:p>
                  </a:txBody>
                  <a:tcPr marL="0" marR="0" marT="0" marB="0" anchor="ctr"/>
                </a:tc>
                <a:tc>
                  <a:txBody>
                    <a:bodyPr/>
                    <a:lstStyle/>
                    <a:p>
                      <a:pPr algn="ctr" fontAlgn="ctr"/>
                      <a:r>
                        <a:rPr lang="en-US" sz="1050" b="0" i="0" u="none" strike="noStrike" dirty="0">
                          <a:solidFill>
                            <a:srgbClr val="000000"/>
                          </a:solidFill>
                          <a:effectLst/>
                          <a:latin typeface="Arial" panose="020B0604020202020204" pitchFamily="34" charset="0"/>
                          <a:cs typeface="Arial" panose="020B0604020202020204" pitchFamily="34" charset="0"/>
                        </a:rPr>
                        <a:t>For grid supply systems, data are from LBNL, </a:t>
                      </a:r>
                      <a:r>
                        <a:rPr lang="en-US" sz="1050" b="0" i="1" u="none" strike="noStrike" dirty="0">
                          <a:solidFill>
                            <a:srgbClr val="000000"/>
                          </a:solidFill>
                          <a:effectLst/>
                          <a:latin typeface="Arial" panose="020B0604020202020204" pitchFamily="34" charset="0"/>
                          <a:cs typeface="Arial" panose="020B0604020202020204" pitchFamily="34" charset="0"/>
                        </a:rPr>
                        <a:t>Utility-Scale Solar 2016</a:t>
                      </a:r>
                      <a:r>
                        <a:rPr lang="en-US" sz="1050" b="0" i="0" u="none" strike="noStrike" dirty="0">
                          <a:solidFill>
                            <a:srgbClr val="000000"/>
                          </a:solidFill>
                          <a:effectLst/>
                          <a:latin typeface="Arial" panose="020B0604020202020204" pitchFamily="34" charset="0"/>
                          <a:cs typeface="Arial" panose="020B0604020202020204" pitchFamily="34" charset="0"/>
                        </a:rPr>
                        <a:t>, with conversion from AC to DC costs using inverter loading ratio in that report. Residential and commercial O&amp;M costs from </a:t>
                      </a:r>
                      <a:r>
                        <a:rPr lang="en-US" sz="1050" b="0" i="1" u="none" strike="noStrike" dirty="0">
                          <a:solidFill>
                            <a:srgbClr val="000000"/>
                          </a:solidFill>
                          <a:effectLst/>
                          <a:latin typeface="Arial" panose="020B0604020202020204" pitchFamily="34" charset="0"/>
                          <a:cs typeface="Arial" panose="020B0604020202020204" pitchFamily="34" charset="0"/>
                        </a:rPr>
                        <a:t>Economic Drivers of PV </a:t>
                      </a:r>
                      <a:r>
                        <a:rPr lang="en-US" sz="1050" b="0" i="0" u="none" strike="noStrike" dirty="0">
                          <a:solidFill>
                            <a:srgbClr val="000000"/>
                          </a:solidFill>
                          <a:effectLst/>
                          <a:latin typeface="Arial" panose="020B0604020202020204" pitchFamily="34" charset="0"/>
                          <a:cs typeface="Arial" panose="020B0604020202020204" pitchFamily="34" charset="0"/>
                        </a:rPr>
                        <a:t>report for ISO-New England.</a:t>
                      </a:r>
                    </a:p>
                  </a:txBody>
                  <a:tcPr marL="0" marR="0" marT="0" marB="0" anchor="ctr"/>
                </a:tc>
                <a:extLst>
                  <a:ext uri="{0D108BD9-81ED-4DB2-BD59-A6C34878D82A}">
                    <a16:rowId xmlns:a16="http://schemas.microsoft.com/office/drawing/2014/main" val="10006"/>
                  </a:ext>
                </a:extLst>
              </a:tr>
              <a:tr h="398974">
                <a:tc>
                  <a:txBody>
                    <a:bodyPr/>
                    <a:lstStyle/>
                    <a:p>
                      <a:pPr algn="ctr" fontAlgn="ctr"/>
                      <a:r>
                        <a:rPr lang="en-US" sz="1050" b="1" i="0" u="none" strike="noStrike" dirty="0">
                          <a:solidFill>
                            <a:srgbClr val="000000"/>
                          </a:solidFill>
                          <a:effectLst/>
                          <a:latin typeface="Arial" panose="020B0604020202020204" pitchFamily="34" charset="0"/>
                          <a:cs typeface="Arial" panose="020B0604020202020204" pitchFamily="34" charset="0"/>
                        </a:rPr>
                        <a:t>Inverter Replacement Cost</a:t>
                      </a:r>
                    </a:p>
                  </a:txBody>
                  <a:tcPr marL="0" marR="0" marT="0" marB="0" anchor="ctr"/>
                </a:tc>
                <a:tc>
                  <a:txBody>
                    <a:bodyPr/>
                    <a:lstStyle/>
                    <a:p>
                      <a:pPr algn="ctr" fontAlgn="ctr"/>
                      <a:r>
                        <a:rPr lang="en-US" sz="1050" b="0" i="0" u="none" strike="noStrike" dirty="0">
                          <a:solidFill>
                            <a:srgbClr val="000000"/>
                          </a:solidFill>
                          <a:effectLst/>
                          <a:latin typeface="Arial" panose="020B0604020202020204" pitchFamily="34" charset="0"/>
                          <a:cs typeface="Arial" panose="020B0604020202020204" pitchFamily="34" charset="0"/>
                        </a:rPr>
                        <a:t>8% of original full project installed cost with replacement in year 15 of project operation</a:t>
                      </a:r>
                    </a:p>
                  </a:txBody>
                  <a:tcPr marL="0" marR="0" marT="0" marB="0" anchor="ctr"/>
                </a:tc>
                <a:tc>
                  <a:txBody>
                    <a:bodyPr/>
                    <a:lstStyle/>
                    <a:p>
                      <a:pPr algn="ctr" fontAlgn="ctr"/>
                      <a:r>
                        <a:rPr lang="en-US" sz="1050" b="0" i="1" u="none" strike="noStrike" dirty="0">
                          <a:solidFill>
                            <a:srgbClr val="000000"/>
                          </a:solidFill>
                          <a:effectLst/>
                          <a:latin typeface="Arial" panose="020B0604020202020204" pitchFamily="34" charset="0"/>
                          <a:cs typeface="Arial" panose="020B0604020202020204" pitchFamily="34" charset="0"/>
                        </a:rPr>
                        <a:t>Economic Drivers of PV</a:t>
                      </a:r>
                      <a:r>
                        <a:rPr lang="en-US" sz="1050" b="0" i="0" u="none" strike="noStrike" dirty="0">
                          <a:solidFill>
                            <a:srgbClr val="000000"/>
                          </a:solidFill>
                          <a:effectLst/>
                          <a:latin typeface="Arial" panose="020B0604020202020204" pitchFamily="34" charset="0"/>
                          <a:cs typeface="Arial" panose="020B0604020202020204" pitchFamily="34" charset="0"/>
                        </a:rPr>
                        <a:t> report by ICF for ISO-New England (February 27, 2015). </a:t>
                      </a:r>
                    </a:p>
                    <a:p>
                      <a:pPr algn="ctr" fontAlgn="ctr"/>
                      <a:r>
                        <a:rPr lang="en-US" sz="1050" b="0" i="1" u="none" strike="noStrike" dirty="0">
                          <a:solidFill>
                            <a:srgbClr val="0070C0"/>
                          </a:solidFill>
                          <a:effectLst/>
                          <a:latin typeface="Arial" panose="020B0604020202020204" pitchFamily="34" charset="0"/>
                          <a:cs typeface="Arial" panose="020B0604020202020204" pitchFamily="34" charset="0"/>
                          <a:hlinkClick r:id="rId6"/>
                        </a:rPr>
                        <a:t>https://www.iso-ne.com/committees/planning/distributed-generation</a:t>
                      </a:r>
                      <a:endParaRPr lang="en-US" sz="1050" b="0" i="1" u="none" strike="noStrike" dirty="0">
                        <a:solidFill>
                          <a:srgbClr val="0070C0"/>
                        </a:solidFill>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val="10008"/>
                  </a:ext>
                </a:extLst>
              </a:tr>
              <a:tr h="910917">
                <a:tc>
                  <a:txBody>
                    <a:bodyPr/>
                    <a:lstStyle/>
                    <a:p>
                      <a:pPr algn="ctr" fontAlgn="ctr"/>
                      <a:r>
                        <a:rPr lang="en-US" sz="1050" b="1" i="0" u="none" strike="noStrike" dirty="0">
                          <a:solidFill>
                            <a:srgbClr val="000000"/>
                          </a:solidFill>
                          <a:effectLst/>
                          <a:latin typeface="Arial" panose="020B0604020202020204" pitchFamily="34" charset="0"/>
                          <a:cs typeface="Arial" panose="020B0604020202020204" pitchFamily="34" charset="0"/>
                        </a:rPr>
                        <a:t>Capacity Factor (DC) in EY2017</a:t>
                      </a:r>
                    </a:p>
                  </a:txBody>
                  <a:tcPr marL="0" marR="0" marT="0" marB="0" anchor="ctr"/>
                </a:tc>
                <a:tc>
                  <a:txBody>
                    <a:bodyPr/>
                    <a:lstStyle/>
                    <a:p>
                      <a:pPr algn="ctr" rtl="0" fontAlgn="ctr"/>
                      <a:r>
                        <a:rPr lang="en-US" sz="1050" b="0" i="0" u="none" strike="noStrike" dirty="0">
                          <a:solidFill>
                            <a:srgbClr val="000000"/>
                          </a:solidFill>
                          <a:effectLst/>
                          <a:latin typeface="Arial" panose="020B0604020202020204" pitchFamily="34" charset="0"/>
                          <a:cs typeface="Arial" panose="020B0604020202020204" pitchFamily="34" charset="0"/>
                        </a:rPr>
                        <a:t>14.4% for residential; 14.5% for commercial systems; 16.0% for grid supply systems</a:t>
                      </a:r>
                    </a:p>
                  </a:txBody>
                  <a:tcPr marL="9525" marR="9525" marT="9525" marB="0" anchor="ctr"/>
                </a:tc>
                <a:tc>
                  <a:txBody>
                    <a:bodyPr/>
                    <a:lstStyle/>
                    <a:p>
                      <a:pPr algn="ctr" fontAlgn="ctr"/>
                      <a:r>
                        <a:rPr lang="en-US" sz="1050" b="0" i="0" u="none" strike="noStrike" dirty="0">
                          <a:solidFill>
                            <a:srgbClr val="000000"/>
                          </a:solidFill>
                          <a:effectLst/>
                          <a:latin typeface="Arial" panose="020B0604020202020204" pitchFamily="34" charset="0"/>
                          <a:cs typeface="Arial" panose="020B0604020202020204" pitchFamily="34" charset="0"/>
                        </a:rPr>
                        <a:t>National Renewable Energy Laboratory (NREL) PV Watts-calculated capacity factor for a 7 kW residential roof-mount system and a 100 kW commercial open-rack system in Newark, NJ. For grid supply, used average of open-rack and single-axis tracking outputs from PV Watts for a 2,000 kW system in Newark, NJ. </a:t>
                      </a:r>
                    </a:p>
                    <a:p>
                      <a:pPr algn="ctr" fontAlgn="ctr"/>
                      <a:r>
                        <a:rPr lang="en-US" sz="1050" b="0" i="1" u="none" strike="noStrike" dirty="0">
                          <a:solidFill>
                            <a:srgbClr val="0070C0"/>
                          </a:solidFill>
                          <a:effectLst/>
                          <a:latin typeface="Arial" panose="020B0604020202020204" pitchFamily="34" charset="0"/>
                          <a:cs typeface="Arial" panose="020B0604020202020204" pitchFamily="34" charset="0"/>
                          <a:hlinkClick r:id="rId7"/>
                        </a:rPr>
                        <a:t>http://pvwatts.nrel.gov/</a:t>
                      </a:r>
                      <a:endParaRPr lang="en-US" sz="1050" b="0" i="1" u="none" strike="noStrike" dirty="0">
                        <a:solidFill>
                          <a:srgbClr val="0070C0"/>
                        </a:solidFill>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val="10009"/>
                  </a:ext>
                </a:extLst>
              </a:tr>
            </a:tbl>
          </a:graphicData>
        </a:graphic>
      </p:graphicFrame>
      <p:sp>
        <p:nvSpPr>
          <p:cNvPr id="8" name="Slide Number Placeholder 7"/>
          <p:cNvSpPr>
            <a:spLocks noGrp="1"/>
          </p:cNvSpPr>
          <p:nvPr>
            <p:ph type="sldNum" sz="quarter" idx="12"/>
          </p:nvPr>
        </p:nvSpPr>
        <p:spPr/>
        <p:txBody>
          <a:bodyPr/>
          <a:lstStyle/>
          <a:p>
            <a:fld id="{1DB5379B-6F0A-3548-AC69-0D2DB46577D4}" type="slidenum">
              <a:rPr lang="en-US" smtClean="0"/>
              <a:t>9</a:t>
            </a:fld>
            <a:endParaRPr lang="en-US" dirty="0"/>
          </a:p>
        </p:txBody>
      </p:sp>
    </p:spTree>
    <p:extLst>
      <p:ext uri="{BB962C8B-B14F-4D97-AF65-F5344CB8AC3E}">
        <p14:creationId xmlns:p14="http://schemas.microsoft.com/office/powerpoint/2010/main" val="2465840446"/>
      </p:ext>
    </p:extLst>
  </p:cSld>
  <p:clrMapOvr>
    <a:masterClrMapping/>
  </p:clrMapOvr>
</p:sld>
</file>

<file path=ppt/theme/theme1.xml><?xml version="1.0" encoding="utf-8"?>
<a:theme xmlns:a="http://schemas.openxmlformats.org/drawingml/2006/main" name="ICF_Wide_Teal_2016">
  <a:themeElements>
    <a:clrScheme name="ICF-Teal">
      <a:dk1>
        <a:sysClr val="windowText" lastClr="000000"/>
      </a:dk1>
      <a:lt1>
        <a:sysClr val="window" lastClr="FFFFFF"/>
      </a:lt1>
      <a:dk2>
        <a:srgbClr val="007178"/>
      </a:dk2>
      <a:lt2>
        <a:srgbClr val="D8E0E3"/>
      </a:lt2>
      <a:accent1>
        <a:srgbClr val="00538B"/>
      </a:accent1>
      <a:accent2>
        <a:srgbClr val="00A2E0"/>
      </a:accent2>
      <a:accent3>
        <a:srgbClr val="00AFAA"/>
      </a:accent3>
      <a:accent4>
        <a:srgbClr val="69C14C"/>
      </a:accent4>
      <a:accent5>
        <a:srgbClr val="F29934"/>
      </a:accent5>
      <a:accent6>
        <a:srgbClr val="E1085A"/>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2700" cmpd="sng">
          <a:solidFill>
            <a:schemeClr val="accent1"/>
          </a:solidFill>
        </a:ln>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2">
          <a:schemeClr val="accent2"/>
        </a:lnRef>
        <a:fillRef idx="1">
          <a:schemeClr val="lt1"/>
        </a:fillRef>
        <a:effectRef idx="0">
          <a:schemeClr val="accent2"/>
        </a:effectRef>
        <a:fontRef idx="minor">
          <a:schemeClr val="dk1"/>
        </a:fontRef>
      </a:style>
    </a:spDef>
    <a:lnDef>
      <a:spPr>
        <a:ln>
          <a:solidFill>
            <a:schemeClr val="accent1"/>
          </a:solidFill>
        </a:ln>
      </a:spPr>
      <a:bodyPr/>
      <a:lstStyle/>
      <a:style>
        <a:lnRef idx="1">
          <a:schemeClr val="accent2"/>
        </a:lnRef>
        <a:fillRef idx="0">
          <a:schemeClr val="accent2"/>
        </a:fillRef>
        <a:effectRef idx="0">
          <a:schemeClr val="accent2"/>
        </a:effectRef>
        <a:fontRef idx="minor">
          <a:schemeClr val="tx1"/>
        </a:fontRef>
      </a:style>
    </a:lnDef>
    <a:txDef>
      <a:spPr/>
      <a:bodyPr wrap="square" lIns="0" tIns="0" rIns="0" bIns="0" rtlCol="0">
        <a:noAutofit/>
      </a:bodyPr>
      <a:lstStyle>
        <a:defPPr marL="0" indent="0">
          <a:spcBef>
            <a:spcPts val="1200"/>
          </a:spcBef>
          <a:spcAft>
            <a:spcPts val="0"/>
          </a:spcAft>
          <a:buNone/>
          <a:defRPr sz="1600" dirty="0" err="1" smtClean="0"/>
        </a:defPPr>
      </a:lstStyle>
    </a:txDef>
  </a:objectDefaults>
  <a:extraClrSchemeLst/>
  <a:extLst>
    <a:ext uri="{05A4C25C-085E-4340-85A3-A5531E510DB2}">
      <thm15:themeFamily xmlns:thm15="http://schemas.microsoft.com/office/thememl/2012/main" name="Quebec Ontario PPT_DR Slides_2" id="{53B610FF-093A-40BC-9314-8613FF2F4DB1}" vid="{817B185A-4A1A-4761-AE9A-6D5AF196E7B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p:properties xmlns:p="http://schemas.microsoft.com/office/2006/metadata/properties" xmlns:xsi="http://www.w3.org/2001/XMLSchema-instance" xmlns:pc="http://schemas.microsoft.com/office/infopath/2007/PartnerControls">
  <documentManagement>
    <gaea68229104418bb6f7e9d3a3ee628d xmlns="ac8cedf0-06eb-411a-aeda-3c4e0b4f4e09">
      <Terms xmlns="http://schemas.microsoft.com/office/infopath/2007/PartnerControls">
        <TermInfo xmlns="http://schemas.microsoft.com/office/infopath/2007/PartnerControls">
          <TermName xmlns="http://schemas.microsoft.com/office/infopath/2007/PartnerControls">Brand</TermName>
          <TermId xmlns="http://schemas.microsoft.com/office/infopath/2007/PartnerControls">956747bd-03d6-42fa-b21d-d67864e1ab84</TermId>
        </TermInfo>
      </Terms>
    </gaea68229104418bb6f7e9d3a3ee628d>
    <k1a165af0be6435084f0d84ab929c766 xmlns="ac8cedf0-06eb-411a-aeda-3c4e0b4f4e09">
      <Terms xmlns="http://schemas.microsoft.com/office/infopath/2007/PartnerControls"/>
    </k1a165af0be6435084f0d84ab929c766>
    <ib3f1a3a39e34d47b02bdebbc1fc26e6 xmlns="ac8cedf0-06eb-411a-aeda-3c4e0b4f4e09">
      <Terms xmlns="http://schemas.microsoft.com/office/infopath/2007/PartnerControls"/>
    </ib3f1a3a39e34d47b02bdebbc1fc26e6>
    <TaxCatchAll xmlns="ac8cedf0-06eb-411a-aeda-3c4e0b4f4e09">
      <Value>605</Value>
    </TaxCatchAll>
    <PublishingContactEmail xmlns="http://schemas.microsoft.com/sharepoint/v3" xsi:nil="true"/>
    <_x003e_ xmlns="48c27bdf-640c-4dd7-a6a0-7a6ac744788f">PowerPoint</_x003e_>
    <Audience xmlns="http://schemas.microsoft.com/sharepoint/v3" xsi:nil="true"/>
    <PublishingExpirationDate xmlns="http://schemas.microsoft.com/sharepoint/v3" xsi:nil="true"/>
    <PublishingStartDate xmlns="http://schemas.microsoft.com/sharepoint/v3" xsi:nil="true"/>
    <PublishingContact xmlns="http://schemas.microsoft.com/sharepoint/v3">
      <UserInfo>
        <DisplayName/>
        <AccountId xsi:nil="true"/>
        <AccountType/>
      </UserInfo>
    </PublishingContact>
    <PublishingContactName xmlns="http://schemas.microsoft.com/sharepoint/v3" xsi:nil="true"/>
  </documentManagement>
</p:properties>
</file>

<file path=customXml/item2.xml><?xml version="1.0" encoding="utf-8"?>
<?mso-contentType ?>
<spe:Receivers xmlns:spe="http://schemas.microsoft.com/sharepoint/events"/>
</file>

<file path=customXml/item3.xml><?xml version="1.0" encoding="utf-8"?>
<?mso-contentType ?>
<SharedContentType xmlns="Microsoft.SharePoint.Taxonomy.ContentTypeSync" SourceId="d9aa8ed7-1c37-49dd-a22d-28c7488c8cd7" ContentTypeId="0x010100CE35B5F3DFC10C41B27C203304E60951" PreviousValue="false"/>
</file>

<file path=customXml/item4.xml><?xml version="1.0" encoding="utf-8"?>
<ct:contentTypeSchema xmlns:ct="http://schemas.microsoft.com/office/2006/metadata/contentType" xmlns:ma="http://schemas.microsoft.com/office/2006/metadata/properties/metaAttributes" ct:_="" ma:_="" ma:contentTypeName="Intranet Document" ma:contentTypeID="0x010100CE35B5F3DFC10C41B27C203304E609510034451C73EBF4D345A980F079FF6E7DC0" ma:contentTypeVersion="27" ma:contentTypeDescription="" ma:contentTypeScope="" ma:versionID="c5f6eaed40205dc208a9a5ac2eb6d3a6">
  <xsd:schema xmlns:xsd="http://www.w3.org/2001/XMLSchema" xmlns:xs="http://www.w3.org/2001/XMLSchema" xmlns:p="http://schemas.microsoft.com/office/2006/metadata/properties" xmlns:ns1="http://schemas.microsoft.com/sharepoint/v3" xmlns:ns2="ac8cedf0-06eb-411a-aeda-3c4e0b4f4e09" xmlns:ns4="48c27bdf-640c-4dd7-a6a0-7a6ac744788f" targetNamespace="http://schemas.microsoft.com/office/2006/metadata/properties" ma:root="true" ma:fieldsID="9bc229660dc18270fa4547f2530cbf4a" ns1:_="" ns2:_="" ns4:_="">
    <xsd:import namespace="http://schemas.microsoft.com/sharepoint/v3"/>
    <xsd:import namespace="ac8cedf0-06eb-411a-aeda-3c4e0b4f4e09"/>
    <xsd:import namespace="48c27bdf-640c-4dd7-a6a0-7a6ac744788f"/>
    <xsd:element name="properties">
      <xsd:complexType>
        <xsd:sequence>
          <xsd:element name="documentManagement">
            <xsd:complexType>
              <xsd:all>
                <xsd:element ref="ns2:TaxCatchAll" minOccurs="0"/>
                <xsd:element ref="ns2:TaxCatchAllLabel" minOccurs="0"/>
                <xsd:element ref="ns1:PublishingStartDate" minOccurs="0"/>
                <xsd:element ref="ns1:PublishingContact" minOccurs="0"/>
                <xsd:element ref="ns1:PublishingExpirationDate" minOccurs="0"/>
                <xsd:element ref="ns1:PublishingContactName" minOccurs="0"/>
                <xsd:element ref="ns1:PublishingContactEmail" minOccurs="0"/>
                <xsd:element ref="ns1:Audience" minOccurs="0"/>
                <xsd:element ref="ns2:k1a165af0be6435084f0d84ab929c766" minOccurs="0"/>
                <xsd:element ref="ns2:ib3f1a3a39e34d47b02bdebbc1fc26e6" minOccurs="0"/>
                <xsd:element ref="ns2:gaea68229104418bb6f7e9d3a3ee628d" minOccurs="0"/>
                <xsd:element ref="ns4:_x003e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hidden="true" ma:internalName="PublishingStartDate" ma:readOnly="false">
      <xsd:simpleType>
        <xsd:restriction base="dms:Unknown"/>
      </xsd:simpleType>
    </xsd:element>
    <xsd:element name="PublishingContact" ma:index="6" nillable="true" ma:displayName="Contact" ma:description="" ma:hidden="true" ma:list="UserInfo" ma:internalName="PublishingContact">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PublishingExpirationDate" ma:index="7" nillable="true" ma:displayName="Scheduling End Date" ma:hidden="true" ma:internalName="PublishingExpirationDate" ma:readOnly="false">
      <xsd:simpleType>
        <xsd:restriction base="dms:Unknown"/>
      </xsd:simpleType>
    </xsd:element>
    <xsd:element name="PublishingContactName" ma:index="8" nillable="true" ma:displayName="Contact Name" ma:internalName="PublishingContactName">
      <xsd:simpleType>
        <xsd:restriction base="dms:Text">
          <xsd:maxLength value="255"/>
        </xsd:restriction>
      </xsd:simpleType>
    </xsd:element>
    <xsd:element name="PublishingContactEmail" ma:index="9" nillable="true" ma:displayName="Contact E-Mail Address" ma:internalName="PublishingContactEmail">
      <xsd:simpleType>
        <xsd:restriction base="dms:Text">
          <xsd:maxLength value="255"/>
        </xsd:restriction>
      </xsd:simpleType>
    </xsd:element>
    <xsd:element name="Audience" ma:index="11" nillable="true" ma:displayName="Target Audiences" ma:description="" ma:internalName="Audienc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ac8cedf0-06eb-411a-aeda-3c4e0b4f4e09" elementFormDefault="qualified">
    <xsd:import namespace="http://schemas.microsoft.com/office/2006/documentManagement/types"/>
    <xsd:import namespace="http://schemas.microsoft.com/office/infopath/2007/PartnerControls"/>
    <xsd:element name="TaxCatchAll" ma:index="2" nillable="true" ma:displayName="Taxonomy Catch All Column" ma:hidden="true" ma:list="{45b4df83-8e76-4ee6-8a6e-ffc4e03d899e}" ma:internalName="TaxCatchAll" ma:showField="CatchAllData" ma:web="ac8cedf0-06eb-411a-aeda-3c4e0b4f4e09">
      <xsd:complexType>
        <xsd:complexContent>
          <xsd:extension base="dms:MultiChoiceLookup">
            <xsd:sequence>
              <xsd:element name="Value" type="dms:Lookup" maxOccurs="unbounded" minOccurs="0" nillable="true"/>
            </xsd:sequence>
          </xsd:extension>
        </xsd:complexContent>
      </xsd:complexType>
    </xsd:element>
    <xsd:element name="TaxCatchAllLabel" ma:index="3" nillable="true" ma:displayName="Taxonomy Catch All Column1" ma:hidden="true" ma:list="{45b4df83-8e76-4ee6-8a6e-ffc4e03d899e}" ma:internalName="TaxCatchAllLabel" ma:readOnly="true" ma:showField="CatchAllDataLabel" ma:web="ac8cedf0-06eb-411a-aeda-3c4e0b4f4e09">
      <xsd:complexType>
        <xsd:complexContent>
          <xsd:extension base="dms:MultiChoiceLookup">
            <xsd:sequence>
              <xsd:element name="Value" type="dms:Lookup" maxOccurs="unbounded" minOccurs="0" nillable="true"/>
            </xsd:sequence>
          </xsd:extension>
        </xsd:complexContent>
      </xsd:complexType>
    </xsd:element>
    <xsd:element name="k1a165af0be6435084f0d84ab929c766" ma:index="19" nillable="true" ma:taxonomy="true" ma:internalName="k1a165af0be6435084f0d84ab929c766" ma:taxonomyFieldName="Display_x0020_Page" ma:displayName="Display Page" ma:default="" ma:fieldId="{41a165af-0be6-4350-84f0-d84ab929c766}" ma:taxonomyMulti="true" ma:sspId="3e19737f-1f90-4e79-9fc4-fd47dd63d4d0" ma:termSetId="f38f543b-4c32-4b11-af29-dfabd4945814" ma:anchorId="00000000-0000-0000-0000-000000000000" ma:open="false" ma:isKeyword="false">
      <xsd:complexType>
        <xsd:sequence>
          <xsd:element ref="pc:Terms" minOccurs="0" maxOccurs="1"/>
        </xsd:sequence>
      </xsd:complexType>
    </xsd:element>
    <xsd:element name="ib3f1a3a39e34d47b02bdebbc1fc26e6" ma:index="21" nillable="true" ma:taxonomy="true" ma:internalName="ib3f1a3a39e34d47b02bdebbc1fc26e6" ma:taxonomyFieldName="Asset_x0020_Type" ma:displayName="Content Category" ma:default="" ma:fieldId="{2b3f1a3a-39e3-4d47-b02b-debbc1fc26e6}" ma:sspId="3e19737f-1f90-4e79-9fc4-fd47dd63d4d0" ma:termSetId="7887ea7e-6924-4479-9b5a-a8a26621cbaa" ma:anchorId="00000000-0000-0000-0000-000000000000" ma:open="false" ma:isKeyword="false">
      <xsd:complexType>
        <xsd:sequence>
          <xsd:element ref="pc:Terms" minOccurs="0" maxOccurs="1"/>
        </xsd:sequence>
      </xsd:complexType>
    </xsd:element>
    <xsd:element name="gaea68229104418bb6f7e9d3a3ee628d" ma:index="23" nillable="true" ma:taxonomy="true" ma:internalName="gaea68229104418bb6f7e9d3a3ee628d" ma:taxonomyFieldName="Asset_x0020_Topic" ma:displayName="Content Topic(s)" ma:default="" ma:fieldId="{0aea6822-9104-418b-b6f7-e9d3a3ee628d}" ma:taxonomyMulti="true" ma:sspId="3e19737f-1f90-4e79-9fc4-fd47dd63d4d0" ma:termSetId="ab0bbaa8-2256-48af-a50c-a67ff4b88062"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48c27bdf-640c-4dd7-a6a0-7a6ac744788f" elementFormDefault="qualified">
    <xsd:import namespace="http://schemas.microsoft.com/office/2006/documentManagement/types"/>
    <xsd:import namespace="http://schemas.microsoft.com/office/infopath/2007/PartnerControls"/>
    <xsd:element name="_x003e_" ma:index="24" nillable="true" ma:displayName="&gt;" ma:default="Request for Proposal" ma:format="Dropdown" ma:internalName="_x003e_">
      <xsd:simpleType>
        <xsd:restriction base="dms:Choice">
          <xsd:enumeration value="Request for Proposal"/>
          <xsd:enumeration value="Request for Information"/>
          <xsd:enumeration value="PowerPoint"/>
          <xsd:enumeration value="Report"/>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2" ma:displayName="Content Type"/>
        <xsd:element ref="dc:title" maxOccurs="1" ma:index="1" ma:displayName="Title"/>
        <xsd:element ref="dc:subject" minOccurs="0" maxOccurs="1"/>
        <xsd:element ref="dc:description" minOccurs="0" maxOccurs="1" ma:index="10" ma:displayName="Comments"/>
        <xsd:element name="keywords" minOccurs="0" maxOccurs="1" type="xsd:string" ma:index="5"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5.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61E38EB-621B-4968-A99D-85A44420FE88}">
  <ds:schemaRefs>
    <ds:schemaRef ds:uri="ac8cedf0-06eb-411a-aeda-3c4e0b4f4e09"/>
    <ds:schemaRef ds:uri="http://purl.org/dc/elements/1.1/"/>
    <ds:schemaRef ds:uri="http://purl.org/dc/dcmitype/"/>
    <ds:schemaRef ds:uri="http://schemas.microsoft.com/office/2006/metadata/properties"/>
    <ds:schemaRef ds:uri="http://purl.org/dc/terms/"/>
    <ds:schemaRef ds:uri="http://schemas.microsoft.com/office/2006/documentManagement/types"/>
    <ds:schemaRef ds:uri="48c27bdf-640c-4dd7-a6a0-7a6ac744788f"/>
    <ds:schemaRef ds:uri="http://www.w3.org/XML/1998/namespace"/>
    <ds:schemaRef ds:uri="http://schemas.microsoft.com/office/infopath/2007/PartnerControls"/>
    <ds:schemaRef ds:uri="http://schemas.openxmlformats.org/package/2006/metadata/core-properties"/>
    <ds:schemaRef ds:uri="http://schemas.microsoft.com/sharepoint/v3"/>
  </ds:schemaRefs>
</ds:datastoreItem>
</file>

<file path=customXml/itemProps2.xml><?xml version="1.0" encoding="utf-8"?>
<ds:datastoreItem xmlns:ds="http://schemas.openxmlformats.org/officeDocument/2006/customXml" ds:itemID="{5D88687D-DC02-4759-A175-2BC288B9B85F}">
  <ds:schemaRefs>
    <ds:schemaRef ds:uri="http://schemas.microsoft.com/sharepoint/events"/>
  </ds:schemaRefs>
</ds:datastoreItem>
</file>

<file path=customXml/itemProps3.xml><?xml version="1.0" encoding="utf-8"?>
<ds:datastoreItem xmlns:ds="http://schemas.openxmlformats.org/officeDocument/2006/customXml" ds:itemID="{E39C59B4-F511-47E1-B03A-1F65EC3AF865}">
  <ds:schemaRefs>
    <ds:schemaRef ds:uri="Microsoft.SharePoint.Taxonomy.ContentTypeSync"/>
  </ds:schemaRefs>
</ds:datastoreItem>
</file>

<file path=customXml/itemProps4.xml><?xml version="1.0" encoding="utf-8"?>
<ds:datastoreItem xmlns:ds="http://schemas.openxmlformats.org/officeDocument/2006/customXml" ds:itemID="{06E0A187-EC20-48B7-87C9-CE3DEDE5078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ac8cedf0-06eb-411a-aeda-3c4e0b4f4e09"/>
    <ds:schemaRef ds:uri="48c27bdf-640c-4dd7-a6a0-7a6ac744788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5.xml><?xml version="1.0" encoding="utf-8"?>
<ds:datastoreItem xmlns:ds="http://schemas.openxmlformats.org/officeDocument/2006/customXml" ds:itemID="{6CA4D839-3ECC-4E1E-9A37-11379062223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ICF - Canadian Electricity Markets - 020617</Template>
  <TotalTime>20230</TotalTime>
  <Words>4835</Words>
  <Application>Microsoft Office PowerPoint</Application>
  <PresentationFormat>On-screen Show (4:3)</PresentationFormat>
  <Paragraphs>763</Paragraphs>
  <Slides>29</Slides>
  <Notes>29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29</vt:i4>
      </vt:variant>
    </vt:vector>
  </HeadingPairs>
  <TitlesOfParts>
    <vt:vector size="34" baseType="lpstr">
      <vt:lpstr>Arial</vt:lpstr>
      <vt:lpstr>Calibri</vt:lpstr>
      <vt:lpstr>Lucida Grande</vt:lpstr>
      <vt:lpstr>Wingdings</vt:lpstr>
      <vt:lpstr>ICF_Wide_Teal_2016</vt:lpstr>
      <vt:lpstr>Economic Fundamentals Analysis of New Jersey Solar Renewable Energy Certificate Market Scenarios</vt:lpstr>
      <vt:lpstr>Purpose and Background</vt:lpstr>
      <vt:lpstr>Interpreting Economic Modeling Results</vt:lpstr>
      <vt:lpstr>Analytic Methods,  Definitions,  and Assumptions</vt:lpstr>
      <vt:lpstr>Methodology: Building Blocks of the SREC Supply and Demand Framework</vt:lpstr>
      <vt:lpstr>Methodology: Notes on Starting Condition of Modeling</vt:lpstr>
      <vt:lpstr>Definitions</vt:lpstr>
      <vt:lpstr>Assumptions: Federal Solar Investment Tax Credit (ITC)</vt:lpstr>
      <vt:lpstr>Additional Assumptions: Slide 1 of 3</vt:lpstr>
      <vt:lpstr>Additional Assumptions: Slide 2 of 3</vt:lpstr>
      <vt:lpstr>Additional Assumptions: Slide 3 of 3</vt:lpstr>
      <vt:lpstr>Summary of Scenarios and Results</vt:lpstr>
      <vt:lpstr>Solar Policy Scenario Definitions</vt:lpstr>
      <vt:lpstr>Directional Impacts of Potential Policy Changes</vt:lpstr>
      <vt:lpstr>Net Impacts of Policy Levers Under Scenarios Examined</vt:lpstr>
      <vt:lpstr>How do the Policy Levers Impact the Market?</vt:lpstr>
      <vt:lpstr>Scenario Results By Year: Estimated New Jersey SREC Prices ($/MWh)</vt:lpstr>
      <vt:lpstr>Scenario Results By Year: Estimated New Jersey Solar Builds (MWDC)</vt:lpstr>
      <vt:lpstr>Results for Each Defined Policy Scenario</vt:lpstr>
      <vt:lpstr>Results for Scenario 1: Updated SB2276 </vt:lpstr>
      <vt:lpstr>Results for Scenario 2: Original SB2276 </vt:lpstr>
      <vt:lpstr>Results for Scenario 3: Original SB2276 with Rate Counsel’s SACP</vt:lpstr>
      <vt:lpstr>Results for Scenario 4: Industry Plan B</vt:lpstr>
      <vt:lpstr>Results for Scenario 5: Staff Alternative A</vt:lpstr>
      <vt:lpstr>Results for Scenario 6: Staff Alternative B</vt:lpstr>
      <vt:lpstr>Results for Scenario 7: Current Policy with Grid Supply (Subsection R) Injection</vt:lpstr>
      <vt:lpstr>Results for Scenario 8: Current Policy</vt:lpstr>
      <vt:lpstr>Illustrative Investment Returns by Project Type</vt:lpstr>
      <vt:lpstr>Illustrative Investment Rate of Return by Solar Project Type</vt:lpstr>
    </vt:vector>
  </TitlesOfParts>
  <Company>ICFI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NJ SREC Market Analysis</dc:title>
  <dc:creator>Imran Lalani</dc:creator>
  <cp:lastModifiedBy>CS</cp:lastModifiedBy>
  <cp:revision>785</cp:revision>
  <cp:lastPrinted>2017-11-07T21:36:19Z</cp:lastPrinted>
  <dcterms:created xsi:type="dcterms:W3CDTF">2017-02-07T18:52:07Z</dcterms:created>
  <dcterms:modified xsi:type="dcterms:W3CDTF">2017-11-09T01:45:48Z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0x010100CE35B5F3DFC10C41B27C203304E609510034451C73EBF4D345A980F079FF6E7DC0</vt:lpwstr>
  </property>
  <property fmtid="{D5CDD505-2E9C-101B-9397-08002B2CF9AE}" pid="3" name="Asset Topic">
    <vt:lpwstr>605;#Brand|956747bd-03d6-42fa-b21d-d67864e1ab84</vt:lpwstr>
  </property>
  <property fmtid="{D5CDD505-2E9C-101B-9397-08002B2CF9AE}" pid="4" name="Asset_x0020_Type">
    <vt:lpwstr/>
  </property>
  <property fmtid="{D5CDD505-2E9C-101B-9397-08002B2CF9AE}" pid="5" name="Display Page">
    <vt:lpwstr/>
  </property>
  <property fmtid="{D5CDD505-2E9C-101B-9397-08002B2CF9AE}" pid="6" name="Asset Type">
    <vt:lpwstr/>
  </property>
</Properties>
</file>