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  <p:sldMasterId id="2147483710" r:id="rId2"/>
    <p:sldMasterId id="2147483733" r:id="rId3"/>
    <p:sldMasterId id="2147483720" r:id="rId4"/>
  </p:sldMasterIdLst>
  <p:notesMasterIdLst>
    <p:notesMasterId r:id="rId20"/>
  </p:notesMasterIdLst>
  <p:handoutMasterIdLst>
    <p:handoutMasterId r:id="rId21"/>
  </p:handoutMasterIdLst>
  <p:sldIdLst>
    <p:sldId id="340" r:id="rId5"/>
    <p:sldId id="316" r:id="rId6"/>
    <p:sldId id="345" r:id="rId7"/>
    <p:sldId id="318" r:id="rId8"/>
    <p:sldId id="347" r:id="rId9"/>
    <p:sldId id="349" r:id="rId10"/>
    <p:sldId id="380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1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len Lutz" initials="" lastIdx="2" clrIdx="0"/>
  <p:cmAuthor id="1" name="Erin Ramsden" initials="" lastIdx="3" clrIdx="1"/>
  <p:cmAuthor id="2" name="Karine Shamlian" initials="" lastIdx="20" clrIdx="2"/>
  <p:cmAuthor id="3" name="Brenner, Marybeth" initials="BM" lastIdx="0" clrIdx="3">
    <p:extLst>
      <p:ext uri="{19B8F6BF-5375-455C-9EA6-DF929625EA0E}">
        <p15:presenceInfo xmlns:p15="http://schemas.microsoft.com/office/powerpoint/2012/main" userId="S-1-5-21-1786704334-1080620903-3496478664-624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AB"/>
    <a:srgbClr val="656565"/>
    <a:srgbClr val="105F9E"/>
    <a:srgbClr val="650000"/>
    <a:srgbClr val="EEA420"/>
    <a:srgbClr val="00652A"/>
    <a:srgbClr val="4BACC6"/>
    <a:srgbClr val="E43F4D"/>
    <a:srgbClr val="F0C424"/>
    <a:srgbClr val="45C1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8" autoAdjust="0"/>
    <p:restoredTop sz="95587" autoAdjust="0"/>
  </p:normalViewPr>
  <p:slideViewPr>
    <p:cSldViewPr snapToGrid="0">
      <p:cViewPr varScale="1">
        <p:scale>
          <a:sx n="66" d="100"/>
          <a:sy n="66" d="100"/>
        </p:scale>
        <p:origin x="120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8" y="84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931" tIns="46466" rIns="92931" bIns="46466" rtlCol="0"/>
          <a:lstStyle>
            <a:lvl1pPr algn="l">
              <a:defRPr sz="1200"/>
            </a:lvl1pPr>
          </a:lstStyle>
          <a:p>
            <a:endParaRPr lang="en-US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931" tIns="46466" rIns="92931" bIns="46466" rtlCol="0"/>
          <a:lstStyle>
            <a:lvl1pPr algn="r">
              <a:defRPr sz="1200"/>
            </a:lvl1pPr>
          </a:lstStyle>
          <a:p>
            <a:fld id="{B2389892-E97A-4BE7-BA53-F8BEA1C4BD4D}" type="datetimeFigureOut">
              <a:rPr lang="en-US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6/9/2017</a:t>
            </a:fld>
            <a:endParaRPr lang="en-US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2931" tIns="46466" rIns="92931" bIns="46466" rtlCol="0" anchor="b"/>
          <a:lstStyle>
            <a:lvl1pPr algn="l">
              <a:defRPr sz="1200"/>
            </a:lvl1pPr>
          </a:lstStyle>
          <a:p>
            <a:endParaRPr lang="en-US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2931" tIns="46466" rIns="92931" bIns="46466" rtlCol="0" anchor="b"/>
          <a:lstStyle>
            <a:lvl1pPr algn="r">
              <a:defRPr sz="1200"/>
            </a:lvl1pPr>
          </a:lstStyle>
          <a:p>
            <a:fld id="{36C20532-7156-49D8-A598-F0D1F5149ACF}" type="slidenum">
              <a:rPr lang="en-US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‹#›</a:t>
            </a:fld>
            <a:endParaRPr lang="en-US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1052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931" tIns="46466" rIns="92931" bIns="4646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2931" tIns="46466" rIns="92931" bIns="4646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Arial Unicode MS" panose="020B0604020202020204" pitchFamily="34" charset="-128"/>
                <a:cs typeface="Arial" charset="0"/>
              </a:defRPr>
            </a:lvl1pPr>
          </a:lstStyle>
          <a:p>
            <a:pPr>
              <a:defRPr/>
            </a:pPr>
            <a:fld id="{6EEEC6D6-84E9-2A45-AAD0-C6F678D04CC5}" type="datetimeFigureOut">
              <a:rPr lang="en-US" smtClean="0"/>
              <a:pPr>
                <a:defRPr/>
              </a:pPr>
              <a:t>6/9/2017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5325"/>
            <a:ext cx="4651375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1" tIns="46466" rIns="92931" bIns="4646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2931" tIns="46466" rIns="92931" bIns="46466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2931" tIns="46466" rIns="92931" bIns="4646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wrap="square" lIns="92931" tIns="46466" rIns="92931" bIns="464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Arial Unicode MS" panose="020B0604020202020204" pitchFamily="34" charset="-128"/>
                <a:cs typeface="Arial" charset="0"/>
              </a:defRPr>
            </a:lvl1pPr>
          </a:lstStyle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81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anose="020B0604020202020204" pitchFamily="34" charset="-128"/>
        <a:cs typeface="Arial Unicode MS" panose="020B060402020202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anose="020B060402020202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anose="020B060402020202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anose="020B060402020202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anose="020B060402020202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93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21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397" indent="-231397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323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006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244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57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92558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A26590-87BA-4DEC-8CB7-7231F3C8ED5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7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A26590-87BA-4DEC-8CB7-7231F3C8ED5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62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A26590-87BA-4DEC-8CB7-7231F3C8ED5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76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96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025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A26590-87BA-4DEC-8CB7-7231F3C8ED5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384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173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086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77838" y="1597025"/>
            <a:ext cx="8229600" cy="45577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6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 marL="1143000" indent="-228600">
              <a:buFont typeface="Wingdings" panose="05000000000000000000" pitchFamily="2" charset="2"/>
              <a:buChar char="§"/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2106" y="396236"/>
            <a:ext cx="6105632" cy="6758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000" cap="all" baseline="0"/>
            </a:lvl1pPr>
          </a:lstStyle>
          <a:p>
            <a:pPr lvl="0"/>
            <a:r>
              <a:rPr lang="en-US" dirty="0"/>
              <a:t>ENTER TITLE TEXT</a:t>
            </a:r>
          </a:p>
        </p:txBody>
      </p:sp>
    </p:spTree>
    <p:extLst>
      <p:ext uri="{BB962C8B-B14F-4D97-AF65-F5344CB8AC3E}">
        <p14:creationId xmlns:p14="http://schemas.microsoft.com/office/powerpoint/2010/main" val="922297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111670" y="2528251"/>
            <a:ext cx="4681182" cy="569791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3600" b="0" cap="none" spc="0" baseline="0"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Website URL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427846" y="3294811"/>
            <a:ext cx="4681182" cy="569791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3600" b="0" cap="all" spc="0" baseline="0"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Program phone #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3252691" y="4115959"/>
            <a:ext cx="5904957" cy="569791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3200" b="0" cap="none" spc="0" baseline="0"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cap="none" baseline="0" dirty="0"/>
              <a:t>Program Newsletter 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03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3122612" y="1295448"/>
            <a:ext cx="5524835" cy="731837"/>
          </a:xfrm>
          <a:prstGeom prst="rect">
            <a:avLst/>
          </a:prstGeom>
          <a:noFill/>
          <a:ln w="9525">
            <a:solidFill>
              <a:srgbClr val="105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3125788" y="2201086"/>
            <a:ext cx="5521659" cy="3963230"/>
          </a:xfrm>
          <a:prstGeom prst="rect">
            <a:avLst/>
          </a:prstGeom>
          <a:noFill/>
          <a:ln w="9525">
            <a:solidFill>
              <a:srgbClr val="105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H="1" flipV="1">
            <a:off x="823913" y="1651048"/>
            <a:ext cx="2170112" cy="1587"/>
          </a:xfrm>
          <a:prstGeom prst="line">
            <a:avLst/>
          </a:prstGeom>
          <a:ln w="12700">
            <a:solidFill>
              <a:srgbClr val="105F9E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H="1">
            <a:off x="838200" y="3947833"/>
            <a:ext cx="2178050" cy="3175"/>
          </a:xfrm>
          <a:prstGeom prst="line">
            <a:avLst/>
          </a:prstGeom>
          <a:ln w="12700">
            <a:solidFill>
              <a:srgbClr val="105F9E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851848" y="1254504"/>
            <a:ext cx="2024062" cy="355600"/>
          </a:xfrm>
          <a:prstGeom prst="rect">
            <a:avLst/>
          </a:prstGeom>
        </p:spPr>
        <p:txBody>
          <a:bodyPr/>
          <a:lstStyle>
            <a:lvl1pPr marL="0" indent="0" algn="ctr" defTabSz="647700" rtl="0" eaLnBrk="1" fontAlgn="base" hangingPunct="1">
              <a:lnSpc>
                <a:spcPct val="120000"/>
              </a:lnSpc>
              <a:spcBef>
                <a:spcPts val="1700"/>
              </a:spcBef>
              <a:spcAft>
                <a:spcPct val="0"/>
              </a:spcAft>
              <a:buNone/>
              <a:defRPr lang="en-US" sz="1800" b="1" kern="1200" cap="all" baseline="0" dirty="0" smtClean="0">
                <a:solidFill>
                  <a:srgbClr val="105F9E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896938" y="3564937"/>
            <a:ext cx="2024062" cy="355600"/>
          </a:xfrm>
          <a:prstGeom prst="rect">
            <a:avLst/>
          </a:prstGeom>
        </p:spPr>
        <p:txBody>
          <a:bodyPr/>
          <a:lstStyle>
            <a:lvl1pPr marL="0" indent="0" algn="ctr" defTabSz="647700" rtl="0" eaLnBrk="1" fontAlgn="base" hangingPunct="1">
              <a:lnSpc>
                <a:spcPct val="120000"/>
              </a:lnSpc>
              <a:spcBef>
                <a:spcPts val="1700"/>
              </a:spcBef>
              <a:spcAft>
                <a:spcPct val="0"/>
              </a:spcAft>
              <a:buNone/>
              <a:defRPr lang="en-US" sz="1800" b="1" kern="1200" cap="all" baseline="0" dirty="0" smtClean="0">
                <a:solidFill>
                  <a:srgbClr val="105F9E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2"/>
          </p:nvPr>
        </p:nvSpPr>
        <p:spPr>
          <a:xfrm>
            <a:off x="3287713" y="1460500"/>
            <a:ext cx="5219700" cy="463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3330575" y="2347913"/>
            <a:ext cx="5157788" cy="36845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latin typeface="Calibri Light" panose="020F030202020403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latin typeface="Calibri Light" panose="020F0302020204030204" pitchFamily="34" charset="0"/>
              </a:defRPr>
            </a:lvl2pPr>
            <a:lvl3pPr>
              <a:defRPr sz="1800">
                <a:latin typeface="Calibri Light" panose="020F0302020204030204" pitchFamily="34" charset="0"/>
              </a:defRPr>
            </a:lvl3pPr>
            <a:lvl4pPr>
              <a:defRPr sz="1800">
                <a:latin typeface="Calibri Light" panose="020F0302020204030204" pitchFamily="34" charset="0"/>
              </a:defRPr>
            </a:lvl4pPr>
            <a:lvl5pPr>
              <a:defRPr sz="1800">
                <a:latin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32106" y="396236"/>
            <a:ext cx="6121397" cy="6758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000" cap="all" baseline="0"/>
            </a:lvl1pPr>
          </a:lstStyle>
          <a:p>
            <a:pPr lvl="0"/>
            <a:r>
              <a:rPr lang="en-US" dirty="0"/>
              <a:t>ENTER TITLE TEXT</a:t>
            </a:r>
          </a:p>
        </p:txBody>
      </p:sp>
    </p:spTree>
    <p:extLst>
      <p:ext uri="{BB962C8B-B14F-4D97-AF65-F5344CB8AC3E}">
        <p14:creationId xmlns:p14="http://schemas.microsoft.com/office/powerpoint/2010/main" val="9292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with under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96D35B4-D7AE-4D85-A57B-B2B020E7A9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-1" y="1295400"/>
            <a:ext cx="9144001" cy="0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800">
                <a:solidFill>
                  <a:srgbClr val="4F4F4F"/>
                </a:solidFill>
                <a:latin typeface="+mn-lt"/>
                <a:cs typeface="Arial" pitchFamily="34" charset="0"/>
              </a:defRPr>
            </a:lvl1pPr>
            <a:lvl2pPr>
              <a:defRPr sz="2800">
                <a:solidFill>
                  <a:srgbClr val="4F4F4F"/>
                </a:solidFill>
                <a:latin typeface="+mn-lt"/>
                <a:cs typeface="Arial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800" baseline="0">
                <a:solidFill>
                  <a:srgbClr val="4F4F4F"/>
                </a:solidFill>
                <a:latin typeface="+mn-lt"/>
                <a:cs typeface="Arial" pitchFamily="34" charset="0"/>
              </a:defRPr>
            </a:lvl3pPr>
            <a:lvl4pPr>
              <a:defRPr sz="2800" baseline="0">
                <a:solidFill>
                  <a:srgbClr val="4F4F4F"/>
                </a:solidFill>
                <a:latin typeface="+mn-lt"/>
                <a:cs typeface="Arial" pitchFamily="34" charset="0"/>
              </a:defRPr>
            </a:lvl4pPr>
            <a:lvl5pPr>
              <a:defRPr sz="2800" baseline="0">
                <a:solidFill>
                  <a:srgbClr val="4F4F4F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71475" y="551506"/>
            <a:ext cx="7121525" cy="673100"/>
          </a:xfrm>
          <a:prstGeom prst="rect">
            <a:avLst/>
          </a:prstGeom>
        </p:spPr>
        <p:txBody>
          <a:bodyPr/>
          <a:lstStyle>
            <a:lvl1pPr algn="l">
              <a:defRPr sz="3000" b="1" baseline="0">
                <a:solidFill>
                  <a:srgbClr val="00557E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07166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0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2000250"/>
            <a:ext cx="9144000" cy="161925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FontTx/>
              <a:buNone/>
              <a:defRPr sz="4800" baseline="0">
                <a:solidFill>
                  <a:srgbClr val="656565"/>
                </a:solidFill>
                <a:latin typeface="+mj-lt"/>
              </a:defRPr>
            </a:lvl1pPr>
            <a:lvl2pPr marL="457200" indent="0" algn="ctr">
              <a:buFontTx/>
              <a:buNone/>
              <a:defRPr sz="4800">
                <a:latin typeface="+mj-lt"/>
              </a:defRPr>
            </a:lvl2pPr>
            <a:lvl3pPr marL="914400" indent="0" algn="ctr">
              <a:buFontTx/>
              <a:buNone/>
              <a:defRPr sz="4800">
                <a:latin typeface="+mj-lt"/>
              </a:defRPr>
            </a:lvl3pPr>
            <a:lvl4pPr marL="1371600" indent="0" algn="ctr">
              <a:buFontTx/>
              <a:buNone/>
              <a:defRPr sz="4800">
                <a:latin typeface="+mj-lt"/>
              </a:defRPr>
            </a:lvl4pPr>
            <a:lvl5pPr marL="1828800" indent="0" algn="ctr">
              <a:buFontTx/>
              <a:buNone/>
              <a:defRPr sz="4800">
                <a:latin typeface="+mj-lt"/>
              </a:defRPr>
            </a:lvl5pPr>
          </a:lstStyle>
          <a:p>
            <a:pPr lvl="0"/>
            <a:r>
              <a:rPr lang="en-US" dirty="0"/>
              <a:t>Click to enter program 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3886200"/>
            <a:ext cx="9144000" cy="7620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FontTx/>
              <a:buNone/>
              <a:defRPr sz="2800" baseline="0">
                <a:solidFill>
                  <a:srgbClr val="656565"/>
                </a:solidFill>
                <a:latin typeface="Calibri Light" panose="020F0302020204030204" pitchFamily="34" charset="0"/>
              </a:defRPr>
            </a:lvl1pPr>
            <a:lvl2pPr marL="457200" indent="0" algn="ctr">
              <a:spcBef>
                <a:spcPts val="0"/>
              </a:spcBef>
              <a:buFontTx/>
              <a:buNone/>
              <a:defRPr sz="2800">
                <a:solidFill>
                  <a:srgbClr val="656565"/>
                </a:solidFill>
                <a:latin typeface="Calibri Light" panose="020F0302020204030204" pitchFamily="34" charset="0"/>
              </a:defRPr>
            </a:lvl2pPr>
            <a:lvl3pPr marL="914400" indent="0" algn="ctr">
              <a:spcBef>
                <a:spcPts val="0"/>
              </a:spcBef>
              <a:buFontTx/>
              <a:buNone/>
              <a:defRPr sz="2800">
                <a:solidFill>
                  <a:srgbClr val="656565"/>
                </a:solidFill>
                <a:latin typeface="Calibri Light" panose="020F0302020204030204" pitchFamily="34" charset="0"/>
              </a:defRPr>
            </a:lvl3pPr>
            <a:lvl4pPr marL="1371600" indent="0" algn="ctr">
              <a:spcBef>
                <a:spcPts val="0"/>
              </a:spcBef>
              <a:buFontTx/>
              <a:buNone/>
              <a:defRPr sz="2800">
                <a:solidFill>
                  <a:srgbClr val="656565"/>
                </a:solidFill>
                <a:latin typeface="Calibri Light" panose="020F0302020204030204" pitchFamily="34" charset="0"/>
              </a:defRPr>
            </a:lvl4pPr>
            <a:lvl5pPr marL="1828800" indent="0" algn="ctr">
              <a:spcBef>
                <a:spcPts val="0"/>
              </a:spcBef>
              <a:buFontTx/>
              <a:buNone/>
              <a:defRPr sz="2800">
                <a:solidFill>
                  <a:srgbClr val="656565"/>
                </a:solidFill>
                <a:latin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enter presentation name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0" y="5050725"/>
            <a:ext cx="9144000" cy="36195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aseline="0">
                <a:solidFill>
                  <a:srgbClr val="656565"/>
                </a:solidFill>
                <a:latin typeface="Calibri Light" panose="020F0302020204030204" pitchFamily="34" charset="0"/>
              </a:defRPr>
            </a:lvl1pPr>
            <a:lvl2pPr marL="457200" indent="0" algn="ctr">
              <a:buFontTx/>
              <a:buNone/>
              <a:defRPr sz="1200">
                <a:latin typeface="Calibri Light" panose="020F0302020204030204" pitchFamily="34" charset="0"/>
              </a:defRPr>
            </a:lvl2pPr>
            <a:lvl3pPr marL="914400" indent="0" algn="ctr">
              <a:buFontTx/>
              <a:buNone/>
              <a:defRPr sz="1200">
                <a:latin typeface="Calibri Light" panose="020F0302020204030204" pitchFamily="34" charset="0"/>
              </a:defRPr>
            </a:lvl3pPr>
            <a:lvl4pPr marL="1371600" indent="0" algn="ctr">
              <a:buFontTx/>
              <a:buNone/>
              <a:defRPr sz="1200">
                <a:latin typeface="Calibri Light" panose="020F0302020204030204" pitchFamily="34" charset="0"/>
              </a:defRPr>
            </a:lvl4pPr>
            <a:lvl5pPr marL="1828800" indent="0" algn="ctr">
              <a:buFontTx/>
              <a:buNone/>
              <a:defRPr sz="1200">
                <a:latin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add presenter’s name  and date of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E97D55-C933-4B8D-AA37-598C8362B7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7296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6346825"/>
          </a:xfrm>
          <a:prstGeom prst="rect">
            <a:avLst/>
          </a:prstGeom>
          <a:noFill/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r>
              <a:rPr lang="en-US" dirty="0"/>
              <a:t>Click the picture icon to insert a topic-specific image.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3972910"/>
            <a:ext cx="4256088" cy="2017986"/>
          </a:xfrm>
          <a:prstGeom prst="rect">
            <a:avLst/>
          </a:prstGeom>
          <a:solidFill>
            <a:srgbClr val="105F9E">
              <a:alpha val="50000"/>
            </a:srgbClr>
          </a:solidFill>
        </p:spPr>
        <p:txBody>
          <a:bodyPr anchor="ctr" anchorCtr="1"/>
          <a:lstStyle>
            <a:lvl1pPr marL="0" indent="0" algn="ctr">
              <a:buFontTx/>
              <a:buNone/>
              <a:defRPr sz="28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14106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 userDrawn="1"/>
        </p:nvGrpSpPr>
        <p:grpSpPr>
          <a:xfrm>
            <a:off x="660215" y="1570583"/>
            <a:ext cx="3775075" cy="4360862"/>
            <a:chOff x="660215" y="1570583"/>
            <a:chExt cx="3775075" cy="4360862"/>
          </a:xfrm>
        </p:grpSpPr>
        <p:sp>
          <p:nvSpPr>
            <p:cNvPr id="15" name="Rectangle 14"/>
            <p:cNvSpPr/>
            <p:nvPr/>
          </p:nvSpPr>
          <p:spPr bwMode="auto">
            <a:xfrm>
              <a:off x="660215" y="1570583"/>
              <a:ext cx="3760787" cy="4360862"/>
            </a:xfrm>
            <a:prstGeom prst="rect">
              <a:avLst/>
            </a:prstGeom>
            <a:noFill/>
            <a:ln w="9525">
              <a:solidFill>
                <a:srgbClr val="105F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63390" y="5483770"/>
              <a:ext cx="3771900" cy="447675"/>
            </a:xfrm>
            <a:prstGeom prst="rect">
              <a:avLst/>
            </a:prstGeom>
            <a:solidFill>
              <a:srgbClr val="105F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</p:grpSp>
      <p:sp>
        <p:nvSpPr>
          <p:cNvPr id="19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32106" y="396236"/>
            <a:ext cx="6058335" cy="69158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000" cap="all" baseline="0"/>
            </a:lvl1pPr>
          </a:lstStyle>
          <a:p>
            <a:pPr lvl="0"/>
            <a:r>
              <a:rPr lang="en-US" dirty="0"/>
              <a:t>ENTER TITLE TEXT</a:t>
            </a:r>
          </a:p>
        </p:txBody>
      </p:sp>
      <p:sp>
        <p:nvSpPr>
          <p:cNvPr id="23" name="Text Placeholder 2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325069" y="1603612"/>
            <a:ext cx="2393950" cy="511175"/>
          </a:xfrm>
          <a:prstGeom prst="rect">
            <a:avLst/>
          </a:prstGeom>
        </p:spPr>
        <p:txBody>
          <a:bodyPr anchor="ctr" anchorCtr="1"/>
          <a:lstStyle>
            <a:lvl1pPr marL="0" indent="0">
              <a:buFontTx/>
              <a:buNone/>
              <a:defRPr sz="1800" b="1">
                <a:solidFill>
                  <a:srgbClr val="105F9E"/>
                </a:solidFill>
              </a:defRPr>
            </a:lvl1pPr>
          </a:lstStyle>
          <a:p>
            <a:pPr lvl="0"/>
            <a:r>
              <a:rPr lang="en-US" dirty="0"/>
              <a:t>Enter text.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4"/>
          </p:nvPr>
        </p:nvSpPr>
        <p:spPr>
          <a:xfrm>
            <a:off x="928688" y="2400300"/>
            <a:ext cx="2551112" cy="18129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6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2019868" y="3751014"/>
            <a:ext cx="2233171" cy="145281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7" name="Text Placeholder 22"/>
          <p:cNvSpPr>
            <a:spLocks noGrp="1"/>
          </p:cNvSpPr>
          <p:nvPr>
            <p:ph type="body" sz="quarter" idx="16" hasCustomPrompt="1"/>
          </p:nvPr>
        </p:nvSpPr>
        <p:spPr>
          <a:xfrm>
            <a:off x="756392" y="5461943"/>
            <a:ext cx="3569950" cy="479424"/>
          </a:xfrm>
          <a:prstGeom prst="rect">
            <a:avLst/>
          </a:prstGeom>
        </p:spPr>
        <p:txBody>
          <a:bodyPr anchor="ctr" anchorCtr="1"/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text.</a:t>
            </a:r>
          </a:p>
        </p:txBody>
      </p:sp>
      <p:grpSp>
        <p:nvGrpSpPr>
          <p:cNvPr id="35" name="Group 34"/>
          <p:cNvGrpSpPr/>
          <p:nvPr userDrawn="1"/>
        </p:nvGrpSpPr>
        <p:grpSpPr>
          <a:xfrm>
            <a:off x="4893296" y="1570583"/>
            <a:ext cx="3775075" cy="4360862"/>
            <a:chOff x="4893296" y="1570583"/>
            <a:chExt cx="3775075" cy="4360862"/>
          </a:xfrm>
        </p:grpSpPr>
        <p:sp>
          <p:nvSpPr>
            <p:cNvPr id="30" name="Rectangle 29"/>
            <p:cNvSpPr/>
            <p:nvPr/>
          </p:nvSpPr>
          <p:spPr bwMode="auto">
            <a:xfrm>
              <a:off x="4893296" y="1570583"/>
              <a:ext cx="3760787" cy="4360862"/>
            </a:xfrm>
            <a:prstGeom prst="rect">
              <a:avLst/>
            </a:prstGeom>
            <a:noFill/>
            <a:ln w="9525">
              <a:solidFill>
                <a:srgbClr val="105F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896471" y="5483770"/>
              <a:ext cx="3771900" cy="447675"/>
            </a:xfrm>
            <a:prstGeom prst="rect">
              <a:avLst/>
            </a:prstGeom>
            <a:solidFill>
              <a:srgbClr val="105F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</p:grpSp>
      <p:sp>
        <p:nvSpPr>
          <p:cNvPr id="32" name="Text Placeholder 2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5558150" y="1603612"/>
            <a:ext cx="2393950" cy="511175"/>
          </a:xfrm>
          <a:prstGeom prst="rect">
            <a:avLst/>
          </a:prstGeom>
        </p:spPr>
        <p:txBody>
          <a:bodyPr anchor="ctr" anchorCtr="1"/>
          <a:lstStyle>
            <a:lvl1pPr marL="0" indent="0">
              <a:buFontTx/>
              <a:buNone/>
              <a:defRPr sz="1800" b="1">
                <a:solidFill>
                  <a:srgbClr val="105F9E"/>
                </a:solidFill>
              </a:defRPr>
            </a:lvl1pPr>
          </a:lstStyle>
          <a:p>
            <a:pPr lvl="0"/>
            <a:r>
              <a:rPr lang="en-US" dirty="0"/>
              <a:t>Enter text.</a:t>
            </a:r>
          </a:p>
        </p:txBody>
      </p:sp>
      <p:sp>
        <p:nvSpPr>
          <p:cNvPr id="33" name="Picture Placeholder 24"/>
          <p:cNvSpPr>
            <a:spLocks noGrp="1"/>
          </p:cNvSpPr>
          <p:nvPr userDrawn="1">
            <p:ph type="pic" sz="quarter" idx="18"/>
          </p:nvPr>
        </p:nvSpPr>
        <p:spPr>
          <a:xfrm>
            <a:off x="5161769" y="2400300"/>
            <a:ext cx="2551112" cy="18129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34" name="Picture Placeholder 24"/>
          <p:cNvSpPr>
            <a:spLocks noGrp="1"/>
          </p:cNvSpPr>
          <p:nvPr userDrawn="1">
            <p:ph type="pic" sz="quarter" idx="19"/>
          </p:nvPr>
        </p:nvSpPr>
        <p:spPr>
          <a:xfrm>
            <a:off x="6252949" y="3751014"/>
            <a:ext cx="2233171" cy="145281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36" name="Text Placeholder 22"/>
          <p:cNvSpPr>
            <a:spLocks noGrp="1"/>
          </p:cNvSpPr>
          <p:nvPr>
            <p:ph type="body" sz="quarter" idx="20" hasCustomPrompt="1"/>
          </p:nvPr>
        </p:nvSpPr>
        <p:spPr>
          <a:xfrm>
            <a:off x="4988714" y="5454247"/>
            <a:ext cx="3569950" cy="479424"/>
          </a:xfrm>
          <a:prstGeom prst="rect">
            <a:avLst/>
          </a:prstGeom>
        </p:spPr>
        <p:txBody>
          <a:bodyPr anchor="ctr" anchorCtr="1"/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text.</a:t>
            </a:r>
          </a:p>
        </p:txBody>
      </p:sp>
    </p:spTree>
    <p:extLst>
      <p:ext uri="{BB962C8B-B14F-4D97-AF65-F5344CB8AC3E}">
        <p14:creationId xmlns:p14="http://schemas.microsoft.com/office/powerpoint/2010/main" val="353248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etails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2106" y="396236"/>
            <a:ext cx="6168694" cy="6758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000" cap="all" baseline="0"/>
            </a:lvl1pPr>
          </a:lstStyle>
          <a:p>
            <a:pPr lvl="0"/>
            <a:r>
              <a:rPr lang="en-US" dirty="0"/>
              <a:t>ENTER TITLE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25014" y="1592317"/>
            <a:ext cx="8277552" cy="43512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568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etails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23246" y="1583377"/>
            <a:ext cx="5568120" cy="4557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142038" y="2116138"/>
            <a:ext cx="2660650" cy="20327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32106" y="396236"/>
            <a:ext cx="6137163" cy="69158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000" cap="all" baseline="0"/>
            </a:lvl1pPr>
          </a:lstStyle>
          <a:p>
            <a:pPr lvl="0"/>
            <a:r>
              <a:rPr lang="en-US" dirty="0"/>
              <a:t>ENTER TITLE TEXT</a:t>
            </a:r>
          </a:p>
        </p:txBody>
      </p:sp>
    </p:spTree>
    <p:extLst>
      <p:ext uri="{BB962C8B-B14F-4D97-AF65-F5344CB8AC3E}">
        <p14:creationId xmlns:p14="http://schemas.microsoft.com/office/powerpoint/2010/main" val="353539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2106" y="396236"/>
            <a:ext cx="6089866" cy="69158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000" cap="all" baseline="0"/>
            </a:lvl1pPr>
          </a:lstStyle>
          <a:p>
            <a:pPr lvl="0"/>
            <a:r>
              <a:rPr lang="en-US" dirty="0"/>
              <a:t>BUSINESS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72967" y="1812987"/>
            <a:ext cx="4572000" cy="1529309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600" b="0" baseline="0"/>
            </a:lvl1pPr>
          </a:lstStyle>
          <a:p>
            <a:pPr lvl="0"/>
            <a:r>
              <a:rPr lang="en-US" dirty="0"/>
              <a:t>Building Type, Program Type, Total Project Cost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472965" y="3429001"/>
            <a:ext cx="4572001" cy="1458309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600" b="1" baseline="0"/>
            </a:lvl1pPr>
          </a:lstStyle>
          <a:p>
            <a:pPr lvl="0"/>
            <a:r>
              <a:rPr lang="en-US" dirty="0"/>
              <a:t>Incentives ($), Annual Savings ($), Payback Period (Years)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72966" y="4997669"/>
            <a:ext cx="4572000" cy="1072055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600" b="0" baseline="0"/>
            </a:lvl1pPr>
          </a:lstStyle>
          <a:p>
            <a:pPr lvl="0"/>
            <a:r>
              <a:rPr lang="en-US" dirty="0"/>
              <a:t>Special project notes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5334000" y="1596728"/>
            <a:ext cx="3810000" cy="32546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7" hasCustomPrompt="1"/>
          </p:nvPr>
        </p:nvSpPr>
        <p:spPr>
          <a:xfrm>
            <a:off x="5597525" y="1876425"/>
            <a:ext cx="3546475" cy="27273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Picture of Business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8" hasCustomPrompt="1"/>
          </p:nvPr>
        </p:nvSpPr>
        <p:spPr>
          <a:xfrm>
            <a:off x="6781800" y="4299613"/>
            <a:ext cx="2094186" cy="87148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aseline="0"/>
            </a:lvl1pPr>
          </a:lstStyle>
          <a:p>
            <a:r>
              <a:rPr lang="en-US" dirty="0"/>
              <a:t>Business Logo</a:t>
            </a:r>
          </a:p>
        </p:txBody>
      </p:sp>
    </p:spTree>
    <p:extLst>
      <p:ext uri="{BB962C8B-B14F-4D97-AF65-F5344CB8AC3E}">
        <p14:creationId xmlns:p14="http://schemas.microsoft.com/office/powerpoint/2010/main" val="196610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" descr="bk2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6354763"/>
            <a:ext cx="2223114" cy="45719"/>
          </a:xfrm>
          <a:prstGeom prst="rect">
            <a:avLst/>
          </a:prstGeom>
          <a:solidFill>
            <a:srgbClr val="0065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06625" y="6354763"/>
            <a:ext cx="2251075" cy="4603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22775" y="6354763"/>
            <a:ext cx="2212975" cy="45719"/>
          </a:xfrm>
          <a:prstGeom prst="rect">
            <a:avLst/>
          </a:prstGeom>
          <a:solidFill>
            <a:srgbClr val="105F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32575" y="6354763"/>
            <a:ext cx="2514600" cy="46037"/>
          </a:xfrm>
          <a:prstGeom prst="rect">
            <a:avLst/>
          </a:prstGeom>
          <a:solidFill>
            <a:srgbClr val="EEA4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Shape 34"/>
          <p:cNvSpPr/>
          <p:nvPr/>
        </p:nvSpPr>
        <p:spPr>
          <a:xfrm>
            <a:off x="-192088" y="6551613"/>
            <a:ext cx="9144001" cy="152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defTabSz="647700">
              <a:lnSpc>
                <a:spcPct val="120000"/>
              </a:lnSpc>
              <a:spcBef>
                <a:spcPts val="1700"/>
              </a:spcBef>
              <a:defRPr sz="4500">
                <a:solidFill>
                  <a:srgbClr val="6565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NJCleanEnergy.com</a:t>
            </a:r>
            <a:endParaRPr sz="900" dirty="0">
              <a:solidFill>
                <a:schemeClr val="tx1">
                  <a:lumMod val="50000"/>
                  <a:lumOff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99" b="23892"/>
          <a:stretch/>
        </p:blipFill>
        <p:spPr>
          <a:xfrm>
            <a:off x="6274124" y="113174"/>
            <a:ext cx="2698647" cy="85509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 flipH="1" flipV="1">
            <a:off x="0" y="1079500"/>
            <a:ext cx="2495550" cy="46038"/>
          </a:xfrm>
          <a:prstGeom prst="rect">
            <a:avLst/>
          </a:prstGeom>
          <a:solidFill>
            <a:srgbClr val="105F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7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676" r:id="rId2"/>
    <p:sldLayoutId id="2147483743" r:id="rId3"/>
    <p:sldLayoutId id="2147483744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>
          <a:solidFill>
            <a:schemeClr val="tx1">
              <a:lumMod val="65000"/>
              <a:lumOff val="35000"/>
            </a:schemeClr>
          </a:solidFill>
          <a:latin typeface="+mj-lt"/>
          <a:ea typeface="Arial Unicode MS" panose="020B0604020202020204" pitchFamily="34" charset="-128"/>
          <a:cs typeface="Arial Unicode MS" panose="020B060402020202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•"/>
        <a:defRPr sz="32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Wingdings" charset="2"/>
        <a:buChar char="§"/>
        <a:defRPr sz="28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•"/>
        <a:defRPr sz="24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–"/>
        <a:defRPr sz="20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»"/>
        <a:defRPr sz="20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" descr="bk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6354763"/>
            <a:ext cx="2223114" cy="45719"/>
          </a:xfrm>
          <a:prstGeom prst="rect">
            <a:avLst/>
          </a:prstGeom>
          <a:solidFill>
            <a:srgbClr val="0065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06625" y="6354763"/>
            <a:ext cx="2251075" cy="4603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22775" y="6354763"/>
            <a:ext cx="2212975" cy="45719"/>
          </a:xfrm>
          <a:prstGeom prst="rect">
            <a:avLst/>
          </a:prstGeom>
          <a:solidFill>
            <a:srgbClr val="105F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32575" y="6354763"/>
            <a:ext cx="2514600" cy="46037"/>
          </a:xfrm>
          <a:prstGeom prst="rect">
            <a:avLst/>
          </a:prstGeom>
          <a:solidFill>
            <a:srgbClr val="EEA4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Shape 34"/>
          <p:cNvSpPr/>
          <p:nvPr/>
        </p:nvSpPr>
        <p:spPr>
          <a:xfrm>
            <a:off x="-192088" y="6551613"/>
            <a:ext cx="9144001" cy="152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defTabSz="647700">
              <a:lnSpc>
                <a:spcPct val="120000"/>
              </a:lnSpc>
              <a:spcBef>
                <a:spcPts val="1700"/>
              </a:spcBef>
              <a:defRPr sz="4500">
                <a:solidFill>
                  <a:srgbClr val="6565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NJCleanEnergy.com</a:t>
            </a:r>
            <a:endParaRPr sz="900" dirty="0">
              <a:solidFill>
                <a:schemeClr val="tx1">
                  <a:lumMod val="50000"/>
                  <a:lumOff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994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>
          <a:solidFill>
            <a:schemeClr val="tx1">
              <a:lumMod val="65000"/>
              <a:lumOff val="35000"/>
            </a:schemeClr>
          </a:solidFill>
          <a:latin typeface="+mj-lt"/>
          <a:ea typeface="Arial Unicode MS" panose="020B0604020202020204" pitchFamily="34" charset="-128"/>
          <a:cs typeface="Arial Unicode MS" panose="020B060402020202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•"/>
        <a:defRPr sz="32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Wingdings" charset="2"/>
        <a:buChar char="§"/>
        <a:defRPr sz="28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•"/>
        <a:defRPr sz="24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–"/>
        <a:defRPr sz="20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»"/>
        <a:defRPr sz="20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" descr="bk2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6354763"/>
            <a:ext cx="2223114" cy="45719"/>
          </a:xfrm>
          <a:prstGeom prst="rect">
            <a:avLst/>
          </a:prstGeom>
          <a:solidFill>
            <a:srgbClr val="0065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06625" y="6354763"/>
            <a:ext cx="2251075" cy="4603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22775" y="6354763"/>
            <a:ext cx="2212975" cy="45719"/>
          </a:xfrm>
          <a:prstGeom prst="rect">
            <a:avLst/>
          </a:prstGeom>
          <a:solidFill>
            <a:srgbClr val="105F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32575" y="6354763"/>
            <a:ext cx="2514600" cy="46037"/>
          </a:xfrm>
          <a:prstGeom prst="rect">
            <a:avLst/>
          </a:prstGeom>
          <a:solidFill>
            <a:srgbClr val="EEA4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Shape 34"/>
          <p:cNvSpPr/>
          <p:nvPr/>
        </p:nvSpPr>
        <p:spPr>
          <a:xfrm>
            <a:off x="-192088" y="6551613"/>
            <a:ext cx="9144001" cy="152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defTabSz="647700">
              <a:lnSpc>
                <a:spcPct val="120000"/>
              </a:lnSpc>
              <a:spcBef>
                <a:spcPts val="1700"/>
              </a:spcBef>
              <a:defRPr sz="4500">
                <a:solidFill>
                  <a:srgbClr val="6565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NJCleanEnergy.com</a:t>
            </a:r>
            <a:endParaRPr sz="900" dirty="0">
              <a:solidFill>
                <a:schemeClr val="tx1">
                  <a:lumMod val="50000"/>
                  <a:lumOff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99" b="23892"/>
          <a:stretch/>
        </p:blipFill>
        <p:spPr>
          <a:xfrm>
            <a:off x="6274124" y="113174"/>
            <a:ext cx="2698647" cy="85509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 flipH="1" flipV="1">
            <a:off x="0" y="1079500"/>
            <a:ext cx="2495550" cy="46038"/>
          </a:xfrm>
          <a:prstGeom prst="rect">
            <a:avLst/>
          </a:prstGeom>
          <a:solidFill>
            <a:srgbClr val="105F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0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>
          <a:solidFill>
            <a:schemeClr val="tx1">
              <a:lumMod val="65000"/>
              <a:lumOff val="35000"/>
            </a:schemeClr>
          </a:solidFill>
          <a:latin typeface="+mj-lt"/>
          <a:ea typeface="Arial Unicode MS" panose="020B0604020202020204" pitchFamily="34" charset="-128"/>
          <a:cs typeface="Arial Unicode MS" panose="020B060402020202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•"/>
        <a:defRPr sz="32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Wingdings" charset="2"/>
        <a:buChar char="§"/>
        <a:defRPr sz="28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•"/>
        <a:defRPr sz="24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–"/>
        <a:defRPr sz="20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»"/>
        <a:defRPr sz="20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" descr="bk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6354763"/>
            <a:ext cx="2223114" cy="45719"/>
          </a:xfrm>
          <a:prstGeom prst="rect">
            <a:avLst/>
          </a:prstGeom>
          <a:solidFill>
            <a:srgbClr val="0065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06625" y="6354763"/>
            <a:ext cx="2251075" cy="4603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22775" y="6354763"/>
            <a:ext cx="2212975" cy="45719"/>
          </a:xfrm>
          <a:prstGeom prst="rect">
            <a:avLst/>
          </a:prstGeom>
          <a:solidFill>
            <a:srgbClr val="105F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32575" y="6354763"/>
            <a:ext cx="2514600" cy="46037"/>
          </a:xfrm>
          <a:prstGeom prst="rect">
            <a:avLst/>
          </a:prstGeom>
          <a:solidFill>
            <a:srgbClr val="EEA4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Shape 34"/>
          <p:cNvSpPr/>
          <p:nvPr/>
        </p:nvSpPr>
        <p:spPr>
          <a:xfrm>
            <a:off x="-192088" y="6551613"/>
            <a:ext cx="9144001" cy="152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defTabSz="647700">
              <a:lnSpc>
                <a:spcPct val="120000"/>
              </a:lnSpc>
              <a:spcBef>
                <a:spcPts val="1700"/>
              </a:spcBef>
              <a:defRPr sz="4500">
                <a:solidFill>
                  <a:srgbClr val="6565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NJCleanEnergy.com</a:t>
            </a:r>
            <a:endParaRPr sz="900" dirty="0">
              <a:solidFill>
                <a:schemeClr val="tx1">
                  <a:lumMod val="50000"/>
                  <a:lumOff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99" b="23892"/>
          <a:stretch/>
        </p:blipFill>
        <p:spPr>
          <a:xfrm>
            <a:off x="6274124" y="113174"/>
            <a:ext cx="2698647" cy="855090"/>
          </a:xfrm>
          <a:prstGeom prst="rect">
            <a:avLst/>
          </a:prstGeom>
        </p:spPr>
      </p:pic>
      <p:sp>
        <p:nvSpPr>
          <p:cNvPr id="18" name="Text Placeholder 3"/>
          <p:cNvSpPr txBox="1">
            <a:spLocks/>
          </p:cNvSpPr>
          <p:nvPr/>
        </p:nvSpPr>
        <p:spPr>
          <a:xfrm>
            <a:off x="0" y="1514906"/>
            <a:ext cx="9144000" cy="859809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3600" b="0" i="0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4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For more information</a:t>
            </a:r>
          </a:p>
        </p:txBody>
      </p:sp>
      <p:sp>
        <p:nvSpPr>
          <p:cNvPr id="19" name="Text Placeholder 3"/>
          <p:cNvSpPr txBox="1">
            <a:spLocks/>
          </p:cNvSpPr>
          <p:nvPr/>
        </p:nvSpPr>
        <p:spPr>
          <a:xfrm>
            <a:off x="1583138" y="2528253"/>
            <a:ext cx="1610436" cy="542493"/>
          </a:xfrm>
          <a:prstGeom prst="rect">
            <a:avLst/>
          </a:prstGeom>
        </p:spPr>
        <p:txBody>
          <a:bodyPr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3600" b="1" i="0" kern="1200" cap="non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4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Visit</a:t>
            </a:r>
          </a:p>
        </p:txBody>
      </p:sp>
      <p:sp>
        <p:nvSpPr>
          <p:cNvPr id="20" name="Text Placeholder 3"/>
          <p:cNvSpPr txBox="1">
            <a:spLocks/>
          </p:cNvSpPr>
          <p:nvPr/>
        </p:nvSpPr>
        <p:spPr>
          <a:xfrm>
            <a:off x="1899311" y="3294803"/>
            <a:ext cx="1610436" cy="581161"/>
          </a:xfrm>
          <a:prstGeom prst="rect">
            <a:avLst/>
          </a:prstGeom>
        </p:spPr>
        <p:txBody>
          <a:bodyPr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3600" b="1" i="0" kern="1200" cap="non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4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Call</a:t>
            </a:r>
          </a:p>
        </p:txBody>
      </p:sp>
      <p:sp>
        <p:nvSpPr>
          <p:cNvPr id="21" name="Text Placeholder 3"/>
          <p:cNvSpPr txBox="1">
            <a:spLocks/>
          </p:cNvSpPr>
          <p:nvPr/>
        </p:nvSpPr>
        <p:spPr>
          <a:xfrm>
            <a:off x="400332" y="4075001"/>
            <a:ext cx="2943370" cy="581161"/>
          </a:xfrm>
          <a:prstGeom prst="rect">
            <a:avLst/>
          </a:prstGeom>
        </p:spPr>
        <p:txBody>
          <a:bodyPr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3600" b="1" i="0" kern="1200" cap="non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4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Stay Informed</a:t>
            </a:r>
          </a:p>
        </p:txBody>
      </p:sp>
    </p:spTree>
    <p:extLst>
      <p:ext uri="{BB962C8B-B14F-4D97-AF65-F5344CB8AC3E}">
        <p14:creationId xmlns:p14="http://schemas.microsoft.com/office/powerpoint/2010/main" val="155469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>
          <a:solidFill>
            <a:schemeClr val="tx1">
              <a:lumMod val="65000"/>
              <a:lumOff val="35000"/>
            </a:schemeClr>
          </a:solidFill>
          <a:latin typeface="+mj-lt"/>
          <a:ea typeface="Arial Unicode MS" panose="020B0604020202020204" pitchFamily="34" charset="-128"/>
          <a:cs typeface="Arial Unicode MS" panose="020B060402020202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•"/>
        <a:defRPr sz="32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Wingdings" charset="2"/>
        <a:buChar char="§"/>
        <a:defRPr sz="28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•"/>
        <a:defRPr sz="24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–"/>
        <a:defRPr sz="20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»"/>
        <a:defRPr sz="20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Proposed </a:t>
            </a:r>
            <a:r>
              <a:rPr lang="en-US" dirty="0"/>
              <a:t>FY18 Program Changes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0" y="3886200"/>
            <a:ext cx="9144000" cy="1054290"/>
          </a:xfrm>
        </p:spPr>
        <p:txBody>
          <a:bodyPr/>
          <a:lstStyle/>
          <a:p>
            <a:r>
              <a:rPr lang="en-US" dirty="0" smtClean="0"/>
              <a:t>EE Committee </a:t>
            </a:r>
            <a:r>
              <a:rPr lang="en-US" dirty="0"/>
              <a:t>Meeting</a:t>
            </a:r>
          </a:p>
          <a:p>
            <a:r>
              <a:rPr lang="en-US" dirty="0" smtClean="0"/>
              <a:t>June 13, </a:t>
            </a:r>
            <a:r>
              <a:rPr lang="en-US" dirty="0"/>
              <a:t>2017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0" y="5050724"/>
            <a:ext cx="9144000" cy="572153"/>
          </a:xfrm>
        </p:spPr>
        <p:txBody>
          <a:bodyPr/>
          <a:lstStyle/>
          <a:p>
            <a:r>
              <a:rPr lang="en-US" sz="3200" dirty="0"/>
              <a:t>Presented by TRC Team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6E97D55-C933-4B8D-AA37-598C8362B73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93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813099" y="1590503"/>
            <a:ext cx="8229600" cy="4525963"/>
          </a:xfrm>
        </p:spPr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Review </a:t>
            </a:r>
            <a:r>
              <a:rPr lang="en-US" sz="2400" dirty="0">
                <a:solidFill>
                  <a:schemeClr val="tx1"/>
                </a:solidFill>
              </a:rPr>
              <a:t>effectiveness of mid-FY17 program changes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Recommend kickoff/scoping </a:t>
            </a:r>
            <a:r>
              <a:rPr lang="en-US" sz="2400" dirty="0">
                <a:solidFill>
                  <a:schemeClr val="tx1"/>
                </a:solidFill>
              </a:rPr>
              <a:t>meeting after enrollment</a:t>
            </a:r>
            <a:endParaRPr lang="en-US" sz="2400" u="sng" dirty="0">
              <a:solidFill>
                <a:schemeClr val="tx1"/>
              </a:solidFill>
            </a:endParaRPr>
          </a:p>
          <a:p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708212" y="519236"/>
            <a:ext cx="4364355" cy="5445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000" b="1" dirty="0">
                <a:solidFill>
                  <a:srgbClr val="00557E"/>
                </a:solidFill>
              </a:rPr>
              <a:t>Large Energy </a:t>
            </a:r>
            <a:r>
              <a:rPr lang="en-US" sz="3000" b="1" dirty="0" smtClean="0">
                <a:solidFill>
                  <a:srgbClr val="00557E"/>
                </a:solidFill>
              </a:rPr>
              <a:t>Users</a:t>
            </a:r>
            <a:endParaRPr lang="en-US" sz="3000" b="1" cap="none" dirty="0">
              <a:solidFill>
                <a:srgbClr val="0055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969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582707" y="1399211"/>
            <a:ext cx="7826188" cy="449061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Increase </a:t>
            </a:r>
            <a:r>
              <a:rPr lang="en-US" sz="2400" dirty="0">
                <a:solidFill>
                  <a:schemeClr val="tx1"/>
                </a:solidFill>
              </a:rPr>
              <a:t>Incentive #1 amount and </a:t>
            </a:r>
            <a:r>
              <a:rPr lang="en-US" sz="2400" dirty="0" smtClean="0">
                <a:solidFill>
                  <a:schemeClr val="tx1"/>
                </a:solidFill>
              </a:rPr>
              <a:t>revise </a:t>
            </a:r>
            <a:r>
              <a:rPr lang="en-US" sz="2400" dirty="0">
                <a:solidFill>
                  <a:schemeClr val="tx1"/>
                </a:solidFill>
              </a:rPr>
              <a:t>LGEA reductions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ICP Path Incentive #1 bonus cap increases from $15k to $25k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Add flexibility to the maximum lighting </a:t>
            </a:r>
            <a:r>
              <a:rPr lang="en-US" sz="2400" dirty="0">
                <a:solidFill>
                  <a:schemeClr val="tx1"/>
                </a:solidFill>
              </a:rPr>
              <a:t>savings requirement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Moving from absolute threshold to pro-rated approach for cases in which actual/reported savings below 15% when calculating Incentive #3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Kickoff/scoping meetings shortly after application </a:t>
            </a:r>
            <a:r>
              <a:rPr lang="en-US" sz="2400" dirty="0" smtClean="0">
                <a:solidFill>
                  <a:schemeClr val="tx1"/>
                </a:solidFill>
              </a:rPr>
              <a:t>receipt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Partner renewal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582706" y="422416"/>
            <a:ext cx="6012134" cy="658369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800" b="1" cap="none" dirty="0">
                <a:solidFill>
                  <a:srgbClr val="00557E"/>
                </a:solidFill>
              </a:rPr>
              <a:t>Pay for Performance Existing Buildings</a:t>
            </a:r>
          </a:p>
        </p:txBody>
      </p:sp>
    </p:spTree>
    <p:extLst>
      <p:ext uri="{BB962C8B-B14F-4D97-AF65-F5344CB8AC3E}">
        <p14:creationId xmlns:p14="http://schemas.microsoft.com/office/powerpoint/2010/main" val="1416699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690283" y="1716741"/>
            <a:ext cx="7485529" cy="4525963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No </a:t>
            </a:r>
            <a:r>
              <a:rPr lang="en-US" sz="2400" dirty="0">
                <a:solidFill>
                  <a:schemeClr val="tx1"/>
                </a:solidFill>
              </a:rPr>
              <a:t>major changes recommended (program re-designed in FY17)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Similar administrative/procedural changes as P4P EB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u="sng" dirty="0">
              <a:solidFill>
                <a:schemeClr val="tx1"/>
              </a:solidFill>
            </a:endParaRPr>
          </a:p>
          <a:p>
            <a:endParaRPr lang="en-US" u="sng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7529" y="405489"/>
            <a:ext cx="6651752" cy="673100"/>
          </a:xfrm>
        </p:spPr>
        <p:txBody>
          <a:bodyPr/>
          <a:lstStyle/>
          <a:p>
            <a:r>
              <a:rPr lang="en-US" sz="2800" dirty="0"/>
              <a:t>Pay for Performance New Construction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576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696034" y="1589133"/>
            <a:ext cx="7273590" cy="472408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Provide </a:t>
            </a:r>
            <a:r>
              <a:rPr lang="en-US" sz="2400" dirty="0">
                <a:solidFill>
                  <a:schemeClr val="tx1"/>
                </a:solidFill>
              </a:rPr>
              <a:t>several types of audits in addition to the standard ASHRAE Level II Audits currently offered: 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ASHRAE Level I Audits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Add-on scope audits (e.g., a more detailed review of an existing or potential CHP or renewable energy system)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000" dirty="0"/>
          </a:p>
          <a:p>
            <a:endParaRPr lang="en-US" u="sng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392443"/>
            <a:ext cx="6627368" cy="673100"/>
          </a:xfrm>
        </p:spPr>
        <p:txBody>
          <a:bodyPr/>
          <a:lstStyle/>
          <a:p>
            <a:r>
              <a:rPr lang="en-US" dirty="0"/>
              <a:t>Local Government Energy Audit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608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67990" y="1254758"/>
            <a:ext cx="8229600" cy="4557713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Continue work on design of new Multi-family </a:t>
            </a:r>
            <a:r>
              <a:rPr lang="en-US" sz="2400" dirty="0">
                <a:solidFill>
                  <a:schemeClr val="tx1"/>
                </a:solidFill>
              </a:rPr>
              <a:t>P</a:t>
            </a:r>
            <a:r>
              <a:rPr lang="en-US" sz="2400" dirty="0" smtClean="0">
                <a:solidFill>
                  <a:schemeClr val="tx1"/>
                </a:solidFill>
              </a:rPr>
              <a:t>rogram that will include:</a:t>
            </a:r>
            <a:endParaRPr lang="en-US" sz="2400" dirty="0">
              <a:solidFill>
                <a:schemeClr val="tx1"/>
              </a:solidFill>
            </a:endParaRPr>
          </a:p>
          <a:p>
            <a:pPr marL="1200150" lvl="1" indent="-457200"/>
            <a:r>
              <a:rPr lang="en-US" dirty="0" smtClean="0">
                <a:solidFill>
                  <a:schemeClr val="tx1"/>
                </a:solidFill>
              </a:rPr>
              <a:t>Researching </a:t>
            </a:r>
            <a:r>
              <a:rPr lang="en-US" dirty="0">
                <a:solidFill>
                  <a:schemeClr val="tx1"/>
                </a:solidFill>
              </a:rPr>
              <a:t>best practice MF program offerings in other </a:t>
            </a:r>
            <a:r>
              <a:rPr lang="en-US" dirty="0" smtClean="0">
                <a:solidFill>
                  <a:schemeClr val="tx1"/>
                </a:solidFill>
              </a:rPr>
              <a:t>jurisdictions</a:t>
            </a:r>
          </a:p>
          <a:p>
            <a:pPr marL="1200150" lvl="1" indent="-457200"/>
            <a:r>
              <a:rPr lang="en-US" dirty="0" smtClean="0">
                <a:solidFill>
                  <a:schemeClr val="tx1"/>
                </a:solidFill>
              </a:rPr>
              <a:t>Consolidation of existing Residential and C&amp;I programs currently used by this sector.</a:t>
            </a:r>
          </a:p>
          <a:p>
            <a:pPr marL="1200150" lvl="1" indent="-457200"/>
            <a:r>
              <a:rPr lang="en-US" dirty="0" smtClean="0">
                <a:solidFill>
                  <a:schemeClr val="tx1"/>
                </a:solidFill>
              </a:rPr>
              <a:t>Tiered approach to reflect range of possible EE measures</a:t>
            </a:r>
            <a:endParaRPr lang="en-US" dirty="0">
              <a:solidFill>
                <a:schemeClr val="tx1"/>
              </a:solidFill>
            </a:endParaRPr>
          </a:p>
          <a:p>
            <a:pPr marL="1200150" lvl="1" indent="-457200"/>
            <a:r>
              <a:rPr lang="en-US" dirty="0" smtClean="0">
                <a:solidFill>
                  <a:schemeClr val="tx1"/>
                </a:solidFill>
              </a:rPr>
              <a:t>Stakeholder input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36494" y="444467"/>
            <a:ext cx="6105632" cy="675819"/>
          </a:xfrm>
        </p:spPr>
        <p:txBody>
          <a:bodyPr/>
          <a:lstStyle/>
          <a:p>
            <a:r>
              <a:rPr lang="en-US" sz="2800" b="1" cap="none" dirty="0" smtClean="0">
                <a:solidFill>
                  <a:srgbClr val="00557E"/>
                </a:solidFill>
              </a:rPr>
              <a:t>Multi-family </a:t>
            </a:r>
            <a:r>
              <a:rPr lang="en-US" sz="2800" b="1" cap="none" dirty="0">
                <a:solidFill>
                  <a:srgbClr val="00557E"/>
                </a:solidFill>
              </a:rPr>
              <a:t>P</a:t>
            </a:r>
            <a:r>
              <a:rPr lang="en-US" sz="2800" b="1" cap="none" dirty="0" smtClean="0">
                <a:solidFill>
                  <a:srgbClr val="00557E"/>
                </a:solidFill>
              </a:rPr>
              <a:t>rogram Development</a:t>
            </a:r>
            <a:endParaRPr lang="en-US" sz="2800" b="1" cap="none" dirty="0">
              <a:solidFill>
                <a:srgbClr val="00557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B8CC512-E278-453B-8181-6521DC28A47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9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476450" y="1359569"/>
            <a:ext cx="8229600" cy="4762099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Account Manager focus on bringing in new projects or additional projects from existing customers for C&amp;I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Focus efforts on manufacturer/distributor relationships, builders and remodelers for Residential Programs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Monitor program participation and refine strategies accordingly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Establishing more specific goals and methods of measurement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Refine event outreach strategies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Enhanced coordination with utilities, Sustainable Jersey, NJIT and Ombudsmen’s office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Prepare to support any pilots or new programs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If approved, redesign NJCEP web site and develop limited marketing strategies to support under performing or new programs/pilots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&amp; Interim Marketing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358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59" y="1738556"/>
            <a:ext cx="8462682" cy="5019196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Propose </a:t>
            </a:r>
            <a:r>
              <a:rPr lang="en-US" sz="2400" dirty="0">
                <a:solidFill>
                  <a:schemeClr val="tx1"/>
                </a:solidFill>
              </a:rPr>
              <a:t>to add an incentive tier for a cold climate mini split heat pump to increase </a:t>
            </a:r>
            <a:r>
              <a:rPr lang="en-US" sz="2400" i="1" dirty="0">
                <a:solidFill>
                  <a:schemeClr val="tx1"/>
                </a:solidFill>
              </a:rPr>
              <a:t>COOL</a:t>
            </a:r>
            <a:r>
              <a:rPr lang="en-US" sz="2400" dirty="0">
                <a:solidFill>
                  <a:schemeClr val="tx1"/>
                </a:solidFill>
              </a:rPr>
              <a:t>Advantage Program </a:t>
            </a:r>
            <a:r>
              <a:rPr lang="en-US" sz="2400" dirty="0" smtClean="0">
                <a:solidFill>
                  <a:schemeClr val="tx1"/>
                </a:solidFill>
              </a:rPr>
              <a:t>participation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Continue to include Geothermal Heat Pump and Solar Water Heaters as eligible measures as part of HPwES comprehensive projects, but no longer as stand-alone HVAC prescriptive measures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Transition from </a:t>
            </a:r>
            <a:r>
              <a:rPr lang="en-US" sz="2400" dirty="0" smtClean="0">
                <a:solidFill>
                  <a:schemeClr val="tx1"/>
                </a:solidFill>
              </a:rPr>
              <a:t>paper to online </a:t>
            </a:r>
            <a:r>
              <a:rPr lang="en-US" sz="2400" dirty="0">
                <a:solidFill>
                  <a:schemeClr val="tx1"/>
                </a:solidFill>
              </a:rPr>
              <a:t>applications – in stages and with exceptions, if needed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7651" y="390142"/>
            <a:ext cx="6566408" cy="673100"/>
          </a:xfrm>
        </p:spPr>
        <p:txBody>
          <a:bodyPr/>
          <a:lstStyle/>
          <a:p>
            <a:r>
              <a:rPr lang="en-US" sz="2800" dirty="0"/>
              <a:t>HVAC Program  </a:t>
            </a:r>
          </a:p>
        </p:txBody>
      </p:sp>
    </p:spTree>
    <p:extLst>
      <p:ext uri="{BB962C8B-B14F-4D97-AF65-F5344CB8AC3E}">
        <p14:creationId xmlns:p14="http://schemas.microsoft.com/office/powerpoint/2010/main" val="2682097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2" y="1662545"/>
            <a:ext cx="9236262" cy="496970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Reduce </a:t>
            </a:r>
            <a:r>
              <a:rPr lang="en-US" sz="2400" dirty="0">
                <a:solidFill>
                  <a:schemeClr val="tx1"/>
                </a:solidFill>
              </a:rPr>
              <a:t>required paperwork (e.g., audit report)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If sufficient budgetary capacity remains later in FY,  </a:t>
            </a:r>
            <a:r>
              <a:rPr lang="en-US" sz="2400" dirty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ssess </a:t>
            </a:r>
            <a:r>
              <a:rPr lang="en-US" sz="2400" dirty="0">
                <a:solidFill>
                  <a:schemeClr val="tx1"/>
                </a:solidFill>
              </a:rPr>
              <a:t>launching </a:t>
            </a:r>
            <a:r>
              <a:rPr lang="en-US" sz="2400" dirty="0" smtClean="0">
                <a:solidFill>
                  <a:schemeClr val="tx1"/>
                </a:solidFill>
              </a:rPr>
              <a:t>pilots:</a:t>
            </a:r>
            <a:endParaRPr lang="en-US" sz="240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Pilot DI measure packages (LEDs, water measures)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Pilot prescriptive measures (air sealing &amp; insulation)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5112" y="426001"/>
            <a:ext cx="6566408" cy="673100"/>
          </a:xfrm>
        </p:spPr>
        <p:txBody>
          <a:bodyPr/>
          <a:lstStyle/>
          <a:p>
            <a:r>
              <a:rPr lang="en-US" sz="2800" dirty="0"/>
              <a:t>Home Performance Program </a:t>
            </a:r>
          </a:p>
        </p:txBody>
      </p:sp>
    </p:spTree>
    <p:extLst>
      <p:ext uri="{BB962C8B-B14F-4D97-AF65-F5344CB8AC3E}">
        <p14:creationId xmlns:p14="http://schemas.microsoft.com/office/powerpoint/2010/main" val="4214297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20" y="1496202"/>
            <a:ext cx="7907815" cy="5017216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Eliminate </a:t>
            </a:r>
            <a:r>
              <a:rPr lang="en-US" sz="2400" dirty="0">
                <a:solidFill>
                  <a:schemeClr val="tx1"/>
                </a:solidFill>
              </a:rPr>
              <a:t>requirement to submit Construction Documents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Change the 60/60 pre-drywall requirement to 120 days from the time the project is enrolled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Simplify </a:t>
            </a:r>
            <a:r>
              <a:rPr lang="en-US" sz="2400" dirty="0">
                <a:solidFill>
                  <a:schemeClr val="tx1"/>
                </a:solidFill>
              </a:rPr>
              <a:t>incentive structure and adjust for RESNET changes</a:t>
            </a:r>
          </a:p>
          <a:p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0610" y="408071"/>
            <a:ext cx="6529832" cy="673100"/>
          </a:xfrm>
        </p:spPr>
        <p:txBody>
          <a:bodyPr/>
          <a:lstStyle/>
          <a:p>
            <a:r>
              <a:rPr lang="en-US" sz="2800" dirty="0"/>
              <a:t>Residential New Construction</a:t>
            </a:r>
          </a:p>
        </p:txBody>
      </p:sp>
    </p:spTree>
    <p:extLst>
      <p:ext uri="{BB962C8B-B14F-4D97-AF65-F5344CB8AC3E}">
        <p14:creationId xmlns:p14="http://schemas.microsoft.com/office/powerpoint/2010/main" val="2856290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184" y="1769538"/>
            <a:ext cx="8485632" cy="5230368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Lighting Program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Program is currently closed and not expected to re-open for several months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9022" y="474607"/>
            <a:ext cx="6717792" cy="609600"/>
          </a:xfrm>
        </p:spPr>
        <p:txBody>
          <a:bodyPr/>
          <a:lstStyle/>
          <a:p>
            <a:r>
              <a:rPr lang="en-US" sz="2800" dirty="0" smtClean="0"/>
              <a:t>Energy Efficient Products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737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417" y="1640389"/>
            <a:ext cx="8175813" cy="469889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cs typeface="ＭＳ Ｐゴシック" pitchFamily="24" charset="-128"/>
              </a:rPr>
              <a:t>Systems </a:t>
            </a:r>
            <a:r>
              <a:rPr lang="en-US" sz="2400" dirty="0">
                <a:solidFill>
                  <a:schemeClr val="tx1"/>
                </a:solidFill>
                <a:cs typeface="ＭＳ Ｐゴシック" pitchFamily="24" charset="-128"/>
              </a:rPr>
              <a:t>fueled by Class 1 renewable source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30% bonus incentive (pro-rated if mixed fuel)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Replace 10-year with 25-year payback requirement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Size limited by capacity of fuel production, not on-site demand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cs typeface="ＭＳ Ｐゴシック" pitchFamily="24" charset="-128"/>
              </a:rPr>
              <a:t>Systems serving Critical Facilities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Require Blackstart capability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Replace 10-year with 20-year payback requirement</a:t>
            </a:r>
          </a:p>
          <a:p>
            <a:pPr marL="1371600" lvl="3" indent="0">
              <a:buNone/>
            </a:pPr>
            <a:endParaRPr lang="en-US" dirty="0"/>
          </a:p>
          <a:p>
            <a:pPr lvl="3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417" y="399106"/>
            <a:ext cx="7121525" cy="673100"/>
          </a:xfrm>
        </p:spPr>
        <p:txBody>
          <a:bodyPr/>
          <a:lstStyle/>
          <a:p>
            <a:r>
              <a:rPr lang="en-US" sz="2800" dirty="0" smtClean="0"/>
              <a:t>Combined Heat &amp; Power - Fuel Cell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1141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20" y="1563579"/>
            <a:ext cx="7907815" cy="5017216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No program changes proposed for FY18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No new funding proposed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Existing active pipeline of commitments will be managed to completion and new projects will be accepted if any existing commitments cancel their projects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0610" y="408071"/>
            <a:ext cx="6529832" cy="673100"/>
          </a:xfrm>
        </p:spPr>
        <p:txBody>
          <a:bodyPr/>
          <a:lstStyle/>
          <a:p>
            <a:r>
              <a:rPr lang="en-US" sz="2800" dirty="0" smtClean="0"/>
              <a:t>Renewable Electric Storage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1064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686876" y="1443677"/>
            <a:ext cx="7614442" cy="4791456"/>
          </a:xfrm>
        </p:spPr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Redesign </a:t>
            </a:r>
            <a:r>
              <a:rPr lang="en-US" sz="2400" dirty="0">
                <a:solidFill>
                  <a:schemeClr val="tx1"/>
                </a:solidFill>
              </a:rPr>
              <a:t>applications and correspondence documents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Improve customer experience and usability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Provide streamlined format for multiple site submissions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Review and revise existing incentive levels as appropriate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Make a series of adjustments to eligibility criteria (e.g., allow T12 lighting to be replaced with LEDs)</a:t>
            </a:r>
            <a:endParaRPr lang="en-US" sz="2400" u="sng" dirty="0">
              <a:solidFill>
                <a:schemeClr val="tx1"/>
              </a:solidFill>
            </a:endParaRPr>
          </a:p>
          <a:p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09600" y="468136"/>
            <a:ext cx="5979160" cy="57302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000" b="1" cap="none" dirty="0">
                <a:solidFill>
                  <a:srgbClr val="00557E"/>
                </a:solidFill>
              </a:rPr>
              <a:t>NJ </a:t>
            </a:r>
            <a:r>
              <a:rPr lang="en-US" sz="3000" b="1" cap="none" dirty="0" err="1">
                <a:solidFill>
                  <a:srgbClr val="00557E"/>
                </a:solidFill>
              </a:rPr>
              <a:t>SmartStart</a:t>
            </a:r>
            <a:r>
              <a:rPr lang="en-US" sz="3000" b="1" cap="none" dirty="0">
                <a:solidFill>
                  <a:srgbClr val="00557E"/>
                </a:solidFill>
              </a:rPr>
              <a:t> Buildings</a:t>
            </a:r>
          </a:p>
        </p:txBody>
      </p:sp>
    </p:spTree>
    <p:extLst>
      <p:ext uri="{BB962C8B-B14F-4D97-AF65-F5344CB8AC3E}">
        <p14:creationId xmlns:p14="http://schemas.microsoft.com/office/powerpoint/2010/main" val="2721270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704446" y="1661302"/>
            <a:ext cx="8229600" cy="4724083"/>
          </a:xfrm>
        </p:spPr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Increase </a:t>
            </a:r>
            <a:r>
              <a:rPr lang="en-US" sz="2400" dirty="0">
                <a:solidFill>
                  <a:schemeClr val="tx1"/>
                </a:solidFill>
              </a:rPr>
              <a:t>the entity cap for DI projects participating in cooperation with ESIP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Add flexibility regarding current maximum kW demand eligibility requirement</a:t>
            </a:r>
          </a:p>
          <a:p>
            <a:endParaRPr lang="en-US" sz="2400" u="sng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8564" y="418948"/>
            <a:ext cx="6785864" cy="673100"/>
          </a:xfrm>
        </p:spPr>
        <p:txBody>
          <a:bodyPr/>
          <a:lstStyle/>
          <a:p>
            <a:r>
              <a:rPr lang="en-US" dirty="0"/>
              <a:t>Direct </a:t>
            </a:r>
            <a:r>
              <a:rPr lang="en-US" dirty="0" smtClean="0"/>
              <a:t>Install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4639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/Program overvi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Co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ection Detail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inal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NJCEP Presentation-Master Template</Template>
  <TotalTime>6099</TotalTime>
  <Words>633</Words>
  <Application>Microsoft Office PowerPoint</Application>
  <PresentationFormat>On-screen Show (4:3)</PresentationFormat>
  <Paragraphs>90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 Unicode MS</vt:lpstr>
      <vt:lpstr>ＭＳ Ｐゴシック</vt:lpstr>
      <vt:lpstr>Arial</vt:lpstr>
      <vt:lpstr>Calibri</vt:lpstr>
      <vt:lpstr>Calibri Light</vt:lpstr>
      <vt:lpstr>Courier New</vt:lpstr>
      <vt:lpstr>Lato Light</vt:lpstr>
      <vt:lpstr>Wingdings</vt:lpstr>
      <vt:lpstr>Presentation/Program overview</vt:lpstr>
      <vt:lpstr>Section Cover</vt:lpstr>
      <vt:lpstr>Section Details</vt:lpstr>
      <vt:lpstr>Final Slide</vt:lpstr>
      <vt:lpstr>PowerPoint Presentation</vt:lpstr>
      <vt:lpstr>HVAC Program  </vt:lpstr>
      <vt:lpstr>Home Performance Program </vt:lpstr>
      <vt:lpstr>Residential New Construction</vt:lpstr>
      <vt:lpstr>Energy Efficient Products</vt:lpstr>
      <vt:lpstr>Combined Heat &amp; Power - Fuel Cell</vt:lpstr>
      <vt:lpstr>Renewable Electric Storage</vt:lpstr>
      <vt:lpstr>PowerPoint Presentation</vt:lpstr>
      <vt:lpstr>Direct Install</vt:lpstr>
      <vt:lpstr>PowerPoint Presentation</vt:lpstr>
      <vt:lpstr>PowerPoint Presentation</vt:lpstr>
      <vt:lpstr>Pay for Performance New Construction </vt:lpstr>
      <vt:lpstr>Local Government Energy Audit </vt:lpstr>
      <vt:lpstr>PowerPoint Presentation</vt:lpstr>
      <vt:lpstr>Outreach &amp; Interim Marketing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Sherri</dc:creator>
  <cp:lastModifiedBy>Wetzel, Linda</cp:lastModifiedBy>
  <cp:revision>226</cp:revision>
  <cp:lastPrinted>2017-06-05T22:22:33Z</cp:lastPrinted>
  <dcterms:created xsi:type="dcterms:W3CDTF">2015-05-18T17:51:58Z</dcterms:created>
  <dcterms:modified xsi:type="dcterms:W3CDTF">2017-06-09T14:10:50Z</dcterms:modified>
</cp:coreProperties>
</file>