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0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4964F-D26F-4C2D-939C-37F234F97954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696F5-C9D5-4C3E-AAAF-F0415897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77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B9449C-8DB6-49DB-95E2-9622BBCBADCA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3167AD-C159-428D-BF4E-B6A0CE579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18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C4710-C785-4246-880B-5DA5AF37841E}" type="datetime1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 Metering and Interconnection Stakeholder Discussion 092112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DAE8-52BE-4B2D-BF0A-FE49124E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7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7675-B4F1-4139-97B2-9FA9974710B1}" type="datetime1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 Metering and Interconnection Stakeholder Discussion 092112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DAE8-52BE-4B2D-BF0A-FE49124E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4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A216-81FC-4DA4-9F5C-1C2BDB2642F5}" type="datetime1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 Metering and Interconnection Stakeholder Discussion 092112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DAE8-52BE-4B2D-BF0A-FE49124E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2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4CBD-0BA9-4B88-9428-B2947C60DC3E}" type="datetime1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 Metering and Interconnection Stakeholder Discussion 092112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DAE8-52BE-4B2D-BF0A-FE49124E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00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B628-E8D1-42AF-ABD9-531B635D6096}" type="datetime1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 Metering and Interconnection Stakeholder Discussion 092112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DAE8-52BE-4B2D-BF0A-FE49124E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6F23-2AB0-4960-BAA4-967CBA0457A0}" type="datetime1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 Metering and Interconnection Stakeholder Discussion 092112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DAE8-52BE-4B2D-BF0A-FE49124E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1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C85C-04F6-47BE-BF50-04DE0BEA15B8}" type="datetime1">
              <a:rPr lang="en-US" smtClean="0"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 Metering and Interconnection Stakeholder Discussion 092112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DAE8-52BE-4B2D-BF0A-FE49124E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4FA1-7827-4DA4-A447-168BF7D8E333}" type="datetime1">
              <a:rPr lang="en-US" smtClean="0"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 Metering and Interconnection Stakeholder Discussion 092112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DAE8-52BE-4B2D-BF0A-FE49124E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7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700E-975F-4B63-9F4E-67E3B8B31765}" type="datetime1">
              <a:rPr lang="en-US" smtClean="0"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 Metering and Interconnection Stakeholder Discussion 092112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DAE8-52BE-4B2D-BF0A-FE49124E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8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E939-1463-4D0D-B5D4-F0138DA8C0E1}" type="datetime1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 Metering and Interconnection Stakeholder Discussion 092112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DAE8-52BE-4B2D-BF0A-FE49124E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9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6E5B-D51D-441A-93D8-925BB18124E8}" type="datetime1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 Metering and Interconnection Stakeholder Discussion 092112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DAE8-52BE-4B2D-BF0A-FE49124E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9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264E4-ABDE-4130-9FE4-B4AB8BD729E6}" type="datetime1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Net Metering and Interconnection Stakeholder Discussion 092112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CDAE8-52BE-4B2D-BF0A-FE49124E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6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 Metering and Interconnection Stakeholder Discussion 092112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DAE8-52BE-4B2D-BF0A-FE49124EB17C}" type="slidenum">
              <a:rPr lang="en-US" smtClean="0"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807396"/>
            <a:ext cx="762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Net Metering and Interconnection Stakeholder Meeting</a:t>
            </a:r>
          </a:p>
          <a:p>
            <a:pPr algn="ctr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September 21, 2012</a:t>
            </a:r>
          </a:p>
          <a:p>
            <a:pPr algn="ctr"/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Discussion of Net Metering Aggregation Standards from the Solar Act </a:t>
            </a:r>
          </a:p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(P.L. 2012 c. 24, July 23, 2012)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27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533400"/>
            <a:ext cx="7239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Amendments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to the RE Definitions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N.J.A.C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14:8-1.2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1. Section 3 of P.L.1999, c.23 (C.48:3-51) is amended to read as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follows: C.48:3-51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Definitions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relative to competition in the electric power, gas, solar energy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offshore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wind industries.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3. As used in P.L.1999, c.23 (C.48:3-49 et al.):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“Net metering aggregation” means a procedure for calculating the combination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energy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usage for all facilities owned by a single customer where such customer is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 State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entity, school district, county, county agency, county authority, municipality,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municipal agency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or municipal authority, and which are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served by a solar electric power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generating facility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as provided pursuant to paragraph (4) of subsection e. of section 38 of P.L.1999,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c.23 (C.48:3-87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 Metering and Interconnection Stakeholder Discussion 092112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DAE8-52BE-4B2D-BF0A-FE49124EB1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 Metering and Interconnection Stakeholder Discussion 092112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DAE8-52BE-4B2D-BF0A-FE49124EB17C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838200"/>
            <a:ext cx="82296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II.  Amendments to the Net Metering Standards at N.J.A.C. 14:8-4.1 and Interconnection Standards at N.J.A.C. 14:8-5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e. Notwithstanding any provisions of the "Administrative Procedure Act,"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P.L.1968, c.410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(C.52:14B-1 et seq.) to the contrary, the board shall initiate a proceeding and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shall adopt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after notice, provision of the opportunity for comment, and public hearing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:….]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…..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…Such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standards or rules shall be effective as regulations immediately upon filing with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Office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Administrative Law and shall be effective for a period not to exceed 18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months, and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may, thereafter, be amended, adopted or readopted by the board in accordance with the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provisions of the "Administrative Procedure Act."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7149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 Metering and Interconnection Stakeholder Discussion 092112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DAE8-52BE-4B2D-BF0A-FE49124EB17C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685800"/>
            <a:ext cx="7391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(4) net metering aggregation standards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to require electric public utilities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to provide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net metering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aggregation to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single electric public utility customers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that operate a solar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electric power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generation system installed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at one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the customer’s facilities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or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on property owned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by 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customer, provided that any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such customer is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 State entity, school district,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county, county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agency, county authority, municipality, municipal agency, or municipal authority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standards shall provide that in order to qualify for net metering aggregation, the customer’s solar electric power generation system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shall be sized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so that its annual generation does not exceed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combined metered annual energy usage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the qualified customer facilities, and the qualified customer facilities shall all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be in the same customer rate class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under the applicable electric public utility tariff.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dirty="0"/>
              <a:t> 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5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 Metering and Interconnection Stakeholder Discussion 092112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DAE8-52BE-4B2D-BF0A-FE49124EB17C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685800"/>
            <a:ext cx="7543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customer’s facility or property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on which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solar electric generation system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is installed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the electricity generated from the customer’s solar electric generation system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shall be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accounted for pursuant to the provisions of paragraph (1)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this subsection to provide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that 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electricity generated in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excess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of the electricity supplied by the electric power supplier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or 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basic generation service provider, as the case may be, for the customer’s facility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on which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solar electric generation system is installed, over the annualized period, is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credited at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electric power supplier’s or the basic generation service provider’s avoided cost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wholesale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power or the PJM electric power pool real-time locational marginal pricing rate.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All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electricity used by the customer's qualified facilities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with the exception of the facility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or property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on which the solar electric power generation system is installed,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shall be billed at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the full retail rate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pursuant to the electric public utility tariff applicable to the customer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class of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customer using the electricity. </a:t>
            </a:r>
          </a:p>
        </p:txBody>
      </p:sp>
    </p:spTree>
    <p:extLst>
      <p:ext uri="{BB962C8B-B14F-4D97-AF65-F5344CB8AC3E}">
        <p14:creationId xmlns:p14="http://schemas.microsoft.com/office/powerpoint/2010/main" val="3481801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 Metering and Interconnection Stakeholder Discussion 092112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DAE8-52BE-4B2D-BF0A-FE49124EB17C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838200"/>
            <a:ext cx="8153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 customer may contract with a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third party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to operate a solar electric power generation system, for the purpose of net metering aggregation. Any contractual relationship entered into for operation of a solar electric power generation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system related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to net metering aggregation shall include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contractual protections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that provide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for adequate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performance and provision for construction and operation for the term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contract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including any appropriate bonding or escrow requirements.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017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 Metering and Interconnection Stakeholder Discussion 092112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DAE8-52BE-4B2D-BF0A-FE49124EB17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685800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Any incremental cost to an electric public utility for net metering aggregation shall be fully and timely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recovered in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 manner to be determined by the board. The board shall adopt net metering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aggregation standards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within 270 days after the effective date of P.L.2012, c.24.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Such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rules shall require the board or its designee to issue a credit or other incentive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to those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generators that do not use a net meter but otherwise generate electricity derived from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 Class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 renewable energy source and to issue an enhanced credit or other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incentive, including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but not limited to, a solar renewable energy credit, to those generators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that generate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electricity derived from solar technologies.</a:t>
            </a:r>
          </a:p>
        </p:txBody>
      </p:sp>
    </p:spTree>
    <p:extLst>
      <p:ext uri="{BB962C8B-B14F-4D97-AF65-F5344CB8AC3E}">
        <p14:creationId xmlns:p14="http://schemas.microsoft.com/office/powerpoint/2010/main" val="161493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649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Hunter, Benjamin</dc:creator>
  <cp:lastModifiedBy>Hunter, Benjamin</cp:lastModifiedBy>
  <cp:revision>6</cp:revision>
  <cp:lastPrinted>2012-09-21T13:15:46Z</cp:lastPrinted>
  <dcterms:created xsi:type="dcterms:W3CDTF">2012-09-21T12:47:49Z</dcterms:created>
  <dcterms:modified xsi:type="dcterms:W3CDTF">2012-09-21T13:15:50Z</dcterms:modified>
</cp:coreProperties>
</file>