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 id="2147483710" r:id="rId2"/>
    <p:sldMasterId id="2147483733" r:id="rId3"/>
    <p:sldMasterId id="2147483720" r:id="rId4"/>
  </p:sldMasterIdLst>
  <p:notesMasterIdLst>
    <p:notesMasterId r:id="rId40"/>
  </p:notesMasterIdLst>
  <p:handoutMasterIdLst>
    <p:handoutMasterId r:id="rId41"/>
  </p:handoutMasterIdLst>
  <p:sldIdLst>
    <p:sldId id="256" r:id="rId5"/>
    <p:sldId id="334" r:id="rId6"/>
    <p:sldId id="335" r:id="rId7"/>
    <p:sldId id="307" r:id="rId8"/>
    <p:sldId id="308" r:id="rId9"/>
    <p:sldId id="293" r:id="rId10"/>
    <p:sldId id="296" r:id="rId11"/>
    <p:sldId id="333" r:id="rId12"/>
    <p:sldId id="303" r:id="rId13"/>
    <p:sldId id="317" r:id="rId14"/>
    <p:sldId id="319" r:id="rId15"/>
    <p:sldId id="349" r:id="rId16"/>
    <p:sldId id="305" r:id="rId17"/>
    <p:sldId id="345" r:id="rId18"/>
    <p:sldId id="346" r:id="rId19"/>
    <p:sldId id="309" r:id="rId20"/>
    <p:sldId id="311" r:id="rId21"/>
    <p:sldId id="312" r:id="rId22"/>
    <p:sldId id="323" r:id="rId23"/>
    <p:sldId id="318" r:id="rId24"/>
    <p:sldId id="328" r:id="rId25"/>
    <p:sldId id="344" r:id="rId26"/>
    <p:sldId id="310" r:id="rId27"/>
    <p:sldId id="336" r:id="rId28"/>
    <p:sldId id="337" r:id="rId29"/>
    <p:sldId id="341" r:id="rId30"/>
    <p:sldId id="338" r:id="rId31"/>
    <p:sldId id="339" r:id="rId32"/>
    <p:sldId id="340" r:id="rId33"/>
    <p:sldId id="325" r:id="rId34"/>
    <p:sldId id="330" r:id="rId35"/>
    <p:sldId id="331" r:id="rId36"/>
    <p:sldId id="332" r:id="rId37"/>
    <p:sldId id="350" r:id="rId38"/>
    <p:sldId id="343" r:id="rId3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2928" userDrawn="1">
          <p15:clr>
            <a:srgbClr val="A4A3A4"/>
          </p15:clr>
        </p15:guide>
        <p15:guide id="4"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len Lutz" initials="" lastIdx="2" clrIdx="0"/>
  <p:cmAuthor id="1" name="Erin Ramsden" initials="" lastIdx="3" clrIdx="1"/>
  <p:cmAuthor id="2" name="Karine Shamlian" initials="" lastIdx="20" clrIdx="2"/>
  <p:cmAuthor id="3" name="O'Rourke, Kathryn" initials="OK"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AB5E4"/>
    <a:srgbClr val="656565"/>
    <a:srgbClr val="105F9E"/>
    <a:srgbClr val="650000"/>
    <a:srgbClr val="EEA420"/>
    <a:srgbClr val="00652A"/>
    <a:srgbClr val="4BACC6"/>
    <a:srgbClr val="E43F4D"/>
    <a:srgbClr val="F0C4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60" autoAdjust="0"/>
    <p:restoredTop sz="87708" autoAdjust="0"/>
  </p:normalViewPr>
  <p:slideViewPr>
    <p:cSldViewPr snapToGrid="0">
      <p:cViewPr varScale="1">
        <p:scale>
          <a:sx n="68" d="100"/>
          <a:sy n="68" d="100"/>
        </p:scale>
        <p:origin x="134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2" d="100"/>
          <a:sy n="52" d="100"/>
        </p:scale>
        <p:origin x="-1770" y="-84"/>
      </p:cViewPr>
      <p:guideLst>
        <p:guide orient="horz" pos="2880"/>
        <p:guide pos="2160"/>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61DCAD-BAFB-4C52-B814-8361845F3460}" type="doc">
      <dgm:prSet loTypeId="urn:microsoft.com/office/officeart/2005/8/layout/pyramid1" loCatId="pyramid" qsTypeId="urn:microsoft.com/office/officeart/2005/8/quickstyle/simple3" qsCatId="simple" csTypeId="urn:microsoft.com/office/officeart/2005/8/colors/colorful3" csCatId="colorful" phldr="1"/>
      <dgm:spPr/>
    </dgm:pt>
    <dgm:pt modelId="{3A8BECA0-9ACA-495B-A82B-AABBD0CFB248}">
      <dgm:prSet phldrT="[Text]"/>
      <dgm:spPr>
        <a:sp3d prstMaterial="dkEdge">
          <a:bevelT w="8200" h="38100"/>
        </a:sp3d>
      </dgm:spPr>
      <dgm:t>
        <a:bodyPr/>
        <a:lstStyle/>
        <a:p>
          <a:r>
            <a:rPr lang="en-US" dirty="0"/>
            <a:t> </a:t>
          </a:r>
          <a:br>
            <a:rPr lang="en-US" dirty="0">
              <a:effectLst/>
            </a:rPr>
          </a:br>
          <a:r>
            <a:rPr lang="en-US" dirty="0">
              <a:effectLst/>
            </a:rPr>
            <a:t>Renewable </a:t>
          </a:r>
          <a:r>
            <a:rPr lang="en-US" dirty="0"/>
            <a:t>Energy </a:t>
          </a:r>
        </a:p>
      </dgm:t>
    </dgm:pt>
    <dgm:pt modelId="{52EE2284-2815-48E4-ABE7-822E5BA51132}" type="parTrans" cxnId="{C4C32A09-4A7D-4D90-853B-E2D5618C8994}">
      <dgm:prSet/>
      <dgm:spPr/>
      <dgm:t>
        <a:bodyPr/>
        <a:lstStyle/>
        <a:p>
          <a:endParaRPr lang="en-US"/>
        </a:p>
      </dgm:t>
    </dgm:pt>
    <dgm:pt modelId="{F7C85186-00E7-460E-A340-39786FCC2171}" type="sibTrans" cxnId="{C4C32A09-4A7D-4D90-853B-E2D5618C8994}">
      <dgm:prSet/>
      <dgm:spPr/>
      <dgm:t>
        <a:bodyPr/>
        <a:lstStyle/>
        <a:p>
          <a:endParaRPr lang="en-US"/>
        </a:p>
      </dgm:t>
    </dgm:pt>
    <dgm:pt modelId="{3D5DAE5C-BBE0-42A0-92D6-C93E253784D7}">
      <dgm:prSet phldrT="[Text]"/>
      <dgm:spPr/>
      <dgm:t>
        <a:bodyPr/>
        <a:lstStyle/>
        <a:p>
          <a:r>
            <a:rPr lang="en-US" dirty="0"/>
            <a:t>Efficiency </a:t>
          </a:r>
        </a:p>
      </dgm:t>
    </dgm:pt>
    <dgm:pt modelId="{1ADCF44D-1C41-400F-8BCA-221BCEC4523B}" type="parTrans" cxnId="{6ED7DE2B-F372-47D6-8CA1-0EA5D30B65D7}">
      <dgm:prSet/>
      <dgm:spPr/>
      <dgm:t>
        <a:bodyPr/>
        <a:lstStyle/>
        <a:p>
          <a:endParaRPr lang="en-US"/>
        </a:p>
      </dgm:t>
    </dgm:pt>
    <dgm:pt modelId="{FAD2E4E9-C5BB-42AD-926C-5CC3A278FA3C}" type="sibTrans" cxnId="{6ED7DE2B-F372-47D6-8CA1-0EA5D30B65D7}">
      <dgm:prSet/>
      <dgm:spPr/>
      <dgm:t>
        <a:bodyPr/>
        <a:lstStyle/>
        <a:p>
          <a:endParaRPr lang="en-US"/>
        </a:p>
      </dgm:t>
    </dgm:pt>
    <dgm:pt modelId="{CE30BAAE-1994-495A-9187-824A1AA98C1C}">
      <dgm:prSet phldrT="[Text]"/>
      <dgm:spPr/>
      <dgm:t>
        <a:bodyPr/>
        <a:lstStyle/>
        <a:p>
          <a:r>
            <a:rPr lang="en-US" dirty="0"/>
            <a:t>Conservation</a:t>
          </a:r>
        </a:p>
      </dgm:t>
    </dgm:pt>
    <dgm:pt modelId="{E5AC2279-852F-44E1-9D64-49978B757172}" type="parTrans" cxnId="{8D9D1066-0FB5-48C4-870B-3EE547D68AAC}">
      <dgm:prSet/>
      <dgm:spPr/>
      <dgm:t>
        <a:bodyPr/>
        <a:lstStyle/>
        <a:p>
          <a:endParaRPr lang="en-US"/>
        </a:p>
      </dgm:t>
    </dgm:pt>
    <dgm:pt modelId="{5D5856AB-B349-42F7-A474-CE4761E21455}" type="sibTrans" cxnId="{8D9D1066-0FB5-48C4-870B-3EE547D68AAC}">
      <dgm:prSet/>
      <dgm:spPr/>
      <dgm:t>
        <a:bodyPr/>
        <a:lstStyle/>
        <a:p>
          <a:endParaRPr lang="en-US"/>
        </a:p>
      </dgm:t>
    </dgm:pt>
    <dgm:pt modelId="{4F0EF002-FFB7-44D5-9126-B1EB8F13CE89}" type="pres">
      <dgm:prSet presAssocID="{9961DCAD-BAFB-4C52-B814-8361845F3460}" presName="Name0" presStyleCnt="0">
        <dgm:presLayoutVars>
          <dgm:dir/>
          <dgm:animLvl val="lvl"/>
          <dgm:resizeHandles val="exact"/>
        </dgm:presLayoutVars>
      </dgm:prSet>
      <dgm:spPr/>
    </dgm:pt>
    <dgm:pt modelId="{2EC4AF04-4AAD-4429-B262-3DB14288F96C}" type="pres">
      <dgm:prSet presAssocID="{3A8BECA0-9ACA-495B-A82B-AABBD0CFB248}" presName="Name8" presStyleCnt="0"/>
      <dgm:spPr/>
    </dgm:pt>
    <dgm:pt modelId="{16A24A49-F8F6-4298-B33E-CFCEF7C33505}" type="pres">
      <dgm:prSet presAssocID="{3A8BECA0-9ACA-495B-A82B-AABBD0CFB248}" presName="level" presStyleLbl="node1" presStyleIdx="0" presStyleCnt="3">
        <dgm:presLayoutVars>
          <dgm:chMax val="1"/>
          <dgm:bulletEnabled val="1"/>
        </dgm:presLayoutVars>
      </dgm:prSet>
      <dgm:spPr/>
    </dgm:pt>
    <dgm:pt modelId="{5832F7FE-3CBB-4AE2-9C27-C9518118F90F}" type="pres">
      <dgm:prSet presAssocID="{3A8BECA0-9ACA-495B-A82B-AABBD0CFB248}" presName="levelTx" presStyleLbl="revTx" presStyleIdx="0" presStyleCnt="0">
        <dgm:presLayoutVars>
          <dgm:chMax val="1"/>
          <dgm:bulletEnabled val="1"/>
        </dgm:presLayoutVars>
      </dgm:prSet>
      <dgm:spPr/>
    </dgm:pt>
    <dgm:pt modelId="{69FD3182-BCB8-4B44-AE9C-98B8769F8299}" type="pres">
      <dgm:prSet presAssocID="{3D5DAE5C-BBE0-42A0-92D6-C93E253784D7}" presName="Name8" presStyleCnt="0"/>
      <dgm:spPr/>
    </dgm:pt>
    <dgm:pt modelId="{D033E2B4-4D2E-47F3-B1CF-09FF0D1AE52E}" type="pres">
      <dgm:prSet presAssocID="{3D5DAE5C-BBE0-42A0-92D6-C93E253784D7}" presName="level" presStyleLbl="node1" presStyleIdx="1" presStyleCnt="3">
        <dgm:presLayoutVars>
          <dgm:chMax val="1"/>
          <dgm:bulletEnabled val="1"/>
        </dgm:presLayoutVars>
      </dgm:prSet>
      <dgm:spPr/>
    </dgm:pt>
    <dgm:pt modelId="{7797BD20-050C-42FD-B2A2-D6B0CC4D7D0B}" type="pres">
      <dgm:prSet presAssocID="{3D5DAE5C-BBE0-42A0-92D6-C93E253784D7}" presName="levelTx" presStyleLbl="revTx" presStyleIdx="0" presStyleCnt="0">
        <dgm:presLayoutVars>
          <dgm:chMax val="1"/>
          <dgm:bulletEnabled val="1"/>
        </dgm:presLayoutVars>
      </dgm:prSet>
      <dgm:spPr/>
    </dgm:pt>
    <dgm:pt modelId="{CA6D2B04-70C2-4C1D-B65C-4AA8411A37C2}" type="pres">
      <dgm:prSet presAssocID="{CE30BAAE-1994-495A-9187-824A1AA98C1C}" presName="Name8" presStyleCnt="0"/>
      <dgm:spPr/>
    </dgm:pt>
    <dgm:pt modelId="{C01BCCE0-CCD6-418A-BEBA-69F1604B2E99}" type="pres">
      <dgm:prSet presAssocID="{CE30BAAE-1994-495A-9187-824A1AA98C1C}" presName="level" presStyleLbl="node1" presStyleIdx="2" presStyleCnt="3" custLinFactNeighborX="50364" custLinFactNeighborY="1753">
        <dgm:presLayoutVars>
          <dgm:chMax val="1"/>
          <dgm:bulletEnabled val="1"/>
        </dgm:presLayoutVars>
      </dgm:prSet>
      <dgm:spPr/>
    </dgm:pt>
    <dgm:pt modelId="{69314DAB-EC06-4E84-8E5B-1858B715D7B9}" type="pres">
      <dgm:prSet presAssocID="{CE30BAAE-1994-495A-9187-824A1AA98C1C}" presName="levelTx" presStyleLbl="revTx" presStyleIdx="0" presStyleCnt="0">
        <dgm:presLayoutVars>
          <dgm:chMax val="1"/>
          <dgm:bulletEnabled val="1"/>
        </dgm:presLayoutVars>
      </dgm:prSet>
      <dgm:spPr/>
    </dgm:pt>
  </dgm:ptLst>
  <dgm:cxnLst>
    <dgm:cxn modelId="{C4C32A09-4A7D-4D90-853B-E2D5618C8994}" srcId="{9961DCAD-BAFB-4C52-B814-8361845F3460}" destId="{3A8BECA0-9ACA-495B-A82B-AABBD0CFB248}" srcOrd="0" destOrd="0" parTransId="{52EE2284-2815-48E4-ABE7-822E5BA51132}" sibTransId="{F7C85186-00E7-460E-A340-39786FCC2171}"/>
    <dgm:cxn modelId="{6ED7DE2B-F372-47D6-8CA1-0EA5D30B65D7}" srcId="{9961DCAD-BAFB-4C52-B814-8361845F3460}" destId="{3D5DAE5C-BBE0-42A0-92D6-C93E253784D7}" srcOrd="1" destOrd="0" parTransId="{1ADCF44D-1C41-400F-8BCA-221BCEC4523B}" sibTransId="{FAD2E4E9-C5BB-42AD-926C-5CC3A278FA3C}"/>
    <dgm:cxn modelId="{B6C1F830-23DE-48E0-84E4-7B320DCF1F88}" type="presOf" srcId="{3A8BECA0-9ACA-495B-A82B-AABBD0CFB248}" destId="{5832F7FE-3CBB-4AE2-9C27-C9518118F90F}" srcOrd="1" destOrd="0" presId="urn:microsoft.com/office/officeart/2005/8/layout/pyramid1"/>
    <dgm:cxn modelId="{8D9D1066-0FB5-48C4-870B-3EE547D68AAC}" srcId="{9961DCAD-BAFB-4C52-B814-8361845F3460}" destId="{CE30BAAE-1994-495A-9187-824A1AA98C1C}" srcOrd="2" destOrd="0" parTransId="{E5AC2279-852F-44E1-9D64-49978B757172}" sibTransId="{5D5856AB-B349-42F7-A474-CE4761E21455}"/>
    <dgm:cxn modelId="{999C044E-5D76-4205-951A-91F502F68D8E}" type="presOf" srcId="{CE30BAAE-1994-495A-9187-824A1AA98C1C}" destId="{C01BCCE0-CCD6-418A-BEBA-69F1604B2E99}" srcOrd="0" destOrd="0" presId="urn:microsoft.com/office/officeart/2005/8/layout/pyramid1"/>
    <dgm:cxn modelId="{67FC6CAC-3F97-485D-A7B5-4ECAEFA3D534}" type="presOf" srcId="{3A8BECA0-9ACA-495B-A82B-AABBD0CFB248}" destId="{16A24A49-F8F6-4298-B33E-CFCEF7C33505}" srcOrd="0" destOrd="0" presId="urn:microsoft.com/office/officeart/2005/8/layout/pyramid1"/>
    <dgm:cxn modelId="{0537AEB0-7D05-41D0-A10F-B95D6A875C88}" type="presOf" srcId="{3D5DAE5C-BBE0-42A0-92D6-C93E253784D7}" destId="{D033E2B4-4D2E-47F3-B1CF-09FF0D1AE52E}" srcOrd="0" destOrd="0" presId="urn:microsoft.com/office/officeart/2005/8/layout/pyramid1"/>
    <dgm:cxn modelId="{A42258C0-A479-4AA0-B86E-920AF5340F03}" type="presOf" srcId="{9961DCAD-BAFB-4C52-B814-8361845F3460}" destId="{4F0EF002-FFB7-44D5-9126-B1EB8F13CE89}" srcOrd="0" destOrd="0" presId="urn:microsoft.com/office/officeart/2005/8/layout/pyramid1"/>
    <dgm:cxn modelId="{BC3A78F1-2655-4D1B-AE07-32108777B75B}" type="presOf" srcId="{CE30BAAE-1994-495A-9187-824A1AA98C1C}" destId="{69314DAB-EC06-4E84-8E5B-1858B715D7B9}" srcOrd="1" destOrd="0" presId="urn:microsoft.com/office/officeart/2005/8/layout/pyramid1"/>
    <dgm:cxn modelId="{D0BF00F8-2166-47C4-8DF6-57D0F95E4791}" type="presOf" srcId="{3D5DAE5C-BBE0-42A0-92D6-C93E253784D7}" destId="{7797BD20-050C-42FD-B2A2-D6B0CC4D7D0B}" srcOrd="1" destOrd="0" presId="urn:microsoft.com/office/officeart/2005/8/layout/pyramid1"/>
    <dgm:cxn modelId="{B1005919-987D-4EA0-9279-CD1BD12F4FEC}" type="presParOf" srcId="{4F0EF002-FFB7-44D5-9126-B1EB8F13CE89}" destId="{2EC4AF04-4AAD-4429-B262-3DB14288F96C}" srcOrd="0" destOrd="0" presId="urn:microsoft.com/office/officeart/2005/8/layout/pyramid1"/>
    <dgm:cxn modelId="{6FE6AFBF-E6AF-4447-AB9E-E1F8BE820121}" type="presParOf" srcId="{2EC4AF04-4AAD-4429-B262-3DB14288F96C}" destId="{16A24A49-F8F6-4298-B33E-CFCEF7C33505}" srcOrd="0" destOrd="0" presId="urn:microsoft.com/office/officeart/2005/8/layout/pyramid1"/>
    <dgm:cxn modelId="{00B77188-9E4C-4199-B410-0FA1E04C0785}" type="presParOf" srcId="{2EC4AF04-4AAD-4429-B262-3DB14288F96C}" destId="{5832F7FE-3CBB-4AE2-9C27-C9518118F90F}" srcOrd="1" destOrd="0" presId="urn:microsoft.com/office/officeart/2005/8/layout/pyramid1"/>
    <dgm:cxn modelId="{368CD119-5028-4C3B-8DD8-25C168D30AE7}" type="presParOf" srcId="{4F0EF002-FFB7-44D5-9126-B1EB8F13CE89}" destId="{69FD3182-BCB8-4B44-AE9C-98B8769F8299}" srcOrd="1" destOrd="0" presId="urn:microsoft.com/office/officeart/2005/8/layout/pyramid1"/>
    <dgm:cxn modelId="{38CF8474-9009-41CD-B236-CF91DDA4E9DA}" type="presParOf" srcId="{69FD3182-BCB8-4B44-AE9C-98B8769F8299}" destId="{D033E2B4-4D2E-47F3-B1CF-09FF0D1AE52E}" srcOrd="0" destOrd="0" presId="urn:microsoft.com/office/officeart/2005/8/layout/pyramid1"/>
    <dgm:cxn modelId="{061635BE-3438-432E-A24C-2E8C7596579E}" type="presParOf" srcId="{69FD3182-BCB8-4B44-AE9C-98B8769F8299}" destId="{7797BD20-050C-42FD-B2A2-D6B0CC4D7D0B}" srcOrd="1" destOrd="0" presId="urn:microsoft.com/office/officeart/2005/8/layout/pyramid1"/>
    <dgm:cxn modelId="{83CFB018-BA8D-4F7B-AA24-5EF169E48789}" type="presParOf" srcId="{4F0EF002-FFB7-44D5-9126-B1EB8F13CE89}" destId="{CA6D2B04-70C2-4C1D-B65C-4AA8411A37C2}" srcOrd="2" destOrd="0" presId="urn:microsoft.com/office/officeart/2005/8/layout/pyramid1"/>
    <dgm:cxn modelId="{FC84549E-D0F4-4697-9ACF-0A2D5384B46A}" type="presParOf" srcId="{CA6D2B04-70C2-4C1D-B65C-4AA8411A37C2}" destId="{C01BCCE0-CCD6-418A-BEBA-69F1604B2E99}" srcOrd="0" destOrd="0" presId="urn:microsoft.com/office/officeart/2005/8/layout/pyramid1"/>
    <dgm:cxn modelId="{C7B2F492-70E5-4C05-A4E2-BF40C07430A2}" type="presParOf" srcId="{CA6D2B04-70C2-4C1D-B65C-4AA8411A37C2}" destId="{69314DAB-EC06-4E84-8E5B-1858B715D7B9}"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29A075-517B-4698-BAD8-D8C6C78BBB6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2BA35B46-EF4F-4EAB-B54B-E59C1E667563}">
      <dgm:prSet/>
      <dgm:spPr/>
      <dgm:t>
        <a:bodyPr/>
        <a:lstStyle/>
        <a:p>
          <a:pPr rtl="0"/>
          <a:r>
            <a:rPr lang="en-US" b="1" dirty="0">
              <a:effectLst>
                <a:outerShdw blurRad="38100" dist="38100" dir="2700000" algn="tl">
                  <a:srgbClr val="000000">
                    <a:alpha val="43137"/>
                  </a:srgbClr>
                </a:outerShdw>
              </a:effectLst>
            </a:rPr>
            <a:t>New Construction or reconstruction (gut rehab) </a:t>
          </a:r>
        </a:p>
      </dgm:t>
    </dgm:pt>
    <dgm:pt modelId="{EDCD329C-1F10-4C44-8461-06EF4015F04C}" type="parTrans" cxnId="{D9D5E04F-3DD0-4ACD-866A-F3CD2D445BCE}">
      <dgm:prSet/>
      <dgm:spPr/>
      <dgm:t>
        <a:bodyPr/>
        <a:lstStyle/>
        <a:p>
          <a:endParaRPr lang="en-US"/>
        </a:p>
      </dgm:t>
    </dgm:pt>
    <dgm:pt modelId="{23ED1A45-0306-412B-A89E-3BDAD9A23EB9}" type="sibTrans" cxnId="{D9D5E04F-3DD0-4ACD-866A-F3CD2D445BCE}">
      <dgm:prSet/>
      <dgm:spPr/>
      <dgm:t>
        <a:bodyPr/>
        <a:lstStyle/>
        <a:p>
          <a:endParaRPr lang="en-US"/>
        </a:p>
      </dgm:t>
    </dgm:pt>
    <dgm:pt modelId="{FB36BA1B-8301-4463-976E-54DD382403DE}">
      <dgm:prSet/>
      <dgm:spPr/>
      <dgm:t>
        <a:bodyPr/>
        <a:lstStyle/>
        <a:p>
          <a:pPr rtl="0"/>
          <a:r>
            <a:rPr lang="en-US" b="1" dirty="0">
              <a:effectLst>
                <a:outerShdw blurRad="38100" dist="38100" dir="2700000" algn="tl">
                  <a:srgbClr val="000000">
                    <a:alpha val="43137"/>
                  </a:srgbClr>
                </a:outerShdw>
              </a:effectLst>
            </a:rPr>
            <a:t>Demand for power is less </a:t>
          </a:r>
        </a:p>
      </dgm:t>
    </dgm:pt>
    <dgm:pt modelId="{22C9760B-176C-4929-A72F-F001AD2019EB}" type="parTrans" cxnId="{7AB7569E-1C3D-4396-9DE2-6B05DC0B3F97}">
      <dgm:prSet/>
      <dgm:spPr/>
      <dgm:t>
        <a:bodyPr/>
        <a:lstStyle/>
        <a:p>
          <a:endParaRPr lang="en-US"/>
        </a:p>
      </dgm:t>
    </dgm:pt>
    <dgm:pt modelId="{DE573EE2-D090-4EE1-922D-0555219C0CED}" type="sibTrans" cxnId="{7AB7569E-1C3D-4396-9DE2-6B05DC0B3F97}">
      <dgm:prSet/>
      <dgm:spPr/>
      <dgm:t>
        <a:bodyPr/>
        <a:lstStyle/>
        <a:p>
          <a:endParaRPr lang="en-US"/>
        </a:p>
      </dgm:t>
    </dgm:pt>
    <dgm:pt modelId="{7B4A6BF0-E42D-4123-AFE5-9DBF1E438937}">
      <dgm:prSet/>
      <dgm:spPr/>
      <dgm:t>
        <a:bodyPr/>
        <a:lstStyle/>
        <a:p>
          <a:pPr rtl="0"/>
          <a:r>
            <a:rPr lang="en-US" b="1" dirty="0">
              <a:effectLst>
                <a:outerShdw blurRad="38100" dist="38100" dir="2700000" algn="tl">
                  <a:srgbClr val="000000">
                    <a:alpha val="43137"/>
                  </a:srgbClr>
                </a:outerShdw>
              </a:effectLst>
            </a:rPr>
            <a:t>Operates more efficiently </a:t>
          </a:r>
        </a:p>
      </dgm:t>
    </dgm:pt>
    <dgm:pt modelId="{7392946F-94AB-4E41-8FBF-7EE652625FC6}" type="parTrans" cxnId="{A46C6CAF-C34E-4D42-B107-ABFFBBD91F02}">
      <dgm:prSet/>
      <dgm:spPr/>
      <dgm:t>
        <a:bodyPr/>
        <a:lstStyle/>
        <a:p>
          <a:endParaRPr lang="en-US"/>
        </a:p>
      </dgm:t>
    </dgm:pt>
    <dgm:pt modelId="{1FEA05FE-BA16-4CB9-8AB9-8EDAF3A1B910}" type="sibTrans" cxnId="{A46C6CAF-C34E-4D42-B107-ABFFBBD91F02}">
      <dgm:prSet/>
      <dgm:spPr/>
      <dgm:t>
        <a:bodyPr/>
        <a:lstStyle/>
        <a:p>
          <a:endParaRPr lang="en-US"/>
        </a:p>
      </dgm:t>
    </dgm:pt>
    <dgm:pt modelId="{659187DB-60B7-4486-9A57-020B9C81F54C}">
      <dgm:prSet/>
      <dgm:spPr/>
      <dgm:t>
        <a:bodyPr/>
        <a:lstStyle/>
        <a:p>
          <a:pPr rtl="0"/>
          <a:r>
            <a:rPr lang="en-US" b="1" dirty="0">
              <a:effectLst>
                <a:outerShdw blurRad="38100" dist="38100" dir="2700000" algn="tl">
                  <a:srgbClr val="000000">
                    <a:alpha val="43137"/>
                  </a:srgbClr>
                </a:outerShdw>
              </a:effectLst>
            </a:rPr>
            <a:t>15%-50% more EE and can save $200-$400 yearly </a:t>
          </a:r>
        </a:p>
      </dgm:t>
    </dgm:pt>
    <dgm:pt modelId="{B13D3A79-C9F0-4B76-A126-06BEEA866F83}" type="parTrans" cxnId="{956A67C8-B6EC-4F54-B777-AAAB87EF9661}">
      <dgm:prSet/>
      <dgm:spPr/>
      <dgm:t>
        <a:bodyPr/>
        <a:lstStyle/>
        <a:p>
          <a:endParaRPr lang="en-US"/>
        </a:p>
      </dgm:t>
    </dgm:pt>
    <dgm:pt modelId="{BEC9A6E8-4860-404E-98E1-6F9A09FB8E7C}" type="sibTrans" cxnId="{956A67C8-B6EC-4F54-B777-AAAB87EF9661}">
      <dgm:prSet/>
      <dgm:spPr/>
      <dgm:t>
        <a:bodyPr/>
        <a:lstStyle/>
        <a:p>
          <a:endParaRPr lang="en-US"/>
        </a:p>
      </dgm:t>
    </dgm:pt>
    <dgm:pt modelId="{BA124CC3-E696-4955-AE59-A125F16AAF64}" type="pres">
      <dgm:prSet presAssocID="{6929A075-517B-4698-BAD8-D8C6C78BBB65}" presName="linear" presStyleCnt="0">
        <dgm:presLayoutVars>
          <dgm:animLvl val="lvl"/>
          <dgm:resizeHandles val="exact"/>
        </dgm:presLayoutVars>
      </dgm:prSet>
      <dgm:spPr/>
    </dgm:pt>
    <dgm:pt modelId="{BC04D5A6-1946-45A2-9FFD-B7328F3AEF27}" type="pres">
      <dgm:prSet presAssocID="{2BA35B46-EF4F-4EAB-B54B-E59C1E667563}" presName="parentText" presStyleLbl="node1" presStyleIdx="0" presStyleCnt="4">
        <dgm:presLayoutVars>
          <dgm:chMax val="0"/>
          <dgm:bulletEnabled val="1"/>
        </dgm:presLayoutVars>
      </dgm:prSet>
      <dgm:spPr/>
    </dgm:pt>
    <dgm:pt modelId="{47ED783B-3316-4C30-86D5-0F065A48E941}" type="pres">
      <dgm:prSet presAssocID="{23ED1A45-0306-412B-A89E-3BDAD9A23EB9}" presName="spacer" presStyleCnt="0"/>
      <dgm:spPr/>
    </dgm:pt>
    <dgm:pt modelId="{A21782F5-BF04-4FC5-8A8D-5C598A7F41E9}" type="pres">
      <dgm:prSet presAssocID="{FB36BA1B-8301-4463-976E-54DD382403DE}" presName="parentText" presStyleLbl="node1" presStyleIdx="1" presStyleCnt="4">
        <dgm:presLayoutVars>
          <dgm:chMax val="0"/>
          <dgm:bulletEnabled val="1"/>
        </dgm:presLayoutVars>
      </dgm:prSet>
      <dgm:spPr/>
    </dgm:pt>
    <dgm:pt modelId="{6D562A05-B94A-4AEF-B8C0-2B235A9C7556}" type="pres">
      <dgm:prSet presAssocID="{DE573EE2-D090-4EE1-922D-0555219C0CED}" presName="spacer" presStyleCnt="0"/>
      <dgm:spPr/>
    </dgm:pt>
    <dgm:pt modelId="{09D06235-6D05-4285-8444-2EB4C6B2A7FE}" type="pres">
      <dgm:prSet presAssocID="{7B4A6BF0-E42D-4123-AFE5-9DBF1E438937}" presName="parentText" presStyleLbl="node1" presStyleIdx="2" presStyleCnt="4">
        <dgm:presLayoutVars>
          <dgm:chMax val="0"/>
          <dgm:bulletEnabled val="1"/>
        </dgm:presLayoutVars>
      </dgm:prSet>
      <dgm:spPr/>
    </dgm:pt>
    <dgm:pt modelId="{F67A88AB-3AA7-4860-82E5-D73568688543}" type="pres">
      <dgm:prSet presAssocID="{1FEA05FE-BA16-4CB9-8AB9-8EDAF3A1B910}" presName="spacer" presStyleCnt="0"/>
      <dgm:spPr/>
    </dgm:pt>
    <dgm:pt modelId="{0861E0B6-6434-4E23-A556-5C3004828846}" type="pres">
      <dgm:prSet presAssocID="{659187DB-60B7-4486-9A57-020B9C81F54C}" presName="parentText" presStyleLbl="node1" presStyleIdx="3" presStyleCnt="4">
        <dgm:presLayoutVars>
          <dgm:chMax val="0"/>
          <dgm:bulletEnabled val="1"/>
        </dgm:presLayoutVars>
      </dgm:prSet>
      <dgm:spPr/>
    </dgm:pt>
  </dgm:ptLst>
  <dgm:cxnLst>
    <dgm:cxn modelId="{3F2E9147-288A-4A27-87A2-597C09967D79}" type="presOf" srcId="{6929A075-517B-4698-BAD8-D8C6C78BBB65}" destId="{BA124CC3-E696-4955-AE59-A125F16AAF64}" srcOrd="0" destOrd="0" presId="urn:microsoft.com/office/officeart/2005/8/layout/vList2"/>
    <dgm:cxn modelId="{D9D5E04F-3DD0-4ACD-866A-F3CD2D445BCE}" srcId="{6929A075-517B-4698-BAD8-D8C6C78BBB65}" destId="{2BA35B46-EF4F-4EAB-B54B-E59C1E667563}" srcOrd="0" destOrd="0" parTransId="{EDCD329C-1F10-4C44-8461-06EF4015F04C}" sibTransId="{23ED1A45-0306-412B-A89E-3BDAD9A23EB9}"/>
    <dgm:cxn modelId="{E7680E57-4226-4B71-8C37-9BFA510063F2}" type="presOf" srcId="{2BA35B46-EF4F-4EAB-B54B-E59C1E667563}" destId="{BC04D5A6-1946-45A2-9FFD-B7328F3AEF27}" srcOrd="0" destOrd="0" presId="urn:microsoft.com/office/officeart/2005/8/layout/vList2"/>
    <dgm:cxn modelId="{9ACC2F8C-DE37-46CB-AB65-3DD55813AB95}" type="presOf" srcId="{7B4A6BF0-E42D-4123-AFE5-9DBF1E438937}" destId="{09D06235-6D05-4285-8444-2EB4C6B2A7FE}" srcOrd="0" destOrd="0" presId="urn:microsoft.com/office/officeart/2005/8/layout/vList2"/>
    <dgm:cxn modelId="{7AB7569E-1C3D-4396-9DE2-6B05DC0B3F97}" srcId="{6929A075-517B-4698-BAD8-D8C6C78BBB65}" destId="{FB36BA1B-8301-4463-976E-54DD382403DE}" srcOrd="1" destOrd="0" parTransId="{22C9760B-176C-4929-A72F-F001AD2019EB}" sibTransId="{DE573EE2-D090-4EE1-922D-0555219C0CED}"/>
    <dgm:cxn modelId="{A46C6CAF-C34E-4D42-B107-ABFFBBD91F02}" srcId="{6929A075-517B-4698-BAD8-D8C6C78BBB65}" destId="{7B4A6BF0-E42D-4123-AFE5-9DBF1E438937}" srcOrd="2" destOrd="0" parTransId="{7392946F-94AB-4E41-8FBF-7EE652625FC6}" sibTransId="{1FEA05FE-BA16-4CB9-8AB9-8EDAF3A1B910}"/>
    <dgm:cxn modelId="{D5DA59B0-D2E9-4524-BC83-4F7DE0DF9BB1}" type="presOf" srcId="{FB36BA1B-8301-4463-976E-54DD382403DE}" destId="{A21782F5-BF04-4FC5-8A8D-5C598A7F41E9}" srcOrd="0" destOrd="0" presId="urn:microsoft.com/office/officeart/2005/8/layout/vList2"/>
    <dgm:cxn modelId="{C6346DBF-39C5-4B44-BA46-6D9B784D2A42}" type="presOf" srcId="{659187DB-60B7-4486-9A57-020B9C81F54C}" destId="{0861E0B6-6434-4E23-A556-5C3004828846}" srcOrd="0" destOrd="0" presId="urn:microsoft.com/office/officeart/2005/8/layout/vList2"/>
    <dgm:cxn modelId="{956A67C8-B6EC-4F54-B777-AAAB87EF9661}" srcId="{6929A075-517B-4698-BAD8-D8C6C78BBB65}" destId="{659187DB-60B7-4486-9A57-020B9C81F54C}" srcOrd="3" destOrd="0" parTransId="{B13D3A79-C9F0-4B76-A126-06BEEA866F83}" sibTransId="{BEC9A6E8-4860-404E-98E1-6F9A09FB8E7C}"/>
    <dgm:cxn modelId="{E88C5987-E344-49DA-BB8E-29BB4EFE14BF}" type="presParOf" srcId="{BA124CC3-E696-4955-AE59-A125F16AAF64}" destId="{BC04D5A6-1946-45A2-9FFD-B7328F3AEF27}" srcOrd="0" destOrd="0" presId="urn:microsoft.com/office/officeart/2005/8/layout/vList2"/>
    <dgm:cxn modelId="{2F332972-5580-4F74-98C2-DBAAE769A34C}" type="presParOf" srcId="{BA124CC3-E696-4955-AE59-A125F16AAF64}" destId="{47ED783B-3316-4C30-86D5-0F065A48E941}" srcOrd="1" destOrd="0" presId="urn:microsoft.com/office/officeart/2005/8/layout/vList2"/>
    <dgm:cxn modelId="{361B1B96-E729-4EE1-B834-83C216D4D7A3}" type="presParOf" srcId="{BA124CC3-E696-4955-AE59-A125F16AAF64}" destId="{A21782F5-BF04-4FC5-8A8D-5C598A7F41E9}" srcOrd="2" destOrd="0" presId="urn:microsoft.com/office/officeart/2005/8/layout/vList2"/>
    <dgm:cxn modelId="{4B70438E-88A1-44F1-B1B3-B9468B129A27}" type="presParOf" srcId="{BA124CC3-E696-4955-AE59-A125F16AAF64}" destId="{6D562A05-B94A-4AEF-B8C0-2B235A9C7556}" srcOrd="3" destOrd="0" presId="urn:microsoft.com/office/officeart/2005/8/layout/vList2"/>
    <dgm:cxn modelId="{22A3F8DB-FE07-46C3-9806-9AC0828A7A25}" type="presParOf" srcId="{BA124CC3-E696-4955-AE59-A125F16AAF64}" destId="{09D06235-6D05-4285-8444-2EB4C6B2A7FE}" srcOrd="4" destOrd="0" presId="urn:microsoft.com/office/officeart/2005/8/layout/vList2"/>
    <dgm:cxn modelId="{5F061033-D575-4913-8281-863010C59463}" type="presParOf" srcId="{BA124CC3-E696-4955-AE59-A125F16AAF64}" destId="{F67A88AB-3AA7-4860-82E5-D73568688543}" srcOrd="5" destOrd="0" presId="urn:microsoft.com/office/officeart/2005/8/layout/vList2"/>
    <dgm:cxn modelId="{FE964467-D4AD-49EA-90D7-7A6EF4BE7D17}" type="presParOf" srcId="{BA124CC3-E696-4955-AE59-A125F16AAF64}" destId="{0861E0B6-6434-4E23-A556-5C300482884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24A49-F8F6-4298-B33E-CFCEF7C33505}">
      <dsp:nvSpPr>
        <dsp:cNvPr id="0" name=""/>
        <dsp:cNvSpPr/>
      </dsp:nvSpPr>
      <dsp:spPr>
        <a:xfrm>
          <a:off x="2127173" y="0"/>
          <a:ext cx="2127173" cy="1470011"/>
        </a:xfrm>
        <a:prstGeom prst="trapezoid">
          <a:avLst>
            <a:gd name="adj" fmla="val 72352"/>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 </a:t>
          </a:r>
          <a:br>
            <a:rPr lang="en-US" sz="3300" kern="1200" dirty="0">
              <a:effectLst/>
            </a:rPr>
          </a:br>
          <a:r>
            <a:rPr lang="en-US" sz="3300" kern="1200" dirty="0">
              <a:effectLst/>
            </a:rPr>
            <a:t>Renewable </a:t>
          </a:r>
          <a:r>
            <a:rPr lang="en-US" sz="3300" kern="1200" dirty="0"/>
            <a:t>Energy </a:t>
          </a:r>
        </a:p>
      </dsp:txBody>
      <dsp:txXfrm>
        <a:off x="2127173" y="0"/>
        <a:ext cx="2127173" cy="1470011"/>
      </dsp:txXfrm>
    </dsp:sp>
    <dsp:sp modelId="{D033E2B4-4D2E-47F3-B1CF-09FF0D1AE52E}">
      <dsp:nvSpPr>
        <dsp:cNvPr id="0" name=""/>
        <dsp:cNvSpPr/>
      </dsp:nvSpPr>
      <dsp:spPr>
        <a:xfrm>
          <a:off x="1063586" y="1470011"/>
          <a:ext cx="4254346" cy="1470011"/>
        </a:xfrm>
        <a:prstGeom prst="trapezoid">
          <a:avLst>
            <a:gd name="adj" fmla="val 72352"/>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Efficiency </a:t>
          </a:r>
        </a:p>
      </dsp:txBody>
      <dsp:txXfrm>
        <a:off x="1808097" y="1470011"/>
        <a:ext cx="2765324" cy="1470011"/>
      </dsp:txXfrm>
    </dsp:sp>
    <dsp:sp modelId="{C01BCCE0-CCD6-418A-BEBA-69F1604B2E99}">
      <dsp:nvSpPr>
        <dsp:cNvPr id="0" name=""/>
        <dsp:cNvSpPr/>
      </dsp:nvSpPr>
      <dsp:spPr>
        <a:xfrm>
          <a:off x="0" y="2940022"/>
          <a:ext cx="6381519" cy="1470011"/>
        </a:xfrm>
        <a:prstGeom prst="trapezoid">
          <a:avLst>
            <a:gd name="adj" fmla="val 72352"/>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Conservation</a:t>
          </a:r>
        </a:p>
      </dsp:txBody>
      <dsp:txXfrm>
        <a:off x="1116765" y="2940022"/>
        <a:ext cx="4147987" cy="1470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4D5A6-1946-45A2-9FFD-B7328F3AEF27}">
      <dsp:nvSpPr>
        <dsp:cNvPr id="0" name=""/>
        <dsp:cNvSpPr/>
      </dsp:nvSpPr>
      <dsp:spPr>
        <a:xfrm>
          <a:off x="0" y="694281"/>
          <a:ext cx="8229600" cy="7195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1" kern="1200" dirty="0">
              <a:effectLst>
                <a:outerShdw blurRad="38100" dist="38100" dir="2700000" algn="tl">
                  <a:srgbClr val="000000">
                    <a:alpha val="43137"/>
                  </a:srgbClr>
                </a:outerShdw>
              </a:effectLst>
            </a:rPr>
            <a:t>New Construction or reconstruction (gut rehab) </a:t>
          </a:r>
        </a:p>
      </dsp:txBody>
      <dsp:txXfrm>
        <a:off x="35125" y="729406"/>
        <a:ext cx="8159350" cy="649299"/>
      </dsp:txXfrm>
    </dsp:sp>
    <dsp:sp modelId="{A21782F5-BF04-4FC5-8A8D-5C598A7F41E9}">
      <dsp:nvSpPr>
        <dsp:cNvPr id="0" name=""/>
        <dsp:cNvSpPr/>
      </dsp:nvSpPr>
      <dsp:spPr>
        <a:xfrm>
          <a:off x="0" y="1500231"/>
          <a:ext cx="8229600" cy="7195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1" kern="1200" dirty="0">
              <a:effectLst>
                <a:outerShdw blurRad="38100" dist="38100" dir="2700000" algn="tl">
                  <a:srgbClr val="000000">
                    <a:alpha val="43137"/>
                  </a:srgbClr>
                </a:outerShdw>
              </a:effectLst>
            </a:rPr>
            <a:t>Demand for power is less </a:t>
          </a:r>
        </a:p>
      </dsp:txBody>
      <dsp:txXfrm>
        <a:off x="35125" y="1535356"/>
        <a:ext cx="8159350" cy="649299"/>
      </dsp:txXfrm>
    </dsp:sp>
    <dsp:sp modelId="{09D06235-6D05-4285-8444-2EB4C6B2A7FE}">
      <dsp:nvSpPr>
        <dsp:cNvPr id="0" name=""/>
        <dsp:cNvSpPr/>
      </dsp:nvSpPr>
      <dsp:spPr>
        <a:xfrm>
          <a:off x="0" y="2306181"/>
          <a:ext cx="8229600" cy="7195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1" kern="1200" dirty="0">
              <a:effectLst>
                <a:outerShdw blurRad="38100" dist="38100" dir="2700000" algn="tl">
                  <a:srgbClr val="000000">
                    <a:alpha val="43137"/>
                  </a:srgbClr>
                </a:outerShdw>
              </a:effectLst>
            </a:rPr>
            <a:t>Operates more efficiently </a:t>
          </a:r>
        </a:p>
      </dsp:txBody>
      <dsp:txXfrm>
        <a:off x="35125" y="2341306"/>
        <a:ext cx="8159350" cy="649299"/>
      </dsp:txXfrm>
    </dsp:sp>
    <dsp:sp modelId="{0861E0B6-6434-4E23-A556-5C3004828846}">
      <dsp:nvSpPr>
        <dsp:cNvPr id="0" name=""/>
        <dsp:cNvSpPr/>
      </dsp:nvSpPr>
      <dsp:spPr>
        <a:xfrm>
          <a:off x="0" y="3112131"/>
          <a:ext cx="8229600" cy="7195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1" kern="1200" dirty="0">
              <a:effectLst>
                <a:outerShdw blurRad="38100" dist="38100" dir="2700000" algn="tl">
                  <a:srgbClr val="000000">
                    <a:alpha val="43137"/>
                  </a:srgbClr>
                </a:outerShdw>
              </a:effectLst>
            </a:rPr>
            <a:t>15%-50% more EE and can save $200-$400 yearly </a:t>
          </a:r>
        </a:p>
      </dsp:txBody>
      <dsp:txXfrm>
        <a:off x="35125" y="3147256"/>
        <a:ext cx="8159350"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ea typeface="Arial Unicode MS" panose="020B0604020202020204" pitchFamily="34" charset="-128"/>
              <a:cs typeface="Arial Unicode MS" panose="020B0604020202020204" pitchFamily="34" charset="-128"/>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B2389892-E97A-4BE7-BA53-F8BEA1C4BD4D}" type="datetimeFigureOut">
              <a:rPr lang="en-US" smtClean="0">
                <a:ea typeface="Arial Unicode MS" panose="020B0604020202020204" pitchFamily="34" charset="-128"/>
                <a:cs typeface="Arial Unicode MS" panose="020B0604020202020204" pitchFamily="34" charset="-128"/>
              </a:rPr>
              <a:t>9/18/2017</a:t>
            </a:fld>
            <a:endParaRPr lang="en-US" dirty="0">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3177" tIns="46589" rIns="93177" bIns="46589" rtlCol="0" anchor="b"/>
          <a:lstStyle>
            <a:lvl1pPr algn="r">
              <a:defRPr sz="1200"/>
            </a:lvl1pPr>
          </a:lstStyle>
          <a:p>
            <a:fld id="{36C20532-7156-49D8-A598-F0D1F5149ACF}" type="slidenum">
              <a:rPr lang="en-US" smtClean="0">
                <a:ea typeface="Arial Unicode MS" panose="020B0604020202020204" pitchFamily="34" charset="-128"/>
                <a:cs typeface="Arial Unicode MS" panose="020B0604020202020204" pitchFamily="34" charset="-128"/>
              </a:rPr>
              <a:t>‹#›</a:t>
            </a:fld>
            <a:endParaRPr lang="en-US"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81052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ea typeface="Arial Unicode MS" panose="020B0604020202020204" pitchFamily="34" charset="-128"/>
                <a:cs typeface="Arial" charset="0"/>
              </a:defRPr>
            </a:lvl1pPr>
          </a:lstStyle>
          <a:p>
            <a:pPr>
              <a:defRPr/>
            </a:pPr>
            <a:fld id="{6EEEC6D6-84E9-2A45-AAD0-C6F678D04CC5}" type="datetimeFigureOut">
              <a:rPr lang="en-US" smtClean="0"/>
              <a:pPr>
                <a:defRPr/>
              </a:pPr>
              <a:t>9/18/2017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ea typeface="Arial Unicode MS" panose="020B0604020202020204" pitchFamily="34" charset="-128"/>
                <a:cs typeface="Arial" charset="0"/>
              </a:defRPr>
            </a:lvl1pPr>
          </a:lstStyle>
          <a:p>
            <a:pPr>
              <a:defRPr/>
            </a:pPr>
            <a:fld id="{E48EB148-ED04-4947-A9B6-19109EE1FB88}" type="slidenum">
              <a:rPr lang="en-US" smtClean="0"/>
              <a:pPr>
                <a:defRPr/>
              </a:pPr>
              <a:t>‹#›</a:t>
            </a:fld>
            <a:endParaRPr lang="en-US" dirty="0"/>
          </a:p>
        </p:txBody>
      </p:sp>
    </p:spTree>
    <p:extLst>
      <p:ext uri="{BB962C8B-B14F-4D97-AF65-F5344CB8AC3E}">
        <p14:creationId xmlns:p14="http://schemas.microsoft.com/office/powerpoint/2010/main" val="2436981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Arial Unicode MS" panose="020B0604020202020204" pitchFamily="34" charset="-128"/>
      </a:defRPr>
    </a:lvl1pPr>
    <a:lvl2pPr marL="4572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state.nj.us/dca/divisions/dhcr/offices/localagencies.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 New Jersey Board of Public Utilities is a regulatory authority with a statutory mandate to ensure safe, adequate, and proper utility services at reasonable rates for customers in New Jersey. Accordingly, the BPU regulates critical services such as natural gas, electricity, water, and telecommunications and cable television. </a:t>
            </a:r>
          </a:p>
          <a:p>
            <a:pPr eaLnBrk="1" hangingPunct="1">
              <a:spcBef>
                <a:spcPct val="0"/>
              </a:spcBef>
            </a:pPr>
            <a:r>
              <a:rPr lang="en-US" dirty="0"/>
              <a:t>The Board addresses issues of consumer protection, energy reform, deregulation of energy and telecommunications services, and the restructuring of utility rates to encourage energy conservation and competitive pricing in the industry. The Board also has responsibility for monitoring utility service and responding to consumer complaints. </a:t>
            </a:r>
          </a:p>
        </p:txBody>
      </p:sp>
      <p:sp>
        <p:nvSpPr>
          <p:cNvPr id="4" name="Slide Number Placeholder 3"/>
          <p:cNvSpPr>
            <a:spLocks noGrp="1"/>
          </p:cNvSpPr>
          <p:nvPr>
            <p:ph type="sldNum" sz="quarter" idx="10"/>
          </p:nvPr>
        </p:nvSpPr>
        <p:spPr/>
        <p:txBody>
          <a:bodyPr/>
          <a:lstStyle/>
          <a:p>
            <a:fld id="{0A137503-D14B-4078-A665-2AFDB9348C4A}" type="slidenum">
              <a:rPr lang="en-US" smtClean="0"/>
              <a:pPr/>
              <a:t>2</a:t>
            </a:fld>
            <a:endParaRPr lang="en-US" dirty="0"/>
          </a:p>
        </p:txBody>
      </p:sp>
    </p:spTree>
    <p:extLst>
      <p:ext uri="{BB962C8B-B14F-4D97-AF65-F5344CB8AC3E}">
        <p14:creationId xmlns:p14="http://schemas.microsoft.com/office/powerpoint/2010/main" val="3551633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a:p>
            <a:r>
              <a:rPr lang="en-US" dirty="0">
                <a:latin typeface="Calibri" charset="0"/>
              </a:rPr>
              <a:t>HVAC equipment was original</a:t>
            </a:r>
            <a:r>
              <a:rPr lang="en-US" baseline="0" dirty="0">
                <a:latin typeface="Calibri" charset="0"/>
              </a:rPr>
              <a:t> to the house (30 years)</a:t>
            </a:r>
            <a:endParaRPr lang="en-US" dirty="0">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58C24BFF-F7DB-6F4E-B414-B45F60CC935F}" type="slidenum">
              <a:rPr lang="en-US" sz="1200">
                <a:ea typeface="Arial Unicode MS" panose="020B0604020202020204" pitchFamily="34" charset="-128"/>
                <a:cs typeface="Arial Unicode MS" panose="020B0604020202020204" pitchFamily="34" charset="-128"/>
              </a:rPr>
              <a:pPr/>
              <a:t>14</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54363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Some incentives will change August 1, 2016. </a:t>
            </a:r>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16</a:t>
            </a:fld>
            <a:endParaRPr lang="en-US" dirty="0"/>
          </a:p>
        </p:txBody>
      </p:sp>
    </p:spTree>
    <p:extLst>
      <p:ext uri="{BB962C8B-B14F-4D97-AF65-F5344CB8AC3E}">
        <p14:creationId xmlns:p14="http://schemas.microsoft.com/office/powerpoint/2010/main" val="2524640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23</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23876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a:ea typeface="+mn-ea"/>
                <a:cs typeface="+mn-cs"/>
              </a:rPr>
              <a:t>Households that receive USF, Lifeline and/or Pharmaceutical Assistance to the Aged and Disabled (PAAD) are also eligible. The customer must also use the home as a primary residence and be the ratepayer of record with the electric or gas utility. If the customer’s primary source of heat is oil, propane or kerosene, please contact the NJ Department of Community Affairs, Office of Weatherization at 800-510-3102 or </a:t>
            </a:r>
            <a:r>
              <a:rPr lang="en-US" dirty="0">
                <a:ea typeface="+mn-ea"/>
                <a:cs typeface="+mn-cs"/>
                <a:hlinkClick r:id="rId3"/>
              </a:rPr>
              <a:t>locate</a:t>
            </a:r>
            <a:r>
              <a:rPr lang="en-US" dirty="0">
                <a:ea typeface="+mn-ea"/>
                <a:cs typeface="+mn-cs"/>
              </a:rPr>
              <a:t> the county office that serves the home.</a:t>
            </a:r>
          </a:p>
          <a:p>
            <a:pPr defTabSz="931774" eaLnBrk="1" fontAlgn="auto" hangingPunct="1">
              <a:spcBef>
                <a:spcPts val="0"/>
              </a:spcBef>
              <a:spcAft>
                <a:spcPts val="0"/>
              </a:spcAft>
              <a:defRPr/>
            </a:pPr>
            <a:endParaRPr lang="en-US" dirty="0">
              <a:ea typeface="+mn-ea"/>
              <a:cs typeface="+mn-cs"/>
            </a:endParaRPr>
          </a:p>
          <a:p>
            <a:pPr defTabSz="931774" eaLnBrk="1" fontAlgn="auto" hangingPunct="1">
              <a:spcBef>
                <a:spcPts val="0"/>
              </a:spcBef>
              <a:spcAft>
                <a:spcPts val="0"/>
              </a:spcAft>
              <a:defRPr/>
            </a:pPr>
            <a:endParaRPr lang="en-US" dirty="0">
              <a:ea typeface="+mn-ea"/>
              <a:cs typeface="+mn-cs"/>
            </a:endParaRPr>
          </a:p>
          <a:p>
            <a:endParaRPr lang="en-US" dirty="0"/>
          </a:p>
        </p:txBody>
      </p:sp>
      <p:sp>
        <p:nvSpPr>
          <p:cNvPr id="4" name="Slide Number Placeholder 3"/>
          <p:cNvSpPr>
            <a:spLocks noGrp="1"/>
          </p:cNvSpPr>
          <p:nvPr>
            <p:ph type="sldNum" sz="quarter" idx="10"/>
          </p:nvPr>
        </p:nvSpPr>
        <p:spPr/>
        <p:txBody>
          <a:bodyPr/>
          <a:lstStyle/>
          <a:p>
            <a:fld id="{1D5F3DA4-CEF1-4F6F-AF75-A9F0E840EB6A}" type="slidenum">
              <a:rPr lang="en-US" smtClean="0"/>
              <a:pPr/>
              <a:t>25</a:t>
            </a:fld>
            <a:endParaRPr lang="en-US" dirty="0"/>
          </a:p>
        </p:txBody>
      </p:sp>
    </p:spTree>
    <p:extLst>
      <p:ext uri="{BB962C8B-B14F-4D97-AF65-F5344CB8AC3E}">
        <p14:creationId xmlns:p14="http://schemas.microsoft.com/office/powerpoint/2010/main" val="2888088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a:t>New Jersey also offers various other programs that provide additional assistance to families that may need it.  Utility companies have information on the state and federal programs that are offered. </a:t>
            </a:r>
          </a:p>
        </p:txBody>
      </p:sp>
      <p:sp>
        <p:nvSpPr>
          <p:cNvPr id="4" name="Slide Number Placeholder 3"/>
          <p:cNvSpPr>
            <a:spLocks noGrp="1"/>
          </p:cNvSpPr>
          <p:nvPr>
            <p:ph type="sldNum" sz="quarter" idx="10"/>
          </p:nvPr>
        </p:nvSpPr>
        <p:spPr/>
        <p:txBody>
          <a:bodyPr/>
          <a:lstStyle/>
          <a:p>
            <a:fld id="{0A137503-D14B-4078-A665-2AFDB9348C4A}" type="slidenum">
              <a:rPr lang="en-US" smtClean="0"/>
              <a:pPr/>
              <a:t>26</a:t>
            </a:fld>
            <a:endParaRPr lang="en-US" dirty="0"/>
          </a:p>
        </p:txBody>
      </p:sp>
    </p:spTree>
    <p:extLst>
      <p:ext uri="{BB962C8B-B14F-4D97-AF65-F5344CB8AC3E}">
        <p14:creationId xmlns:p14="http://schemas.microsoft.com/office/powerpoint/2010/main" val="3907853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a:t>There are many </a:t>
            </a:r>
            <a:r>
              <a:rPr lang="en-US" sz="900" b="1" dirty="0">
                <a:solidFill>
                  <a:srgbClr val="000066"/>
                </a:solidFill>
              </a:rPr>
              <a:t>Energy Saving Tips</a:t>
            </a:r>
            <a:r>
              <a:rPr lang="en-US" dirty="0"/>
              <a:t> that can be implemented to save energy in your home. Purchasing a programmable thermostat saves money on utility costs. </a:t>
            </a:r>
          </a:p>
        </p:txBody>
      </p:sp>
      <p:sp>
        <p:nvSpPr>
          <p:cNvPr id="4" name="Slide Number Placeholder 3"/>
          <p:cNvSpPr>
            <a:spLocks noGrp="1"/>
          </p:cNvSpPr>
          <p:nvPr>
            <p:ph type="sldNum" sz="quarter" idx="10"/>
          </p:nvPr>
        </p:nvSpPr>
        <p:spPr/>
        <p:txBody>
          <a:bodyPr/>
          <a:lstStyle/>
          <a:p>
            <a:fld id="{0A137503-D14B-4078-A665-2AFDB9348C4A}" type="slidenum">
              <a:rPr lang="en-US" smtClean="0"/>
              <a:pPr/>
              <a:t>27</a:t>
            </a:fld>
            <a:endParaRPr lang="en-US" dirty="0"/>
          </a:p>
        </p:txBody>
      </p:sp>
    </p:spTree>
    <p:extLst>
      <p:ext uri="{BB962C8B-B14F-4D97-AF65-F5344CB8AC3E}">
        <p14:creationId xmlns:p14="http://schemas.microsoft.com/office/powerpoint/2010/main" val="3651276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Solar –only give SREC’s </a:t>
            </a:r>
          </a:p>
          <a:p>
            <a:pPr lvl="1"/>
            <a:r>
              <a:rPr lang="en-US" dirty="0"/>
              <a:t>Tax Credit of 30% until 2019 </a:t>
            </a:r>
          </a:p>
          <a:p>
            <a:pPr lvl="1"/>
            <a:r>
              <a:rPr lang="en-US" dirty="0"/>
              <a:t>10% there after until 2022</a:t>
            </a:r>
          </a:p>
          <a:p>
            <a:pPr marL="228600" indent="-228600">
              <a:buAutoNum type="arabicParenR"/>
            </a:pPr>
            <a:r>
              <a:rPr lang="en-US" sz="1200" b="0" i="0" kern="1200" dirty="0">
                <a:solidFill>
                  <a:schemeClr val="tx1"/>
                </a:solidFill>
                <a:effectLst/>
                <a:latin typeface="+mn-lt"/>
                <a:ea typeface="Arial Unicode MS" panose="020B0604020202020204" pitchFamily="34" charset="-128"/>
                <a:cs typeface="Arial Unicode MS" panose="020B0604020202020204" pitchFamily="34" charset="-128"/>
              </a:rPr>
              <a:t>emphasize the importance of conducting energy efficient upgrades first before installing solar.</a:t>
            </a:r>
          </a:p>
          <a:p>
            <a:pPr marL="228600" indent="-228600">
              <a:buAutoNum type="arabicParenR"/>
            </a:pPr>
            <a:r>
              <a:rPr lang="en-US" dirty="0"/>
              <a:t>State—SREC</a:t>
            </a:r>
            <a:r>
              <a:rPr lang="en-US" baseline="0" dirty="0"/>
              <a:t> program –solar registration energy credit—sell back into the marketplace as you would a stock/commodity </a:t>
            </a:r>
          </a:p>
          <a:p>
            <a:pPr marL="232943" indent="-232943">
              <a:buAutoNum type="arabicParenR"/>
            </a:pPr>
            <a:r>
              <a:rPr lang="en-US" baseline="0" dirty="0"/>
              <a:t>Perform your due diligence when researching the feasibility of a PV for your home &amp; ownership opportunities: </a:t>
            </a:r>
          </a:p>
          <a:p>
            <a:pPr marL="457200" lvl="1" indent="0">
              <a:buNone/>
            </a:pPr>
            <a:r>
              <a:rPr lang="en-US" baseline="0" dirty="0"/>
              <a:t>-Purchase: like buying a car—owner and benefit from all electricity the system produces </a:t>
            </a:r>
          </a:p>
          <a:p>
            <a:pPr marL="457200" lvl="1" indent="0">
              <a:buNone/>
            </a:pPr>
            <a:r>
              <a:rPr lang="en-US" baseline="0" dirty="0"/>
              <a:t>-Lease: solar company owns the system and leases it to you.  Solar company responsible for maintenance . </a:t>
            </a:r>
          </a:p>
          <a:p>
            <a:pPr marL="457200" lvl="1" indent="0">
              <a:buNone/>
            </a:pPr>
            <a:r>
              <a:rPr lang="en-US" baseline="0" dirty="0"/>
              <a:t>4) Power purchasing agreements (PPA) : pay for the electricity generated for a set-rate that was agreed upon.  Solar company install and own the PV.   </a:t>
            </a:r>
          </a:p>
          <a:p>
            <a:pPr marL="457200" lvl="1" indent="0">
              <a:buNone/>
            </a:pPr>
            <a:endParaRPr lang="en-US" baseline="0"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30</a:t>
            </a:fld>
            <a:endParaRPr lang="en-US" dirty="0"/>
          </a:p>
        </p:txBody>
      </p:sp>
    </p:spTree>
    <p:extLst>
      <p:ext uri="{BB962C8B-B14F-4D97-AF65-F5344CB8AC3E}">
        <p14:creationId xmlns:p14="http://schemas.microsoft.com/office/powerpoint/2010/main" val="2876132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31</a:t>
            </a:fld>
            <a:endParaRPr lang="en-US" dirty="0"/>
          </a:p>
        </p:txBody>
      </p:sp>
    </p:spTree>
    <p:extLst>
      <p:ext uri="{BB962C8B-B14F-4D97-AF65-F5344CB8AC3E}">
        <p14:creationId xmlns:p14="http://schemas.microsoft.com/office/powerpoint/2010/main" val="2947046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itchFamily="34" charset="0"/>
                <a:cs typeface="Calibri" pitchFamily="34" charset="0"/>
              </a:rPr>
              <a:t>Your electric meter spins </a:t>
            </a:r>
            <a:r>
              <a:rPr lang="en-US" sz="1200" i="1" dirty="0">
                <a:latin typeface="Calibri" pitchFamily="34" charset="0"/>
                <a:cs typeface="Calibri" pitchFamily="34" charset="0"/>
              </a:rPr>
              <a:t>forward</a:t>
            </a:r>
            <a:r>
              <a:rPr lang="en-US" sz="1200" dirty="0">
                <a:latin typeface="Calibri" pitchFamily="34" charset="0"/>
                <a:cs typeface="Calibri" pitchFamily="34" charset="0"/>
              </a:rPr>
              <a:t> when electricity flows from the electric distribution company into the home or business, and </a:t>
            </a:r>
            <a:r>
              <a:rPr lang="en-US" sz="1200" i="1" dirty="0">
                <a:latin typeface="Calibri" pitchFamily="34" charset="0"/>
                <a:cs typeface="Calibri" pitchFamily="34" charset="0"/>
              </a:rPr>
              <a:t>backwards</a:t>
            </a:r>
            <a:r>
              <a:rPr lang="en-US" sz="1200" dirty="0">
                <a:latin typeface="Calibri" pitchFamily="34" charset="0"/>
                <a:cs typeface="Calibri" pitchFamily="34" charset="0"/>
              </a:rPr>
              <a:t> when power flows from the home or business to the electric grid.</a:t>
            </a:r>
            <a:r>
              <a:rPr lang="en-US" dirty="0"/>
              <a:t> In New Jersey, Electric Distribution Companies and third party electric suppliers are required to credit customers with solar systems or other renewable energy generators for each kilowatt-hour produced on an annual basis. The customer-generator reduces consumption for electricity with their renewable energy system during a monthly billing cycle with any excess generation being credited at retail rates on the following month’s bill. Should excess generation accrue to the end of an annual period, the customer-generator is compensated for any remaining credits at the wholesale power rate by the Electric Distribution Company or their third party electric supplier.</a:t>
            </a:r>
            <a:endParaRPr lang="en-US" sz="1200" dirty="0">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32</a:t>
            </a:fld>
            <a:endParaRPr lang="en-US" dirty="0"/>
          </a:p>
        </p:txBody>
      </p:sp>
    </p:spTree>
    <p:extLst>
      <p:ext uri="{BB962C8B-B14F-4D97-AF65-F5344CB8AC3E}">
        <p14:creationId xmlns:p14="http://schemas.microsoft.com/office/powerpoint/2010/main" val="214186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a:t>New Jersey's Clean Energy Program promotes increased energy efficiency and the use of clean, renewable sources of energy including solar, geothermal, and sustainable biomass. The results for New Jersey are a stronger economy, less pollution, lower costs and reduced demand for electricity. NJCEP offers financial incentives, programs and services for residential, commercial and municipal customers. </a:t>
            </a:r>
          </a:p>
        </p:txBody>
      </p:sp>
      <p:sp>
        <p:nvSpPr>
          <p:cNvPr id="4" name="Slide Number Placeholder 3"/>
          <p:cNvSpPr>
            <a:spLocks noGrp="1"/>
          </p:cNvSpPr>
          <p:nvPr>
            <p:ph type="sldNum" sz="quarter" idx="10"/>
          </p:nvPr>
        </p:nvSpPr>
        <p:spPr/>
        <p:txBody>
          <a:bodyPr/>
          <a:lstStyle/>
          <a:p>
            <a:fld id="{0A137503-D14B-4078-A665-2AFDB9348C4A}" type="slidenum">
              <a:rPr lang="en-US" smtClean="0"/>
              <a:pPr/>
              <a:t>3</a:t>
            </a:fld>
            <a:endParaRPr lang="en-US" dirty="0"/>
          </a:p>
        </p:txBody>
      </p:sp>
    </p:spTree>
    <p:extLst>
      <p:ext uri="{BB962C8B-B14F-4D97-AF65-F5344CB8AC3E}">
        <p14:creationId xmlns:p14="http://schemas.microsoft.com/office/powerpoint/2010/main" val="1463303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4</a:t>
            </a:fld>
            <a:endParaRPr lang="en-US" dirty="0"/>
          </a:p>
        </p:txBody>
      </p:sp>
    </p:spTree>
    <p:extLst>
      <p:ext uri="{BB962C8B-B14F-4D97-AF65-F5344CB8AC3E}">
        <p14:creationId xmlns:p14="http://schemas.microsoft.com/office/powerpoint/2010/main" val="2524640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Efficiency achieves a relative quick payback but that is contingent on your conservation efforts and the efficiency of the appliances, energy systems, and devices in your home.  </a:t>
            </a:r>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5</a:t>
            </a:fld>
            <a:endParaRPr lang="en-US" dirty="0"/>
          </a:p>
        </p:txBody>
      </p:sp>
    </p:spTree>
    <p:extLst>
      <p:ext uri="{BB962C8B-B14F-4D97-AF65-F5344CB8AC3E}">
        <p14:creationId xmlns:p14="http://schemas.microsoft.com/office/powerpoint/2010/main" val="2524640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AutoNum type="arabicParenR"/>
            </a:pPr>
            <a:r>
              <a:rPr lang="en-US" baseline="0" dirty="0">
                <a:latin typeface="Calibri" charset="0"/>
              </a:rPr>
              <a:t>Why selecting a BPI GoldStar contractor is important</a:t>
            </a:r>
          </a:p>
          <a:p>
            <a:pPr marL="0" indent="0">
              <a:buNone/>
            </a:pPr>
            <a:r>
              <a:rPr lang="en-US" baseline="0" dirty="0">
                <a:latin typeface="Calibri" charset="0"/>
              </a:rPr>
              <a:t>2) Home assessment's purpose and achieves…</a:t>
            </a:r>
          </a:p>
          <a:p>
            <a:pPr marL="0" indent="0">
              <a:buNone/>
            </a:pPr>
            <a:r>
              <a:rPr lang="en-US" baseline="0" dirty="0">
                <a:latin typeface="Calibri" charset="0"/>
              </a:rPr>
              <a:t>3) Match Tiers to selected recommendations –depending on the condition of the home, the evaluated recommendations may or may not produce a TES that matches the highest rebate offering requirements</a:t>
            </a:r>
          </a:p>
          <a:p>
            <a:pPr marL="0" indent="0">
              <a:buNone/>
            </a:pPr>
            <a:r>
              <a:rPr lang="en-US" baseline="0" dirty="0">
                <a:latin typeface="Calibri" charset="0"/>
              </a:rPr>
              <a:t>4) Complete process </a:t>
            </a:r>
          </a:p>
          <a:p>
            <a:pPr marL="228600" indent="-228600">
              <a:buAutoNum type="arabicParenR"/>
            </a:pPr>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9</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23876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10</a:t>
            </a:fld>
            <a:endParaRPr lang="en-US" dirty="0"/>
          </a:p>
        </p:txBody>
      </p:sp>
    </p:spTree>
    <p:extLst>
      <p:ext uri="{BB962C8B-B14F-4D97-AF65-F5344CB8AC3E}">
        <p14:creationId xmlns:p14="http://schemas.microsoft.com/office/powerpoint/2010/main" val="2524640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non-energy benefits for using Home Performance such as safety, health, comfort and durability.</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11</a:t>
            </a:fld>
            <a:endParaRPr lang="en-US" dirty="0"/>
          </a:p>
        </p:txBody>
      </p:sp>
    </p:spTree>
    <p:extLst>
      <p:ext uri="{BB962C8B-B14F-4D97-AF65-F5344CB8AC3E}">
        <p14:creationId xmlns:p14="http://schemas.microsoft.com/office/powerpoint/2010/main" val="3380897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12</a:t>
            </a:fld>
            <a:endParaRPr lang="en-US" dirty="0"/>
          </a:p>
        </p:txBody>
      </p:sp>
    </p:spTree>
    <p:extLst>
      <p:ext uri="{BB962C8B-B14F-4D97-AF65-F5344CB8AC3E}">
        <p14:creationId xmlns:p14="http://schemas.microsoft.com/office/powerpoint/2010/main" val="2524640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13</a:t>
            </a:fld>
            <a:endParaRPr lang="en-US" dirty="0"/>
          </a:p>
        </p:txBody>
      </p:sp>
    </p:spTree>
    <p:extLst>
      <p:ext uri="{BB962C8B-B14F-4D97-AF65-F5344CB8AC3E}">
        <p14:creationId xmlns:p14="http://schemas.microsoft.com/office/powerpoint/2010/main" val="2524640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verview 1">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77838" y="1597025"/>
            <a:ext cx="8229600" cy="4557713"/>
          </a:xfrm>
          <a:prstGeom prst="rect">
            <a:avLst/>
          </a:prstGeom>
        </p:spPr>
        <p:txBody>
          <a:bodyPr/>
          <a:lstStyle>
            <a:lvl1pPr marL="0" indent="0">
              <a:buFontTx/>
              <a:buNone/>
              <a:defRPr sz="2600"/>
            </a:lvl1pPr>
            <a:lvl2pPr marL="742950" indent="-285750">
              <a:buFont typeface="Arial" panose="020B0604020202020204" pitchFamily="34" charset="0"/>
              <a:buChar char="•"/>
              <a:defRPr sz="2400"/>
            </a:lvl2pPr>
            <a:lvl3pPr marL="1143000" indent="-228600">
              <a:buFont typeface="Wingdings" panose="05000000000000000000" pitchFamily="2" charset="2"/>
              <a:buChar char="§"/>
              <a:defRPr sz="2000"/>
            </a:lvl3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1" hasCustomPrompt="1"/>
          </p:nvPr>
        </p:nvSpPr>
        <p:spPr>
          <a:xfrm>
            <a:off x="232106" y="396236"/>
            <a:ext cx="6105632" cy="675819"/>
          </a:xfrm>
          <a:prstGeom prst="rect">
            <a:avLst/>
          </a:prstGeom>
        </p:spPr>
        <p:txBody>
          <a:bodyPr/>
          <a:lstStyle>
            <a:lvl1pPr marL="0" indent="0">
              <a:buFontTx/>
              <a:buNone/>
              <a:defRPr sz="4000" cap="all" baseline="0"/>
            </a:lvl1pPr>
          </a:lstStyle>
          <a:p>
            <a:pPr lvl="0"/>
            <a:r>
              <a:rPr lang="en-US" dirty="0"/>
              <a:t>ENTER TITLE TEXT</a:t>
            </a:r>
          </a:p>
        </p:txBody>
      </p:sp>
    </p:spTree>
    <p:extLst>
      <p:ext uri="{BB962C8B-B14F-4D97-AF65-F5344CB8AC3E}">
        <p14:creationId xmlns:p14="http://schemas.microsoft.com/office/powerpoint/2010/main" val="922297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Case Study">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232106" y="396236"/>
            <a:ext cx="6089866" cy="691585"/>
          </a:xfrm>
          <a:prstGeom prst="rect">
            <a:avLst/>
          </a:prstGeom>
        </p:spPr>
        <p:txBody>
          <a:bodyPr/>
          <a:lstStyle>
            <a:lvl1pPr marL="0" indent="0">
              <a:buFontTx/>
              <a:buNone/>
              <a:defRPr sz="4000" cap="all" baseline="0"/>
            </a:lvl1pPr>
          </a:lstStyle>
          <a:p>
            <a:pPr lvl="0"/>
            <a:r>
              <a:rPr lang="en-US" dirty="0"/>
              <a:t>BUSINESS NAME</a:t>
            </a:r>
          </a:p>
        </p:txBody>
      </p:sp>
      <p:sp>
        <p:nvSpPr>
          <p:cNvPr id="10" name="Text Placeholder 9"/>
          <p:cNvSpPr>
            <a:spLocks noGrp="1"/>
          </p:cNvSpPr>
          <p:nvPr>
            <p:ph type="body" sz="quarter" idx="14" hasCustomPrompt="1"/>
          </p:nvPr>
        </p:nvSpPr>
        <p:spPr>
          <a:xfrm>
            <a:off x="472967" y="1812987"/>
            <a:ext cx="4572000" cy="1529309"/>
          </a:xfrm>
          <a:prstGeom prst="rect">
            <a:avLst/>
          </a:prstGeom>
        </p:spPr>
        <p:txBody>
          <a:bodyPr/>
          <a:lstStyle>
            <a:lvl1pPr marL="457200" indent="-457200">
              <a:buFont typeface="Arial" panose="020B0604020202020204" pitchFamily="34" charset="0"/>
              <a:buChar char="•"/>
              <a:defRPr sz="2600" b="0" baseline="0"/>
            </a:lvl1pPr>
          </a:lstStyle>
          <a:p>
            <a:pPr lvl="0"/>
            <a:r>
              <a:rPr lang="en-US" dirty="0"/>
              <a:t>Building Type, Program Type, Total Project Cost</a:t>
            </a:r>
          </a:p>
        </p:txBody>
      </p:sp>
      <p:sp>
        <p:nvSpPr>
          <p:cNvPr id="11" name="Text Placeholder 9"/>
          <p:cNvSpPr>
            <a:spLocks noGrp="1"/>
          </p:cNvSpPr>
          <p:nvPr>
            <p:ph type="body" sz="quarter" idx="15" hasCustomPrompt="1"/>
          </p:nvPr>
        </p:nvSpPr>
        <p:spPr>
          <a:xfrm>
            <a:off x="472965" y="3429001"/>
            <a:ext cx="4572001" cy="1458309"/>
          </a:xfrm>
          <a:prstGeom prst="rect">
            <a:avLst/>
          </a:prstGeom>
        </p:spPr>
        <p:txBody>
          <a:bodyPr/>
          <a:lstStyle>
            <a:lvl1pPr marL="457200" indent="-457200">
              <a:buFont typeface="Arial" panose="020B0604020202020204" pitchFamily="34" charset="0"/>
              <a:buChar char="•"/>
              <a:defRPr sz="2600" b="1" baseline="0"/>
            </a:lvl1pPr>
          </a:lstStyle>
          <a:p>
            <a:pPr lvl="0"/>
            <a:r>
              <a:rPr lang="en-US" dirty="0"/>
              <a:t>Incentives ($), Annual Savings ($), Payback Period (Years)</a:t>
            </a:r>
          </a:p>
        </p:txBody>
      </p:sp>
      <p:sp>
        <p:nvSpPr>
          <p:cNvPr id="12" name="Text Placeholder 9"/>
          <p:cNvSpPr>
            <a:spLocks noGrp="1"/>
          </p:cNvSpPr>
          <p:nvPr>
            <p:ph type="body" sz="quarter" idx="16" hasCustomPrompt="1"/>
          </p:nvPr>
        </p:nvSpPr>
        <p:spPr>
          <a:xfrm>
            <a:off x="472966" y="4997669"/>
            <a:ext cx="4572000" cy="1072055"/>
          </a:xfrm>
          <a:prstGeom prst="rect">
            <a:avLst/>
          </a:prstGeom>
        </p:spPr>
        <p:txBody>
          <a:bodyPr/>
          <a:lstStyle>
            <a:lvl1pPr marL="457200" indent="-457200">
              <a:buFont typeface="Arial" panose="020B0604020202020204" pitchFamily="34" charset="0"/>
              <a:buChar char="•"/>
              <a:defRPr sz="2600" b="0" baseline="0"/>
            </a:lvl1pPr>
          </a:lstStyle>
          <a:p>
            <a:pPr lvl="0"/>
            <a:r>
              <a:rPr lang="en-US" dirty="0"/>
              <a:t>Special project notes</a:t>
            </a:r>
          </a:p>
        </p:txBody>
      </p:sp>
      <p:sp>
        <p:nvSpPr>
          <p:cNvPr id="13" name="Rectangle 12"/>
          <p:cNvSpPr/>
          <p:nvPr userDrawn="1"/>
        </p:nvSpPr>
        <p:spPr>
          <a:xfrm>
            <a:off x="5334000" y="1596728"/>
            <a:ext cx="3810000" cy="32546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Picture Placeholder 14"/>
          <p:cNvSpPr>
            <a:spLocks noGrp="1"/>
          </p:cNvSpPr>
          <p:nvPr>
            <p:ph type="pic" sz="quarter" idx="17" hasCustomPrompt="1"/>
          </p:nvPr>
        </p:nvSpPr>
        <p:spPr>
          <a:xfrm>
            <a:off x="5597525" y="1876425"/>
            <a:ext cx="3546475" cy="2727325"/>
          </a:xfrm>
          <a:prstGeom prst="rect">
            <a:avLst/>
          </a:prstGeom>
        </p:spPr>
        <p:txBody>
          <a:bodyPr/>
          <a:lstStyle>
            <a:lvl1pPr marL="0" indent="0">
              <a:buFontTx/>
              <a:buNone/>
              <a:defRPr/>
            </a:lvl1pPr>
          </a:lstStyle>
          <a:p>
            <a:r>
              <a:rPr lang="en-US" dirty="0"/>
              <a:t>Picture of Business</a:t>
            </a:r>
          </a:p>
        </p:txBody>
      </p:sp>
      <p:sp>
        <p:nvSpPr>
          <p:cNvPr id="17" name="Picture Placeholder 16"/>
          <p:cNvSpPr>
            <a:spLocks noGrp="1"/>
          </p:cNvSpPr>
          <p:nvPr>
            <p:ph type="pic" sz="quarter" idx="18" hasCustomPrompt="1"/>
          </p:nvPr>
        </p:nvSpPr>
        <p:spPr>
          <a:xfrm>
            <a:off x="6781800" y="4299613"/>
            <a:ext cx="2094186" cy="871482"/>
          </a:xfrm>
          <a:prstGeom prst="rect">
            <a:avLst/>
          </a:prstGeom>
        </p:spPr>
        <p:txBody>
          <a:bodyPr/>
          <a:lstStyle>
            <a:lvl1pPr marL="0" indent="0">
              <a:buFontTx/>
              <a:buNone/>
              <a:defRPr sz="1600" baseline="0"/>
            </a:lvl1pPr>
          </a:lstStyle>
          <a:p>
            <a:r>
              <a:rPr lang="en-US" dirty="0"/>
              <a:t>Business Logo</a:t>
            </a:r>
          </a:p>
        </p:txBody>
      </p:sp>
    </p:spTree>
    <p:extLst>
      <p:ext uri="{BB962C8B-B14F-4D97-AF65-F5344CB8AC3E}">
        <p14:creationId xmlns:p14="http://schemas.microsoft.com/office/powerpoint/2010/main" val="1966104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81607" cy="1143000"/>
          </a:xfrm>
          <a:prstGeom prst="rect">
            <a:avLst/>
          </a:prstGeom>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b="0" i="0">
                <a:latin typeface="+mj-lt"/>
                <a:cs typeface="Arial Unicode MS" panose="020B0604020202020204" pitchFamily="34" charset="-128"/>
              </a:defRPr>
            </a:lvl1pPr>
            <a:lvl2pPr>
              <a:defRPr b="0" i="0">
                <a:latin typeface="+mj-lt"/>
                <a:cs typeface="Arial Unicode MS" panose="020B0604020202020204" pitchFamily="34" charset="-128"/>
              </a:defRPr>
            </a:lvl2pPr>
            <a:lvl3pPr>
              <a:defRPr b="0" i="0">
                <a:latin typeface="+mj-lt"/>
                <a:cs typeface="Arial Unicode MS" panose="020B0604020202020204" pitchFamily="34" charset="-128"/>
              </a:defRPr>
            </a:lvl3pPr>
            <a:lvl4pPr>
              <a:defRPr b="0" i="0">
                <a:latin typeface="+mj-lt"/>
                <a:cs typeface="Arial Unicode MS" panose="020B0604020202020204" pitchFamily="34" charset="-128"/>
              </a:defRPr>
            </a:lvl4pPr>
            <a:lvl5pPr>
              <a:defRPr b="0" i="0">
                <a:latin typeface="+mj-lt"/>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4352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8229600" cy="1143000"/>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F654FE-DFA5-4741-A6FE-FAA9EC82BBAA}" type="datetimeFigureOut">
              <a:rPr lang="en-US" smtClean="0"/>
              <a:pPr/>
              <a:t>9/18/2017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58B5FD6-C67C-488A-B628-29CCE3118DAD}" type="slidenum">
              <a:rPr lang="en-US" smtClean="0"/>
              <a:pPr/>
              <a:t>‹#›</a:t>
            </a:fld>
            <a:endParaRPr lang="en-US" dirty="0"/>
          </a:p>
        </p:txBody>
      </p:sp>
    </p:spTree>
    <p:extLst>
      <p:ext uri="{BB962C8B-B14F-4D97-AF65-F5344CB8AC3E}">
        <p14:creationId xmlns:p14="http://schemas.microsoft.com/office/powerpoint/2010/main" val="4282833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3111670" y="2528251"/>
            <a:ext cx="4681182" cy="569791"/>
          </a:xfrm>
          <a:prstGeom prst="rect">
            <a:avLst/>
          </a:prstGeom>
        </p:spPr>
        <p:txBody>
          <a:bodyPr/>
          <a:lstStyle>
            <a:lvl1pPr marL="0" indent="0" algn="l">
              <a:buFontTx/>
              <a:buNone/>
              <a:defRPr sz="3600" b="0" cap="none" spc="0" baseline="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Website URL</a:t>
            </a:r>
          </a:p>
        </p:txBody>
      </p:sp>
      <p:sp>
        <p:nvSpPr>
          <p:cNvPr id="8" name="Text Placeholder 3"/>
          <p:cNvSpPr>
            <a:spLocks noGrp="1"/>
          </p:cNvSpPr>
          <p:nvPr>
            <p:ph type="body" sz="quarter" idx="14" hasCustomPrompt="1"/>
          </p:nvPr>
        </p:nvSpPr>
        <p:spPr>
          <a:xfrm>
            <a:off x="3427846" y="3294811"/>
            <a:ext cx="4681182" cy="569791"/>
          </a:xfrm>
          <a:prstGeom prst="rect">
            <a:avLst/>
          </a:prstGeom>
        </p:spPr>
        <p:txBody>
          <a:bodyPr/>
          <a:lstStyle>
            <a:lvl1pPr marL="0" indent="0" algn="l">
              <a:buFontTx/>
              <a:buNone/>
              <a:defRPr sz="3600" b="0" cap="all" spc="0" baseline="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Program phone #</a:t>
            </a:r>
          </a:p>
        </p:txBody>
      </p:sp>
      <p:sp>
        <p:nvSpPr>
          <p:cNvPr id="11" name="Text Placeholder 3"/>
          <p:cNvSpPr>
            <a:spLocks noGrp="1"/>
          </p:cNvSpPr>
          <p:nvPr>
            <p:ph type="body" sz="quarter" idx="16" hasCustomPrompt="1"/>
          </p:nvPr>
        </p:nvSpPr>
        <p:spPr>
          <a:xfrm>
            <a:off x="3252691" y="4115959"/>
            <a:ext cx="5904957" cy="569791"/>
          </a:xfrm>
          <a:prstGeom prst="rect">
            <a:avLst/>
          </a:prstGeom>
        </p:spPr>
        <p:txBody>
          <a:bodyPr/>
          <a:lstStyle>
            <a:lvl1pPr marL="0" indent="0" algn="l">
              <a:buFontTx/>
              <a:buNone/>
              <a:defRPr sz="3200" b="0" cap="none" spc="0" baseline="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cap="none" baseline="0" dirty="0"/>
              <a:t>Program Newsletter URL</a:t>
            </a:r>
            <a:endParaRPr lang="en-US" dirty="0"/>
          </a:p>
        </p:txBody>
      </p:sp>
    </p:spTree>
    <p:extLst>
      <p:ext uri="{BB962C8B-B14F-4D97-AF65-F5344CB8AC3E}">
        <p14:creationId xmlns:p14="http://schemas.microsoft.com/office/powerpoint/2010/main" val="653030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2">
    <p:spTree>
      <p:nvGrpSpPr>
        <p:cNvPr id="1" name=""/>
        <p:cNvGrpSpPr/>
        <p:nvPr/>
      </p:nvGrpSpPr>
      <p:grpSpPr>
        <a:xfrm>
          <a:off x="0" y="0"/>
          <a:ext cx="0" cy="0"/>
          <a:chOff x="0" y="0"/>
          <a:chExt cx="0" cy="0"/>
        </a:xfrm>
      </p:grpSpPr>
      <p:sp>
        <p:nvSpPr>
          <p:cNvPr id="4" name="Rectangle 3"/>
          <p:cNvSpPr/>
          <p:nvPr userDrawn="1"/>
        </p:nvSpPr>
        <p:spPr bwMode="auto">
          <a:xfrm>
            <a:off x="3122612" y="1295448"/>
            <a:ext cx="5524835" cy="731837"/>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p:cNvSpPr/>
          <p:nvPr userDrawn="1"/>
        </p:nvSpPr>
        <p:spPr bwMode="auto">
          <a:xfrm>
            <a:off x="3125788" y="2201086"/>
            <a:ext cx="5521659" cy="3963230"/>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6" name="Straight Connector 5"/>
          <p:cNvCxnSpPr/>
          <p:nvPr userDrawn="1"/>
        </p:nvCxnSpPr>
        <p:spPr>
          <a:xfrm flipH="1" flipV="1">
            <a:off x="823913" y="1651048"/>
            <a:ext cx="2170112" cy="1587"/>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838200" y="3947833"/>
            <a:ext cx="2178050" cy="3175"/>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851848" y="1254504"/>
            <a:ext cx="2024062" cy="355600"/>
          </a:xfrm>
          <a:prstGeom prst="rect">
            <a:avLst/>
          </a:prstGeom>
        </p:spPr>
        <p:txBody>
          <a:bodyPr/>
          <a:lstStyle>
            <a:lvl1pPr marL="0" indent="0" algn="ctr" defTabSz="647700" rtl="0" eaLnBrk="1" fontAlgn="base" hangingPunct="1">
              <a:lnSpc>
                <a:spcPct val="120000"/>
              </a:lnSpc>
              <a:spcBef>
                <a:spcPts val="1700"/>
              </a:spcBef>
              <a:spcAft>
                <a:spcPct val="0"/>
              </a:spcAft>
              <a:buNone/>
              <a:defRPr lang="en-US" sz="1800" b="1" kern="1200" cap="all" baseline="0" dirty="0" smtClean="0">
                <a:solidFill>
                  <a:srgbClr val="105F9E"/>
                </a:solidFill>
                <a:latin typeface="Calibri" panose="020F0502020204030204" pitchFamily="34" charset="0"/>
                <a:ea typeface="Arial Unicode MS" panose="020B0604020202020204" pitchFamily="34" charset="-128"/>
                <a:cs typeface="Arial Unicode MS" panose="020B0604020202020204" pitchFamily="34" charset="-128"/>
              </a:defRPr>
            </a:lvl1pPr>
          </a:lstStyle>
          <a:p>
            <a:pPr lvl="0"/>
            <a:r>
              <a:rPr lang="en-US" dirty="0"/>
              <a:t>CLICK TO EDIT</a:t>
            </a:r>
          </a:p>
        </p:txBody>
      </p:sp>
      <p:sp>
        <p:nvSpPr>
          <p:cNvPr id="15" name="Text Placeholder 13"/>
          <p:cNvSpPr>
            <a:spLocks noGrp="1"/>
          </p:cNvSpPr>
          <p:nvPr>
            <p:ph type="body" sz="quarter" idx="11" hasCustomPrompt="1"/>
          </p:nvPr>
        </p:nvSpPr>
        <p:spPr>
          <a:xfrm>
            <a:off x="896938" y="3564937"/>
            <a:ext cx="2024062" cy="355600"/>
          </a:xfrm>
          <a:prstGeom prst="rect">
            <a:avLst/>
          </a:prstGeom>
        </p:spPr>
        <p:txBody>
          <a:bodyPr/>
          <a:lstStyle>
            <a:lvl1pPr marL="0" indent="0" algn="ctr" defTabSz="647700" rtl="0" eaLnBrk="1" fontAlgn="base" hangingPunct="1">
              <a:lnSpc>
                <a:spcPct val="120000"/>
              </a:lnSpc>
              <a:spcBef>
                <a:spcPts val="1700"/>
              </a:spcBef>
              <a:spcAft>
                <a:spcPct val="0"/>
              </a:spcAft>
              <a:buNone/>
              <a:defRPr lang="en-US" sz="1800" b="1" kern="1200" cap="all" baseline="0" dirty="0" smtClean="0">
                <a:solidFill>
                  <a:srgbClr val="105F9E"/>
                </a:solidFill>
                <a:latin typeface="Calibri" panose="020F0502020204030204" pitchFamily="34" charset="0"/>
                <a:ea typeface="Arial Unicode MS" panose="020B0604020202020204" pitchFamily="34" charset="-128"/>
                <a:cs typeface="Arial Unicode MS" panose="020B0604020202020204" pitchFamily="34" charset="-128"/>
              </a:defRPr>
            </a:lvl1pPr>
          </a:lstStyle>
          <a:p>
            <a:pPr lvl="0"/>
            <a:r>
              <a:rPr lang="en-US" dirty="0"/>
              <a:t>CLICK TO EDIT</a:t>
            </a:r>
          </a:p>
        </p:txBody>
      </p:sp>
      <p:sp>
        <p:nvSpPr>
          <p:cNvPr id="17" name="Content Placeholder 16"/>
          <p:cNvSpPr>
            <a:spLocks noGrp="1"/>
          </p:cNvSpPr>
          <p:nvPr>
            <p:ph sz="quarter" idx="12"/>
          </p:nvPr>
        </p:nvSpPr>
        <p:spPr>
          <a:xfrm>
            <a:off x="3287713" y="1460500"/>
            <a:ext cx="5219700" cy="463550"/>
          </a:xfrm>
          <a:prstGeom prst="rect">
            <a:avLst/>
          </a:prstGeom>
        </p:spPr>
        <p:txBody>
          <a:bodyPr/>
          <a:lstStyle>
            <a:lvl1pPr marL="0" indent="0">
              <a:buNone/>
              <a:defRPr sz="1800">
                <a:latin typeface="Calibri Light" panose="020F0302020204030204" pitchFamily="34" charset="0"/>
              </a:defRPr>
            </a:lvl1pPr>
          </a:lstStyle>
          <a:p>
            <a:pPr lvl="0"/>
            <a:r>
              <a:rPr lang="en-US" dirty="0"/>
              <a:t>Click to edit Master text</a:t>
            </a:r>
          </a:p>
        </p:txBody>
      </p:sp>
      <p:sp>
        <p:nvSpPr>
          <p:cNvPr id="19" name="Text Placeholder 18"/>
          <p:cNvSpPr>
            <a:spLocks noGrp="1"/>
          </p:cNvSpPr>
          <p:nvPr>
            <p:ph type="body" sz="quarter" idx="13"/>
          </p:nvPr>
        </p:nvSpPr>
        <p:spPr>
          <a:xfrm>
            <a:off x="3330575" y="2347913"/>
            <a:ext cx="5157788" cy="3684587"/>
          </a:xfrm>
          <a:prstGeom prst="rect">
            <a:avLst/>
          </a:prstGeom>
        </p:spPr>
        <p:txBody>
          <a:bodyPr/>
          <a:lstStyle>
            <a:lvl1pPr marL="0" indent="0">
              <a:buFontTx/>
              <a:buNone/>
              <a:defRPr sz="1800">
                <a:latin typeface="Calibri Light" panose="020F0302020204030204" pitchFamily="34" charset="0"/>
              </a:defRPr>
            </a:lvl1pPr>
            <a:lvl2pPr marL="742950" indent="-285750">
              <a:buFont typeface="Arial" panose="020B0604020202020204" pitchFamily="34" charset="0"/>
              <a:buChar char="•"/>
              <a:defRPr sz="1800">
                <a:latin typeface="Calibri Light" panose="020F0302020204030204" pitchFamily="34" charset="0"/>
              </a:defRPr>
            </a:lvl2pPr>
            <a:lvl3pPr>
              <a:defRPr sz="1800">
                <a:latin typeface="Calibri Light" panose="020F0302020204030204" pitchFamily="34" charset="0"/>
              </a:defRPr>
            </a:lvl3pPr>
            <a:lvl4pPr>
              <a:defRPr sz="1800">
                <a:latin typeface="Calibri Light" panose="020F0302020204030204" pitchFamily="34" charset="0"/>
              </a:defRPr>
            </a:lvl4pPr>
            <a:lvl5pPr>
              <a:defRPr sz="1800">
                <a:latin typeface="Calibri Light" panose="020F0302020204030204" pitchFamily="34" charset="0"/>
              </a:defRPr>
            </a:lvl5pPr>
          </a:lstStyle>
          <a:p>
            <a:pPr lvl="0"/>
            <a:r>
              <a:rPr lang="en-US" dirty="0"/>
              <a:t>Click to edit Master text styles</a:t>
            </a:r>
          </a:p>
          <a:p>
            <a:pPr lvl="1"/>
            <a:r>
              <a:rPr lang="en-US" dirty="0"/>
              <a:t>Second level</a:t>
            </a:r>
          </a:p>
        </p:txBody>
      </p:sp>
      <p:sp>
        <p:nvSpPr>
          <p:cNvPr id="20" name="Text Placeholder 5"/>
          <p:cNvSpPr>
            <a:spLocks noGrp="1"/>
          </p:cNvSpPr>
          <p:nvPr>
            <p:ph type="body" sz="quarter" idx="14" hasCustomPrompt="1"/>
          </p:nvPr>
        </p:nvSpPr>
        <p:spPr>
          <a:xfrm>
            <a:off x="232106" y="396236"/>
            <a:ext cx="6121397" cy="675819"/>
          </a:xfrm>
          <a:prstGeom prst="rect">
            <a:avLst/>
          </a:prstGeom>
        </p:spPr>
        <p:txBody>
          <a:bodyPr/>
          <a:lstStyle>
            <a:lvl1pPr marL="0" indent="0">
              <a:buFontTx/>
              <a:buNone/>
              <a:defRPr sz="4000" cap="all" baseline="0"/>
            </a:lvl1pPr>
          </a:lstStyle>
          <a:p>
            <a:pPr lvl="0"/>
            <a:r>
              <a:rPr lang="en-US" dirty="0"/>
              <a:t>ENTER TITLE TEXT</a:t>
            </a:r>
          </a:p>
        </p:txBody>
      </p:sp>
    </p:spTree>
    <p:extLst>
      <p:ext uri="{BB962C8B-B14F-4D97-AF65-F5344CB8AC3E}">
        <p14:creationId xmlns:p14="http://schemas.microsoft.com/office/powerpoint/2010/main" val="9292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3" name="Text Placeholder 2"/>
          <p:cNvSpPr>
            <a:spLocks noGrp="1"/>
          </p:cNvSpPr>
          <p:nvPr>
            <p:ph type="body" sz="quarter" idx="16" hasCustomPrompt="1"/>
          </p:nvPr>
        </p:nvSpPr>
        <p:spPr>
          <a:xfrm>
            <a:off x="0" y="2000250"/>
            <a:ext cx="9144000" cy="1619250"/>
          </a:xfrm>
          <a:prstGeom prst="rect">
            <a:avLst/>
          </a:prstGeom>
        </p:spPr>
        <p:txBody>
          <a:bodyPr/>
          <a:lstStyle>
            <a:lvl1pPr marL="0" indent="0" algn="ctr">
              <a:spcBef>
                <a:spcPts val="0"/>
              </a:spcBef>
              <a:buFontTx/>
              <a:buNone/>
              <a:defRPr sz="4800" baseline="0">
                <a:solidFill>
                  <a:srgbClr val="656565"/>
                </a:solidFill>
                <a:latin typeface="+mj-lt"/>
              </a:defRPr>
            </a:lvl1pPr>
            <a:lvl2pPr marL="457200" indent="0" algn="ctr">
              <a:buFontTx/>
              <a:buNone/>
              <a:defRPr sz="4800">
                <a:latin typeface="+mj-lt"/>
              </a:defRPr>
            </a:lvl2pPr>
            <a:lvl3pPr marL="914400" indent="0" algn="ctr">
              <a:buFontTx/>
              <a:buNone/>
              <a:defRPr sz="4800">
                <a:latin typeface="+mj-lt"/>
              </a:defRPr>
            </a:lvl3pPr>
            <a:lvl4pPr marL="1371600" indent="0" algn="ctr">
              <a:buFontTx/>
              <a:buNone/>
              <a:defRPr sz="4800">
                <a:latin typeface="+mj-lt"/>
              </a:defRPr>
            </a:lvl4pPr>
            <a:lvl5pPr marL="1828800" indent="0" algn="ctr">
              <a:buFontTx/>
              <a:buNone/>
              <a:defRPr sz="4800">
                <a:latin typeface="+mj-lt"/>
              </a:defRPr>
            </a:lvl5pPr>
          </a:lstStyle>
          <a:p>
            <a:pPr lvl="0"/>
            <a:r>
              <a:rPr lang="en-US" dirty="0"/>
              <a:t>Click to enter program name</a:t>
            </a:r>
          </a:p>
        </p:txBody>
      </p:sp>
      <p:sp>
        <p:nvSpPr>
          <p:cNvPr id="5" name="Text Placeholder 4"/>
          <p:cNvSpPr>
            <a:spLocks noGrp="1"/>
          </p:cNvSpPr>
          <p:nvPr>
            <p:ph type="body" sz="quarter" idx="17" hasCustomPrompt="1"/>
          </p:nvPr>
        </p:nvSpPr>
        <p:spPr>
          <a:xfrm>
            <a:off x="0" y="3886200"/>
            <a:ext cx="9144000" cy="762000"/>
          </a:xfrm>
          <a:prstGeom prst="rect">
            <a:avLst/>
          </a:prstGeom>
        </p:spPr>
        <p:txBody>
          <a:bodyPr/>
          <a:lstStyle>
            <a:lvl1pPr marL="0" indent="0" algn="ctr">
              <a:spcBef>
                <a:spcPts val="0"/>
              </a:spcBef>
              <a:buFontTx/>
              <a:buNone/>
              <a:defRPr sz="2800" baseline="0">
                <a:solidFill>
                  <a:srgbClr val="656565"/>
                </a:solidFill>
                <a:latin typeface="Calibri Light" panose="020F0302020204030204" pitchFamily="34" charset="0"/>
              </a:defRPr>
            </a:lvl1pPr>
            <a:lvl2pPr marL="457200" indent="0" algn="ctr">
              <a:spcBef>
                <a:spcPts val="0"/>
              </a:spcBef>
              <a:buFontTx/>
              <a:buNone/>
              <a:defRPr sz="2800">
                <a:solidFill>
                  <a:srgbClr val="656565"/>
                </a:solidFill>
                <a:latin typeface="Calibri Light" panose="020F0302020204030204" pitchFamily="34" charset="0"/>
              </a:defRPr>
            </a:lvl2pPr>
            <a:lvl3pPr marL="914400" indent="0" algn="ctr">
              <a:spcBef>
                <a:spcPts val="0"/>
              </a:spcBef>
              <a:buFontTx/>
              <a:buNone/>
              <a:defRPr sz="2800">
                <a:solidFill>
                  <a:srgbClr val="656565"/>
                </a:solidFill>
                <a:latin typeface="Calibri Light" panose="020F0302020204030204" pitchFamily="34" charset="0"/>
              </a:defRPr>
            </a:lvl3pPr>
            <a:lvl4pPr marL="1371600" indent="0" algn="ctr">
              <a:spcBef>
                <a:spcPts val="0"/>
              </a:spcBef>
              <a:buFontTx/>
              <a:buNone/>
              <a:defRPr sz="2800">
                <a:solidFill>
                  <a:srgbClr val="656565"/>
                </a:solidFill>
                <a:latin typeface="Calibri Light" panose="020F0302020204030204" pitchFamily="34" charset="0"/>
              </a:defRPr>
            </a:lvl4pPr>
            <a:lvl5pPr marL="1828800" indent="0" algn="ctr">
              <a:spcBef>
                <a:spcPts val="0"/>
              </a:spcBef>
              <a:buFontTx/>
              <a:buNone/>
              <a:defRPr sz="2800">
                <a:solidFill>
                  <a:srgbClr val="656565"/>
                </a:solidFill>
                <a:latin typeface="Calibri Light" panose="020F0302020204030204" pitchFamily="34" charset="0"/>
              </a:defRPr>
            </a:lvl5pPr>
          </a:lstStyle>
          <a:p>
            <a:pPr lvl="0"/>
            <a:r>
              <a:rPr lang="en-US" dirty="0"/>
              <a:t>Click to enter presentation name</a:t>
            </a:r>
          </a:p>
        </p:txBody>
      </p:sp>
      <p:sp>
        <p:nvSpPr>
          <p:cNvPr id="7" name="Text Placeholder 6"/>
          <p:cNvSpPr>
            <a:spLocks noGrp="1"/>
          </p:cNvSpPr>
          <p:nvPr>
            <p:ph type="body" sz="quarter" idx="18" hasCustomPrompt="1"/>
          </p:nvPr>
        </p:nvSpPr>
        <p:spPr>
          <a:xfrm>
            <a:off x="0" y="5050725"/>
            <a:ext cx="9144000" cy="361950"/>
          </a:xfrm>
          <a:prstGeom prst="rect">
            <a:avLst/>
          </a:prstGeom>
        </p:spPr>
        <p:txBody>
          <a:bodyPr/>
          <a:lstStyle>
            <a:lvl1pPr marL="0" indent="0" algn="ctr">
              <a:buFontTx/>
              <a:buNone/>
              <a:defRPr sz="1200" baseline="0">
                <a:solidFill>
                  <a:srgbClr val="656565"/>
                </a:solidFill>
                <a:latin typeface="Calibri Light" panose="020F0302020204030204" pitchFamily="34" charset="0"/>
              </a:defRPr>
            </a:lvl1pPr>
            <a:lvl2pPr marL="457200" indent="0" algn="ctr">
              <a:buFontTx/>
              <a:buNone/>
              <a:defRPr sz="1200">
                <a:latin typeface="Calibri Light" panose="020F0302020204030204" pitchFamily="34" charset="0"/>
              </a:defRPr>
            </a:lvl2pPr>
            <a:lvl3pPr marL="914400" indent="0" algn="ctr">
              <a:buFontTx/>
              <a:buNone/>
              <a:defRPr sz="1200">
                <a:latin typeface="Calibri Light" panose="020F0302020204030204" pitchFamily="34" charset="0"/>
              </a:defRPr>
            </a:lvl3pPr>
            <a:lvl4pPr marL="1371600" indent="0" algn="ctr">
              <a:buFontTx/>
              <a:buNone/>
              <a:defRPr sz="1200">
                <a:latin typeface="Calibri Light" panose="020F0302020204030204" pitchFamily="34" charset="0"/>
              </a:defRPr>
            </a:lvl4pPr>
            <a:lvl5pPr marL="1828800" indent="0" algn="ctr">
              <a:buFontTx/>
              <a:buNone/>
              <a:defRPr sz="1200">
                <a:latin typeface="Calibri Light" panose="020F0302020204030204" pitchFamily="34" charset="0"/>
              </a:defRPr>
            </a:lvl5pPr>
          </a:lstStyle>
          <a:p>
            <a:pPr lvl="0"/>
            <a:r>
              <a:rPr lang="en-US" dirty="0"/>
              <a:t>Click to add presenter’s name  and date of presentation</a:t>
            </a:r>
          </a:p>
        </p:txBody>
      </p:sp>
    </p:spTree>
    <p:extLst>
      <p:ext uri="{BB962C8B-B14F-4D97-AF65-F5344CB8AC3E}">
        <p14:creationId xmlns:p14="http://schemas.microsoft.com/office/powerpoint/2010/main" val="3124011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9F654FE-DFA5-4741-A6FE-FAA9EC82BBAA}" type="datetimeFigureOut">
              <a:rPr lang="en-US" smtClean="0"/>
              <a:pPr/>
              <a:t>9/18/2017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58B5FD6-C67C-488A-B628-29CCE3118DAD}" type="slidenum">
              <a:rPr lang="en-US" smtClean="0"/>
              <a:pPr/>
              <a:t>‹#›</a:t>
            </a:fld>
            <a:endParaRPr lang="en-US" dirty="0"/>
          </a:p>
        </p:txBody>
      </p:sp>
    </p:spTree>
    <p:extLst>
      <p:ext uri="{BB962C8B-B14F-4D97-AF65-F5344CB8AC3E}">
        <p14:creationId xmlns:p14="http://schemas.microsoft.com/office/powerpoint/2010/main" val="115725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81607" cy="1143000"/>
          </a:xfrm>
          <a:prstGeom prst="rect">
            <a:avLst/>
          </a:prstGeom>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b="0" i="0">
                <a:latin typeface="+mj-lt"/>
                <a:cs typeface="Arial Unicode MS" panose="020B0604020202020204" pitchFamily="34" charset="-128"/>
              </a:defRPr>
            </a:lvl1pPr>
            <a:lvl2pPr>
              <a:defRPr b="0" i="0">
                <a:latin typeface="+mj-lt"/>
                <a:cs typeface="Arial Unicode MS" panose="020B0604020202020204" pitchFamily="34" charset="-128"/>
              </a:defRPr>
            </a:lvl2pPr>
            <a:lvl3pPr>
              <a:defRPr b="0" i="0">
                <a:latin typeface="+mj-lt"/>
                <a:cs typeface="Arial Unicode MS" panose="020B0604020202020204" pitchFamily="34" charset="-128"/>
              </a:defRPr>
            </a:lvl3pPr>
            <a:lvl4pPr>
              <a:defRPr b="0" i="0">
                <a:latin typeface="+mj-lt"/>
                <a:cs typeface="Arial Unicode MS" panose="020B0604020202020204" pitchFamily="34" charset="-128"/>
              </a:defRPr>
            </a:lvl4pPr>
            <a:lvl5pPr>
              <a:defRPr b="0" i="0">
                <a:latin typeface="+mj-lt"/>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402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0" y="0"/>
            <a:ext cx="9144000" cy="6346825"/>
          </a:xfrm>
          <a:prstGeom prst="rect">
            <a:avLst/>
          </a:prstGeom>
          <a:noFill/>
        </p:spPr>
        <p:txBody>
          <a:bodyPr/>
          <a:lstStyle>
            <a:lvl1pPr marL="0" indent="0">
              <a:buFontTx/>
              <a:buNone/>
              <a:defRPr baseline="0"/>
            </a:lvl1pPr>
          </a:lstStyle>
          <a:p>
            <a:r>
              <a:rPr lang="en-US" dirty="0"/>
              <a:t>Click the picture icon to insert a topic-specific image.</a:t>
            </a:r>
          </a:p>
        </p:txBody>
      </p:sp>
      <p:sp>
        <p:nvSpPr>
          <p:cNvPr id="15" name="Text Placeholder 14"/>
          <p:cNvSpPr>
            <a:spLocks noGrp="1"/>
          </p:cNvSpPr>
          <p:nvPr>
            <p:ph type="body" sz="quarter" idx="14" hasCustomPrompt="1"/>
          </p:nvPr>
        </p:nvSpPr>
        <p:spPr>
          <a:xfrm>
            <a:off x="0" y="3972910"/>
            <a:ext cx="4256088" cy="2017986"/>
          </a:xfrm>
          <a:prstGeom prst="rect">
            <a:avLst/>
          </a:prstGeom>
          <a:solidFill>
            <a:srgbClr val="105F9E">
              <a:alpha val="50000"/>
            </a:srgbClr>
          </a:solidFill>
        </p:spPr>
        <p:txBody>
          <a:bodyPr anchor="ctr" anchorCtr="1"/>
          <a:lstStyle>
            <a:lvl1pPr marL="0" indent="0" algn="ctr">
              <a:buFontTx/>
              <a:buNone/>
              <a:defRPr sz="2800" cap="all" baseline="0">
                <a:solidFill>
                  <a:schemeClr val="bg1"/>
                </a:solidFill>
              </a:defRPr>
            </a:lvl1pPr>
          </a:lstStyle>
          <a:p>
            <a:pPr lvl="0"/>
            <a:r>
              <a:rPr lang="en-US" dirty="0"/>
              <a:t>SECTION TITLE</a:t>
            </a:r>
          </a:p>
        </p:txBody>
      </p:sp>
    </p:spTree>
    <p:extLst>
      <p:ext uri="{BB962C8B-B14F-4D97-AF65-F5344CB8AC3E}">
        <p14:creationId xmlns:p14="http://schemas.microsoft.com/office/powerpoint/2010/main" val="214106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Comparison">
    <p:spTree>
      <p:nvGrpSpPr>
        <p:cNvPr id="1" name=""/>
        <p:cNvGrpSpPr/>
        <p:nvPr/>
      </p:nvGrpSpPr>
      <p:grpSpPr>
        <a:xfrm>
          <a:off x="0" y="0"/>
          <a:ext cx="0" cy="0"/>
          <a:chOff x="0" y="0"/>
          <a:chExt cx="0" cy="0"/>
        </a:xfrm>
      </p:grpSpPr>
      <p:grpSp>
        <p:nvGrpSpPr>
          <p:cNvPr id="28" name="Group 27"/>
          <p:cNvGrpSpPr/>
          <p:nvPr userDrawn="1"/>
        </p:nvGrpSpPr>
        <p:grpSpPr>
          <a:xfrm>
            <a:off x="660215" y="1570583"/>
            <a:ext cx="3775075" cy="4360862"/>
            <a:chOff x="660215" y="1570583"/>
            <a:chExt cx="3775075" cy="4360862"/>
          </a:xfrm>
        </p:grpSpPr>
        <p:sp>
          <p:nvSpPr>
            <p:cNvPr id="15" name="Rectangle 14"/>
            <p:cNvSpPr/>
            <p:nvPr/>
          </p:nvSpPr>
          <p:spPr bwMode="auto">
            <a:xfrm>
              <a:off x="660215" y="1570583"/>
              <a:ext cx="3760787" cy="4360862"/>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Rectangle 16"/>
            <p:cNvSpPr/>
            <p:nvPr/>
          </p:nvSpPr>
          <p:spPr bwMode="auto">
            <a:xfrm>
              <a:off x="663390" y="5483770"/>
              <a:ext cx="3771900" cy="447675"/>
            </a:xfrm>
            <a:prstGeom prst="rect">
              <a:avLst/>
            </a:prstGeom>
            <a:solidFill>
              <a:srgbClr val="105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19" name="Text Placeholder 5"/>
          <p:cNvSpPr>
            <a:spLocks noGrp="1"/>
          </p:cNvSpPr>
          <p:nvPr userDrawn="1">
            <p:ph type="body" sz="quarter" idx="11" hasCustomPrompt="1"/>
          </p:nvPr>
        </p:nvSpPr>
        <p:spPr>
          <a:xfrm>
            <a:off x="232106" y="396236"/>
            <a:ext cx="6058335" cy="691585"/>
          </a:xfrm>
          <a:prstGeom prst="rect">
            <a:avLst/>
          </a:prstGeom>
        </p:spPr>
        <p:txBody>
          <a:bodyPr/>
          <a:lstStyle>
            <a:lvl1pPr marL="0" indent="0">
              <a:buFontTx/>
              <a:buNone/>
              <a:defRPr sz="4000" cap="all" baseline="0"/>
            </a:lvl1pPr>
          </a:lstStyle>
          <a:p>
            <a:pPr lvl="0"/>
            <a:r>
              <a:rPr lang="en-US" dirty="0"/>
              <a:t>ENTER TITLE TEXT</a:t>
            </a:r>
          </a:p>
        </p:txBody>
      </p:sp>
      <p:sp>
        <p:nvSpPr>
          <p:cNvPr id="23" name="Text Placeholder 22"/>
          <p:cNvSpPr>
            <a:spLocks noGrp="1"/>
          </p:cNvSpPr>
          <p:nvPr userDrawn="1">
            <p:ph type="body" sz="quarter" idx="13" hasCustomPrompt="1"/>
          </p:nvPr>
        </p:nvSpPr>
        <p:spPr>
          <a:xfrm>
            <a:off x="1325069" y="1603612"/>
            <a:ext cx="2393950" cy="511175"/>
          </a:xfrm>
          <a:prstGeom prst="rect">
            <a:avLst/>
          </a:prstGeom>
        </p:spPr>
        <p:txBody>
          <a:bodyPr anchor="ctr" anchorCtr="1"/>
          <a:lstStyle>
            <a:lvl1pPr marL="0" indent="0">
              <a:buFontTx/>
              <a:buNone/>
              <a:defRPr sz="1800" b="1">
                <a:solidFill>
                  <a:srgbClr val="105F9E"/>
                </a:solidFill>
              </a:defRPr>
            </a:lvl1pPr>
          </a:lstStyle>
          <a:p>
            <a:pPr lvl="0"/>
            <a:r>
              <a:rPr lang="en-US" dirty="0"/>
              <a:t>Enter text.</a:t>
            </a:r>
          </a:p>
        </p:txBody>
      </p:sp>
      <p:sp>
        <p:nvSpPr>
          <p:cNvPr id="25" name="Picture Placeholder 24"/>
          <p:cNvSpPr>
            <a:spLocks noGrp="1"/>
          </p:cNvSpPr>
          <p:nvPr>
            <p:ph type="pic" sz="quarter" idx="14"/>
          </p:nvPr>
        </p:nvSpPr>
        <p:spPr>
          <a:xfrm>
            <a:off x="928688" y="2400300"/>
            <a:ext cx="2551112" cy="1812925"/>
          </a:xfrm>
          <a:prstGeom prst="rect">
            <a:avLst/>
          </a:prstGeom>
        </p:spPr>
        <p:txBody>
          <a:bodyPr/>
          <a:lstStyle>
            <a:lvl1pPr marL="0" indent="0">
              <a:buFontTx/>
              <a:buNone/>
              <a:defRPr/>
            </a:lvl1pPr>
          </a:lstStyle>
          <a:p>
            <a:endParaRPr lang="en-US" dirty="0"/>
          </a:p>
        </p:txBody>
      </p:sp>
      <p:sp>
        <p:nvSpPr>
          <p:cNvPr id="26" name="Picture Placeholder 24"/>
          <p:cNvSpPr>
            <a:spLocks noGrp="1"/>
          </p:cNvSpPr>
          <p:nvPr>
            <p:ph type="pic" sz="quarter" idx="15"/>
          </p:nvPr>
        </p:nvSpPr>
        <p:spPr>
          <a:xfrm>
            <a:off x="2019868" y="3751014"/>
            <a:ext cx="2233171" cy="1452811"/>
          </a:xfrm>
          <a:prstGeom prst="rect">
            <a:avLst/>
          </a:prstGeom>
        </p:spPr>
        <p:txBody>
          <a:bodyPr/>
          <a:lstStyle>
            <a:lvl1pPr marL="0" indent="0">
              <a:buFontTx/>
              <a:buNone/>
              <a:defRPr/>
            </a:lvl1pPr>
          </a:lstStyle>
          <a:p>
            <a:endParaRPr lang="en-US" dirty="0"/>
          </a:p>
        </p:txBody>
      </p:sp>
      <p:sp>
        <p:nvSpPr>
          <p:cNvPr id="27" name="Text Placeholder 22"/>
          <p:cNvSpPr>
            <a:spLocks noGrp="1"/>
          </p:cNvSpPr>
          <p:nvPr>
            <p:ph type="body" sz="quarter" idx="16" hasCustomPrompt="1"/>
          </p:nvPr>
        </p:nvSpPr>
        <p:spPr>
          <a:xfrm>
            <a:off x="756392" y="5461943"/>
            <a:ext cx="3569950" cy="479424"/>
          </a:xfrm>
          <a:prstGeom prst="rect">
            <a:avLst/>
          </a:prstGeom>
        </p:spPr>
        <p:txBody>
          <a:bodyPr anchor="ctr" anchorCtr="1"/>
          <a:lstStyle>
            <a:lvl1pPr marL="0" indent="0">
              <a:buFontTx/>
              <a:buNone/>
              <a:defRPr sz="1800" b="0">
                <a:solidFill>
                  <a:schemeClr val="bg1"/>
                </a:solidFill>
              </a:defRPr>
            </a:lvl1pPr>
          </a:lstStyle>
          <a:p>
            <a:pPr lvl="0"/>
            <a:r>
              <a:rPr lang="en-US" dirty="0"/>
              <a:t>Enter text.</a:t>
            </a:r>
          </a:p>
        </p:txBody>
      </p:sp>
      <p:grpSp>
        <p:nvGrpSpPr>
          <p:cNvPr id="35" name="Group 34"/>
          <p:cNvGrpSpPr/>
          <p:nvPr userDrawn="1"/>
        </p:nvGrpSpPr>
        <p:grpSpPr>
          <a:xfrm>
            <a:off x="4893296" y="1570583"/>
            <a:ext cx="3775075" cy="4360862"/>
            <a:chOff x="4893296" y="1570583"/>
            <a:chExt cx="3775075" cy="4360862"/>
          </a:xfrm>
        </p:grpSpPr>
        <p:sp>
          <p:nvSpPr>
            <p:cNvPr id="30" name="Rectangle 29"/>
            <p:cNvSpPr/>
            <p:nvPr/>
          </p:nvSpPr>
          <p:spPr bwMode="auto">
            <a:xfrm>
              <a:off x="4893296" y="1570583"/>
              <a:ext cx="3760787" cy="4360862"/>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1" name="Rectangle 30"/>
            <p:cNvSpPr/>
            <p:nvPr/>
          </p:nvSpPr>
          <p:spPr bwMode="auto">
            <a:xfrm>
              <a:off x="4896471" y="5483770"/>
              <a:ext cx="3771900" cy="447675"/>
            </a:xfrm>
            <a:prstGeom prst="rect">
              <a:avLst/>
            </a:prstGeom>
            <a:solidFill>
              <a:srgbClr val="105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32" name="Text Placeholder 22"/>
          <p:cNvSpPr>
            <a:spLocks noGrp="1"/>
          </p:cNvSpPr>
          <p:nvPr userDrawn="1">
            <p:ph type="body" sz="quarter" idx="17" hasCustomPrompt="1"/>
          </p:nvPr>
        </p:nvSpPr>
        <p:spPr>
          <a:xfrm>
            <a:off x="5558150" y="1603612"/>
            <a:ext cx="2393950" cy="511175"/>
          </a:xfrm>
          <a:prstGeom prst="rect">
            <a:avLst/>
          </a:prstGeom>
        </p:spPr>
        <p:txBody>
          <a:bodyPr anchor="ctr" anchorCtr="1"/>
          <a:lstStyle>
            <a:lvl1pPr marL="0" indent="0">
              <a:buFontTx/>
              <a:buNone/>
              <a:defRPr sz="1800" b="1">
                <a:solidFill>
                  <a:srgbClr val="105F9E"/>
                </a:solidFill>
              </a:defRPr>
            </a:lvl1pPr>
          </a:lstStyle>
          <a:p>
            <a:pPr lvl="0"/>
            <a:r>
              <a:rPr lang="en-US" dirty="0"/>
              <a:t>Enter text.</a:t>
            </a:r>
          </a:p>
        </p:txBody>
      </p:sp>
      <p:sp>
        <p:nvSpPr>
          <p:cNvPr id="33" name="Picture Placeholder 24"/>
          <p:cNvSpPr>
            <a:spLocks noGrp="1"/>
          </p:cNvSpPr>
          <p:nvPr userDrawn="1">
            <p:ph type="pic" sz="quarter" idx="18"/>
          </p:nvPr>
        </p:nvSpPr>
        <p:spPr>
          <a:xfrm>
            <a:off x="5161769" y="2400300"/>
            <a:ext cx="2551112" cy="1812925"/>
          </a:xfrm>
          <a:prstGeom prst="rect">
            <a:avLst/>
          </a:prstGeom>
        </p:spPr>
        <p:txBody>
          <a:bodyPr/>
          <a:lstStyle>
            <a:lvl1pPr marL="0" indent="0">
              <a:buFontTx/>
              <a:buNone/>
              <a:defRPr/>
            </a:lvl1pPr>
          </a:lstStyle>
          <a:p>
            <a:endParaRPr lang="en-US" dirty="0"/>
          </a:p>
        </p:txBody>
      </p:sp>
      <p:sp>
        <p:nvSpPr>
          <p:cNvPr id="34" name="Picture Placeholder 24"/>
          <p:cNvSpPr>
            <a:spLocks noGrp="1"/>
          </p:cNvSpPr>
          <p:nvPr userDrawn="1">
            <p:ph type="pic" sz="quarter" idx="19"/>
          </p:nvPr>
        </p:nvSpPr>
        <p:spPr>
          <a:xfrm>
            <a:off x="6252949" y="3751014"/>
            <a:ext cx="2233171" cy="1452811"/>
          </a:xfrm>
          <a:prstGeom prst="rect">
            <a:avLst/>
          </a:prstGeom>
        </p:spPr>
        <p:txBody>
          <a:bodyPr/>
          <a:lstStyle>
            <a:lvl1pPr marL="0" indent="0">
              <a:buFontTx/>
              <a:buNone/>
              <a:defRPr/>
            </a:lvl1pPr>
          </a:lstStyle>
          <a:p>
            <a:endParaRPr lang="en-US" dirty="0"/>
          </a:p>
        </p:txBody>
      </p:sp>
      <p:sp>
        <p:nvSpPr>
          <p:cNvPr id="36" name="Text Placeholder 22"/>
          <p:cNvSpPr>
            <a:spLocks noGrp="1"/>
          </p:cNvSpPr>
          <p:nvPr>
            <p:ph type="body" sz="quarter" idx="20" hasCustomPrompt="1"/>
          </p:nvPr>
        </p:nvSpPr>
        <p:spPr>
          <a:xfrm>
            <a:off x="4988714" y="5454247"/>
            <a:ext cx="3569950" cy="479424"/>
          </a:xfrm>
          <a:prstGeom prst="rect">
            <a:avLst/>
          </a:prstGeom>
        </p:spPr>
        <p:txBody>
          <a:bodyPr anchor="ctr" anchorCtr="1"/>
          <a:lstStyle>
            <a:lvl1pPr marL="0" indent="0">
              <a:buFontTx/>
              <a:buNone/>
              <a:defRPr sz="1800" b="0">
                <a:solidFill>
                  <a:schemeClr val="bg1"/>
                </a:solidFill>
              </a:defRPr>
            </a:lvl1pPr>
          </a:lstStyle>
          <a:p>
            <a:pPr lvl="0"/>
            <a:r>
              <a:rPr lang="en-US" dirty="0"/>
              <a:t>Enter text.</a:t>
            </a:r>
          </a:p>
        </p:txBody>
      </p:sp>
    </p:spTree>
    <p:extLst>
      <p:ext uri="{BB962C8B-B14F-4D97-AF65-F5344CB8AC3E}">
        <p14:creationId xmlns:p14="http://schemas.microsoft.com/office/powerpoint/2010/main" val="353248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etails - Text">
    <p:spTree>
      <p:nvGrpSpPr>
        <p:cNvPr id="1" name=""/>
        <p:cNvGrpSpPr/>
        <p:nvPr/>
      </p:nvGrpSpPr>
      <p:grpSpPr>
        <a:xfrm>
          <a:off x="0" y="0"/>
          <a:ext cx="0" cy="0"/>
          <a:chOff x="0" y="0"/>
          <a:chExt cx="0" cy="0"/>
        </a:xfrm>
      </p:grpSpPr>
      <p:sp>
        <p:nvSpPr>
          <p:cNvPr id="7" name="Text Placeholder 5"/>
          <p:cNvSpPr>
            <a:spLocks noGrp="1"/>
          </p:cNvSpPr>
          <p:nvPr>
            <p:ph type="body" sz="quarter" idx="11" hasCustomPrompt="1"/>
          </p:nvPr>
        </p:nvSpPr>
        <p:spPr>
          <a:xfrm>
            <a:off x="232106" y="396236"/>
            <a:ext cx="6168694" cy="675819"/>
          </a:xfrm>
          <a:prstGeom prst="rect">
            <a:avLst/>
          </a:prstGeom>
        </p:spPr>
        <p:txBody>
          <a:bodyPr/>
          <a:lstStyle>
            <a:lvl1pPr marL="0" indent="0">
              <a:buFontTx/>
              <a:buNone/>
              <a:defRPr sz="4000" cap="all" baseline="0"/>
            </a:lvl1pPr>
          </a:lstStyle>
          <a:p>
            <a:pPr lvl="0"/>
            <a:r>
              <a:rPr lang="en-US" dirty="0"/>
              <a:t>ENTER TITLE TEXT</a:t>
            </a:r>
          </a:p>
        </p:txBody>
      </p:sp>
      <p:sp>
        <p:nvSpPr>
          <p:cNvPr id="3" name="Text Placeholder 2"/>
          <p:cNvSpPr>
            <a:spLocks noGrp="1"/>
          </p:cNvSpPr>
          <p:nvPr>
            <p:ph type="body" sz="quarter" idx="13"/>
          </p:nvPr>
        </p:nvSpPr>
        <p:spPr>
          <a:xfrm>
            <a:off x="425014" y="1592317"/>
            <a:ext cx="8277552" cy="435128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568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etails &amp; Pictur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3246" y="1583377"/>
            <a:ext cx="5568120" cy="455771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1"/>
          </p:nvPr>
        </p:nvSpPr>
        <p:spPr>
          <a:xfrm>
            <a:off x="6142038" y="2116138"/>
            <a:ext cx="2660650" cy="2032781"/>
          </a:xfrm>
          <a:prstGeom prst="rect">
            <a:avLst/>
          </a:prstGeom>
        </p:spPr>
        <p:txBody>
          <a:bodyPr/>
          <a:lstStyle>
            <a:lvl1pPr marL="0" indent="0">
              <a:buNone/>
              <a:defRPr/>
            </a:lvl1pPr>
          </a:lstStyle>
          <a:p>
            <a:endParaRPr lang="en-US" dirty="0"/>
          </a:p>
        </p:txBody>
      </p:sp>
      <p:sp>
        <p:nvSpPr>
          <p:cNvPr id="7" name="Text Placeholder 5"/>
          <p:cNvSpPr>
            <a:spLocks noGrp="1"/>
          </p:cNvSpPr>
          <p:nvPr>
            <p:ph type="body" sz="quarter" idx="12" hasCustomPrompt="1"/>
          </p:nvPr>
        </p:nvSpPr>
        <p:spPr>
          <a:xfrm>
            <a:off x="232106" y="396236"/>
            <a:ext cx="6137163" cy="691585"/>
          </a:xfrm>
          <a:prstGeom prst="rect">
            <a:avLst/>
          </a:prstGeom>
        </p:spPr>
        <p:txBody>
          <a:bodyPr/>
          <a:lstStyle>
            <a:lvl1pPr marL="0" indent="0">
              <a:buFontTx/>
              <a:buNone/>
              <a:defRPr sz="4000" cap="all" baseline="0"/>
            </a:lvl1pPr>
          </a:lstStyle>
          <a:p>
            <a:pPr lvl="0"/>
            <a:r>
              <a:rPr lang="en-US" dirty="0"/>
              <a:t>ENTER TITLE TEXT</a:t>
            </a:r>
          </a:p>
        </p:txBody>
      </p:sp>
    </p:spTree>
    <p:extLst>
      <p:ext uri="{BB962C8B-B14F-4D97-AF65-F5344CB8AC3E}">
        <p14:creationId xmlns:p14="http://schemas.microsoft.com/office/powerpoint/2010/main" val="353539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3.png"/><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pic>
        <p:nvPicPr>
          <p:cNvPr id="1028" name="Picture 1" descr="bk2.pn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3"/>
            <a:ext cx="2223114" cy="45719"/>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2206625" y="6354763"/>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4422775" y="6354763"/>
            <a:ext cx="2212975" cy="45719"/>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6632575" y="6354763"/>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Shape 34"/>
          <p:cNvSpPr/>
          <p:nvPr/>
        </p:nvSpPr>
        <p:spPr>
          <a:xfrm>
            <a:off x="-192088" y="6551613"/>
            <a:ext cx="9144001" cy="1522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 name="Picture 12"/>
          <p:cNvPicPr>
            <a:picLocks noChangeAspect="1"/>
          </p:cNvPicPr>
          <p:nvPr/>
        </p:nvPicPr>
        <p:blipFill rotWithShape="1">
          <a:blip r:embed="rId9"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16" name="Rectangle 15"/>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359497339"/>
      </p:ext>
    </p:extLst>
  </p:cSld>
  <p:clrMap bg1="lt1" tx1="dk1" bg2="lt2" tx2="dk2" accent1="accent1" accent2="accent2" accent3="accent3" accent4="accent4" accent5="accent5" accent6="accent6" hlink="hlink" folHlink="folHlink"/>
  <p:sldLayoutIdLst>
    <p:sldLayoutId id="2147483729" r:id="rId1"/>
    <p:sldLayoutId id="2147483676" r:id="rId2"/>
    <p:sldLayoutId id="2147483740" r:id="rId3"/>
    <p:sldLayoutId id="2147483742" r:id="rId4"/>
    <p:sldLayoutId id="2147483744" r:id="rId5"/>
  </p:sldLayoutIdLst>
  <p:txStyles>
    <p:titleStyle>
      <a:lvl1pPr algn="l" rtl="0" eaLnBrk="0" fontAlgn="base" hangingPunct="0">
        <a:spcBef>
          <a:spcPct val="0"/>
        </a:spcBef>
        <a:spcAft>
          <a:spcPct val="0"/>
        </a:spcAft>
        <a:defRPr sz="4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8" name="Picture 1" descr="bk2.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3"/>
            <a:ext cx="2223114" cy="45719"/>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2206625" y="6354763"/>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4422775" y="6354763"/>
            <a:ext cx="2212975" cy="45719"/>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6632575" y="6354763"/>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Shape 34"/>
          <p:cNvSpPr/>
          <p:nvPr/>
        </p:nvSpPr>
        <p:spPr>
          <a:xfrm>
            <a:off x="-192088" y="6551613"/>
            <a:ext cx="9144001" cy="1522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89946909"/>
      </p:ext>
    </p:extLst>
  </p:cSld>
  <p:clrMap bg1="lt1" tx1="dk1" bg2="lt2" tx2="dk2" accent1="accent1" accent2="accent2" accent3="accent3" accent4="accent4" accent5="accent5" accent6="accent6" hlink="hlink" folHlink="folHlink"/>
  <p:sldLayoutIdLst>
    <p:sldLayoutId id="2147483730" r:id="rId1"/>
  </p:sldLayoutIdLst>
  <p:txStyles>
    <p:titleStyle>
      <a:lvl1pPr algn="l" rtl="0" eaLnBrk="0" fontAlgn="base" hangingPunct="0">
        <a:spcBef>
          <a:spcPct val="0"/>
        </a:spcBef>
        <a:spcAft>
          <a:spcPct val="0"/>
        </a:spcAft>
        <a:defRPr sz="4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pic>
        <p:nvPicPr>
          <p:cNvPr id="1028" name="Picture 1" descr="bk2.pn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3"/>
            <a:ext cx="2223114" cy="45719"/>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2206625" y="6354763"/>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4422775" y="6354763"/>
            <a:ext cx="2212975" cy="45719"/>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6632575" y="6354763"/>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Shape 34"/>
          <p:cNvSpPr/>
          <p:nvPr/>
        </p:nvSpPr>
        <p:spPr>
          <a:xfrm>
            <a:off x="-192088" y="6551613"/>
            <a:ext cx="9144001" cy="1522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 name="Picture 12"/>
          <p:cNvPicPr>
            <a:picLocks noChangeAspect="1"/>
          </p:cNvPicPr>
          <p:nvPr/>
        </p:nvPicPr>
        <p:blipFill rotWithShape="1">
          <a:blip r:embed="rId10"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16" name="Rectangle 15"/>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81980483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3" r:id="rId5"/>
    <p:sldLayoutId id="2147483745" r:id="rId6"/>
  </p:sldLayoutIdLst>
  <p:txStyles>
    <p:titleStyle>
      <a:lvl1pPr algn="l" rtl="0" eaLnBrk="0" fontAlgn="base" hangingPunct="0">
        <a:spcBef>
          <a:spcPct val="0"/>
        </a:spcBef>
        <a:spcAft>
          <a:spcPct val="0"/>
        </a:spcAft>
        <a:defRPr sz="4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8" name="Picture 1" descr="bk2.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3"/>
            <a:ext cx="2223114" cy="45719"/>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2206625" y="6354763"/>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4422775" y="6354763"/>
            <a:ext cx="2212975" cy="45719"/>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6632575" y="6354763"/>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Shape 34"/>
          <p:cNvSpPr/>
          <p:nvPr/>
        </p:nvSpPr>
        <p:spPr>
          <a:xfrm>
            <a:off x="-192088" y="6551613"/>
            <a:ext cx="9144001" cy="1522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 name="Picture 12"/>
          <p:cNvPicPr>
            <a:picLocks noChangeAspect="1"/>
          </p:cNvPicPr>
          <p:nvPr/>
        </p:nvPicPr>
        <p:blipFill rotWithShape="1">
          <a:blip r:embed="rId5"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18" name="Text Placeholder 3"/>
          <p:cNvSpPr txBox="1">
            <a:spLocks/>
          </p:cNvSpPr>
          <p:nvPr/>
        </p:nvSpPr>
        <p:spPr>
          <a:xfrm>
            <a:off x="0" y="1514906"/>
            <a:ext cx="9144000" cy="859809"/>
          </a:xfrm>
          <a:prstGeom prst="rect">
            <a:avLst/>
          </a:prstGeom>
        </p:spPr>
        <p:txBody>
          <a:bodyPr/>
          <a:lstStyle>
            <a:lvl1pPr marL="0" indent="0" algn="ctr" rtl="0" eaLnBrk="0" fontAlgn="base" hangingPunct="0">
              <a:spcBef>
                <a:spcPct val="20000"/>
              </a:spcBef>
              <a:spcAft>
                <a:spcPct val="0"/>
              </a:spcAft>
              <a:buClr>
                <a:srgbClr val="105F9E"/>
              </a:buClr>
              <a:buFontTx/>
              <a:buNone/>
              <a:defRPr sz="3600" b="0" i="0" kern="1200" cap="all" baseline="0">
                <a:solidFill>
                  <a:schemeClr val="tx1">
                    <a:lumMod val="65000"/>
                    <a:lumOff val="35000"/>
                  </a:schemeClr>
                </a:solidFill>
                <a:latin typeface="Calibri Light" panose="020F0302020204030204" pitchFamily="34" charset="0"/>
                <a:ea typeface="Arial Unicode MS" panose="020B0604020202020204" pitchFamily="34" charset="-128"/>
                <a:cs typeface="Arial Unicode MS" panose="020B0604020202020204" pitchFamily="34" charset="-128"/>
              </a:defRPr>
            </a:lvl1pPr>
            <a:lvl2pPr marL="457200" indent="0" algn="l" rtl="0" eaLnBrk="0" fontAlgn="base" hangingPunct="0">
              <a:spcBef>
                <a:spcPct val="20000"/>
              </a:spcBef>
              <a:spcAft>
                <a:spcPct val="0"/>
              </a:spcAft>
              <a:buClr>
                <a:srgbClr val="105F9E"/>
              </a:buClr>
              <a:buFontTx/>
              <a:buNone/>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914400" indent="0" algn="l" rtl="0" eaLnBrk="0" fontAlgn="base" hangingPunct="0">
              <a:spcBef>
                <a:spcPct val="20000"/>
              </a:spcBef>
              <a:spcAft>
                <a:spcPct val="0"/>
              </a:spcAft>
              <a:buClr>
                <a:srgbClr val="105F9E"/>
              </a:buClr>
              <a:buFontTx/>
              <a:buNone/>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3716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18288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For more information</a:t>
            </a:r>
          </a:p>
        </p:txBody>
      </p:sp>
      <p:sp>
        <p:nvSpPr>
          <p:cNvPr id="19" name="Text Placeholder 3"/>
          <p:cNvSpPr txBox="1">
            <a:spLocks/>
          </p:cNvSpPr>
          <p:nvPr/>
        </p:nvSpPr>
        <p:spPr>
          <a:xfrm>
            <a:off x="1583138" y="2528253"/>
            <a:ext cx="1610436" cy="542493"/>
          </a:xfrm>
          <a:prstGeom prst="rect">
            <a:avLst/>
          </a:prstGeom>
        </p:spPr>
        <p:txBody>
          <a:bodyPr/>
          <a:lstStyle>
            <a:lvl1pPr marL="0" indent="0" algn="r" rtl="0" eaLnBrk="0" fontAlgn="base" hangingPunct="0">
              <a:spcBef>
                <a:spcPct val="20000"/>
              </a:spcBef>
              <a:spcAft>
                <a:spcPct val="0"/>
              </a:spcAft>
              <a:buClr>
                <a:srgbClr val="105F9E"/>
              </a:buClr>
              <a:buFontTx/>
              <a:buNone/>
              <a:defRPr sz="3600" b="1" i="0" kern="1200" cap="none" spc="0" baseline="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457200" indent="0" algn="l" rtl="0" eaLnBrk="0" fontAlgn="base" hangingPunct="0">
              <a:spcBef>
                <a:spcPct val="20000"/>
              </a:spcBef>
              <a:spcAft>
                <a:spcPct val="0"/>
              </a:spcAft>
              <a:buClr>
                <a:srgbClr val="105F9E"/>
              </a:buClr>
              <a:buFontTx/>
              <a:buNone/>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914400" indent="0" algn="l" rtl="0" eaLnBrk="0" fontAlgn="base" hangingPunct="0">
              <a:spcBef>
                <a:spcPct val="20000"/>
              </a:spcBef>
              <a:spcAft>
                <a:spcPct val="0"/>
              </a:spcAft>
              <a:buClr>
                <a:srgbClr val="105F9E"/>
              </a:buClr>
              <a:buFontTx/>
              <a:buNone/>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3716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18288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Visit</a:t>
            </a:r>
          </a:p>
        </p:txBody>
      </p:sp>
      <p:sp>
        <p:nvSpPr>
          <p:cNvPr id="20" name="Text Placeholder 3"/>
          <p:cNvSpPr txBox="1">
            <a:spLocks/>
          </p:cNvSpPr>
          <p:nvPr/>
        </p:nvSpPr>
        <p:spPr>
          <a:xfrm>
            <a:off x="1899311" y="3294803"/>
            <a:ext cx="1610436" cy="581161"/>
          </a:xfrm>
          <a:prstGeom prst="rect">
            <a:avLst/>
          </a:prstGeom>
        </p:spPr>
        <p:txBody>
          <a:bodyPr/>
          <a:lstStyle>
            <a:lvl1pPr marL="0" indent="0" algn="r" rtl="0" eaLnBrk="0" fontAlgn="base" hangingPunct="0">
              <a:spcBef>
                <a:spcPct val="20000"/>
              </a:spcBef>
              <a:spcAft>
                <a:spcPct val="0"/>
              </a:spcAft>
              <a:buClr>
                <a:srgbClr val="105F9E"/>
              </a:buClr>
              <a:buFontTx/>
              <a:buNone/>
              <a:defRPr sz="3600" b="1" i="0" kern="1200" cap="none" spc="0" baseline="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457200" indent="0" algn="l" rtl="0" eaLnBrk="0" fontAlgn="base" hangingPunct="0">
              <a:spcBef>
                <a:spcPct val="20000"/>
              </a:spcBef>
              <a:spcAft>
                <a:spcPct val="0"/>
              </a:spcAft>
              <a:buClr>
                <a:srgbClr val="105F9E"/>
              </a:buClr>
              <a:buFontTx/>
              <a:buNone/>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914400" indent="0" algn="l" rtl="0" eaLnBrk="0" fontAlgn="base" hangingPunct="0">
              <a:spcBef>
                <a:spcPct val="20000"/>
              </a:spcBef>
              <a:spcAft>
                <a:spcPct val="0"/>
              </a:spcAft>
              <a:buClr>
                <a:srgbClr val="105F9E"/>
              </a:buClr>
              <a:buFontTx/>
              <a:buNone/>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3716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18288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Call</a:t>
            </a:r>
          </a:p>
        </p:txBody>
      </p:sp>
      <p:sp>
        <p:nvSpPr>
          <p:cNvPr id="21" name="Text Placeholder 3"/>
          <p:cNvSpPr txBox="1">
            <a:spLocks/>
          </p:cNvSpPr>
          <p:nvPr/>
        </p:nvSpPr>
        <p:spPr>
          <a:xfrm>
            <a:off x="400332" y="4075001"/>
            <a:ext cx="2943370" cy="581161"/>
          </a:xfrm>
          <a:prstGeom prst="rect">
            <a:avLst/>
          </a:prstGeom>
        </p:spPr>
        <p:txBody>
          <a:bodyPr/>
          <a:lstStyle>
            <a:lvl1pPr marL="0" indent="0" algn="r" rtl="0" eaLnBrk="0" fontAlgn="base" hangingPunct="0">
              <a:spcBef>
                <a:spcPct val="20000"/>
              </a:spcBef>
              <a:spcAft>
                <a:spcPct val="0"/>
              </a:spcAft>
              <a:buClr>
                <a:srgbClr val="105F9E"/>
              </a:buClr>
              <a:buFontTx/>
              <a:buNone/>
              <a:defRPr sz="3600" b="1" i="0" kern="1200" cap="none" spc="0" baseline="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457200" indent="0" algn="l" rtl="0" eaLnBrk="0" fontAlgn="base" hangingPunct="0">
              <a:spcBef>
                <a:spcPct val="20000"/>
              </a:spcBef>
              <a:spcAft>
                <a:spcPct val="0"/>
              </a:spcAft>
              <a:buClr>
                <a:srgbClr val="105F9E"/>
              </a:buClr>
              <a:buFontTx/>
              <a:buNone/>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914400" indent="0" algn="l" rtl="0" eaLnBrk="0" fontAlgn="base" hangingPunct="0">
              <a:spcBef>
                <a:spcPct val="20000"/>
              </a:spcBef>
              <a:spcAft>
                <a:spcPct val="0"/>
              </a:spcAft>
              <a:buClr>
                <a:srgbClr val="105F9E"/>
              </a:buClr>
              <a:buFontTx/>
              <a:buNone/>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3716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18288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Stay Informed</a:t>
            </a:r>
          </a:p>
        </p:txBody>
      </p:sp>
    </p:spTree>
    <p:extLst>
      <p:ext uri="{BB962C8B-B14F-4D97-AF65-F5344CB8AC3E}">
        <p14:creationId xmlns:p14="http://schemas.microsoft.com/office/powerpoint/2010/main" val="1554693718"/>
      </p:ext>
    </p:extLst>
  </p:cSld>
  <p:clrMap bg1="lt1" tx1="dk1" bg2="lt2" tx2="dk2" accent1="accent1" accent2="accent2" accent3="accent3" accent4="accent4" accent5="accent5" accent6="accent6" hlink="hlink" folHlink="folHlink"/>
  <p:sldLayoutIdLst>
    <p:sldLayoutId id="2147483732" r:id="rId1"/>
  </p:sldLayoutIdLst>
  <p:txStyles>
    <p:titleStyle>
      <a:lvl1pPr algn="l" rtl="0" eaLnBrk="0" fontAlgn="base" hangingPunct="0">
        <a:spcBef>
          <a:spcPct val="0"/>
        </a:spcBef>
        <a:spcAft>
          <a:spcPct val="0"/>
        </a:spcAft>
        <a:defRPr sz="4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www.njcleanenergy.com/residential/tools-and-resources/tradeally/approved_vendorsearch/?id=57&amp;start=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1.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1.jpg"/><Relationship Id="rId5" Type="http://schemas.openxmlformats.org/officeDocument/2006/relationships/image" Target="../media/image3.pn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hyperlink" Target="http://www.njcleanenergy.co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8.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Grp="1" noChangeArrowheads="1"/>
          </p:cNvSpPr>
          <p:nvPr>
            <p:ph type="body" sz="quarter" idx="16"/>
          </p:nvPr>
        </p:nvSpPr>
        <p:spPr>
          <a:xfrm>
            <a:off x="0" y="2176590"/>
            <a:ext cx="9144000" cy="1619250"/>
          </a:xfrm>
          <a:prstGeom prst="rect">
            <a:avLst/>
          </a:prstGeom>
        </p:spPr>
        <p:txBody>
          <a:bodyPr vert="horz" lIns="91440" tIns="45720" rIns="91440" bIns="45720" rtlCol="0">
            <a:normAutofit fontScale="2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br>
              <a:rPr lang="en-US" sz="4000" b="1" dirty="0">
                <a:solidFill>
                  <a:schemeClr val="tx1"/>
                </a:solidFill>
                <a:cs typeface="Times New Roman" pitchFamily="18" charset="0"/>
              </a:rPr>
            </a:br>
            <a:r>
              <a:rPr lang="en-US" sz="16000" dirty="0">
                <a:solidFill>
                  <a:schemeClr val="tx1"/>
                </a:solidFill>
              </a:rPr>
              <a:t>New Jersey Board of Public Utilities </a:t>
            </a:r>
            <a:br>
              <a:rPr lang="en-US" sz="16000" dirty="0">
                <a:solidFill>
                  <a:schemeClr val="tx1"/>
                </a:solidFill>
              </a:rPr>
            </a:br>
            <a:r>
              <a:rPr lang="en-US" sz="16000" dirty="0">
                <a:solidFill>
                  <a:schemeClr val="tx1"/>
                </a:solidFill>
              </a:rPr>
              <a:t>and its </a:t>
            </a:r>
            <a:r>
              <a:rPr lang="en-US" sz="16000" i="1" dirty="0">
                <a:solidFill>
                  <a:schemeClr val="tx1"/>
                </a:solidFill>
              </a:rPr>
              <a:t>Clean Energy Program</a:t>
            </a:r>
            <a:r>
              <a:rPr lang="en-US" sz="16000" i="1" dirty="0">
                <a:solidFill>
                  <a:schemeClr val="tx1"/>
                </a:solidFill>
                <a:cs typeface="Arial" charset="0"/>
              </a:rPr>
              <a:t>™</a:t>
            </a:r>
          </a:p>
          <a:p>
            <a:pPr>
              <a:defRPr/>
            </a:pPr>
            <a:r>
              <a:rPr lang="en-US" sz="12800" i="1" dirty="0">
                <a:solidFill>
                  <a:schemeClr val="tx1"/>
                </a:solidFill>
                <a:latin typeface="+mj-lt"/>
                <a:cs typeface="Arial" charset="0"/>
              </a:rPr>
              <a:t>Residential Energy Efficiency Programs</a:t>
            </a:r>
            <a:endParaRPr lang="en-US" sz="12800" dirty="0">
              <a:solidFill>
                <a:schemeClr val="tx1"/>
              </a:solidFill>
              <a:latin typeface="+mj-lt"/>
            </a:endParaRPr>
          </a:p>
        </p:txBody>
      </p:sp>
    </p:spTree>
    <p:extLst>
      <p:ext uri="{BB962C8B-B14F-4D97-AF65-F5344CB8AC3E}">
        <p14:creationId xmlns:p14="http://schemas.microsoft.com/office/powerpoint/2010/main" val="138957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148" name="Shape 76"/>
          <p:cNvSpPr>
            <a:spLocks noChangeArrowheads="1"/>
          </p:cNvSpPr>
          <p:nvPr/>
        </p:nvSpPr>
        <p:spPr bwMode="auto">
          <a:xfrm>
            <a:off x="3447088" y="1757222"/>
            <a:ext cx="5333524"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marL="0" lvl="1" defTabSz="647700">
              <a:buClr>
                <a:srgbClr val="105F9E"/>
              </a:buClr>
            </a:pPr>
            <a:r>
              <a:rPr lang="en-US" sz="2000" dirty="0">
                <a:latin typeface="Calibri Light" panose="020F0302020204030204" pitchFamily="34" charset="0"/>
                <a:ea typeface="Arial Unicode MS" panose="020B0604020202020204" pitchFamily="34" charset="-128"/>
                <a:cs typeface="Arial Unicode MS" panose="020B0604020202020204" pitchFamily="34" charset="-128"/>
              </a:rPr>
              <a:t> </a:t>
            </a:r>
            <a:r>
              <a:rPr lang="en-US" sz="2000" dirty="0">
                <a:latin typeface="Calibri" panose="020F0502020204030204" pitchFamily="34" charset="0"/>
                <a:ea typeface="Arial Unicode MS" panose="020B0604020202020204" pitchFamily="34" charset="-128"/>
                <a:cs typeface="Arial Unicode MS" panose="020B0604020202020204" pitchFamily="34" charset="-128"/>
              </a:rPr>
              <a:t>Combustion Appliance Testing </a:t>
            </a:r>
          </a:p>
          <a:p>
            <a:pPr marL="742950" lvl="1" indent="-285750" defTabSz="647700">
              <a:buClr>
                <a:srgbClr val="105F9E"/>
              </a:buClr>
              <a:buFont typeface="Arial" charset="0"/>
              <a:buChar char="•"/>
            </a:pPr>
            <a:r>
              <a:rPr lang="en-US" sz="2000" dirty="0">
                <a:latin typeface="Calibri" panose="020F0502020204030204" pitchFamily="34" charset="0"/>
                <a:ea typeface="Arial Unicode MS" panose="020B0604020202020204" pitchFamily="34" charset="-128"/>
                <a:cs typeface="Arial Unicode MS" panose="020B0604020202020204" pitchFamily="34" charset="-128"/>
              </a:rPr>
              <a:t>Diagnostic equipment is used to test the conditions of your heating system, hot water heater and oven</a:t>
            </a:r>
          </a:p>
          <a:p>
            <a:pPr marL="742950" lvl="1" indent="-285750" defTabSz="647700">
              <a:buClr>
                <a:srgbClr val="105F9E"/>
              </a:buClr>
              <a:buFont typeface="Arial" charset="0"/>
              <a:buChar char="•"/>
            </a:pPr>
            <a:r>
              <a:rPr lang="en-US" sz="2000" dirty="0">
                <a:latin typeface="Calibri" panose="020F0502020204030204" pitchFamily="34" charset="0"/>
                <a:ea typeface="Arial Unicode MS" panose="020B0604020202020204" pitchFamily="34" charset="-128"/>
                <a:cs typeface="Arial Unicode MS" panose="020B0604020202020204" pitchFamily="34" charset="-128"/>
              </a:rPr>
              <a:t>Testing results determine opportunities for upgrades</a:t>
            </a:r>
          </a:p>
          <a:p>
            <a:pPr marL="0" lvl="1" defTabSz="647700">
              <a:buClr>
                <a:srgbClr val="105F9E"/>
              </a:buClr>
            </a:pPr>
            <a:r>
              <a:rPr lang="en-US" sz="2000" dirty="0">
                <a:latin typeface="Calibri" panose="020F0502020204030204" pitchFamily="34" charset="0"/>
                <a:ea typeface="Arial Unicode MS" panose="020B0604020202020204" pitchFamily="34" charset="-128"/>
                <a:cs typeface="Arial Unicode MS" panose="020B0604020202020204" pitchFamily="34" charset="-128"/>
              </a:rPr>
              <a:t> Visual inspection of the house </a:t>
            </a:r>
          </a:p>
          <a:p>
            <a:pPr marL="740664" lvl="1" indent="-285750" defTabSz="647700">
              <a:buClr>
                <a:srgbClr val="105F9E"/>
              </a:buClr>
              <a:buFont typeface="Arial" panose="020B0604020202020204" pitchFamily="34" charset="0"/>
              <a:buChar char="•"/>
            </a:pPr>
            <a:r>
              <a:rPr lang="en-US" sz="2000" dirty="0">
                <a:latin typeface="Calibri" panose="020F0502020204030204" pitchFamily="34" charset="0"/>
                <a:ea typeface="Arial Unicode MS" panose="020B0604020202020204" pitchFamily="34" charset="-128"/>
                <a:cs typeface="Arial Unicode MS" panose="020B0604020202020204" pitchFamily="34" charset="-128"/>
              </a:rPr>
              <a:t>Air sealing opportunities </a:t>
            </a:r>
          </a:p>
          <a:p>
            <a:pPr marL="740664" lvl="1" indent="-285750" defTabSz="647700">
              <a:buClr>
                <a:srgbClr val="105F9E"/>
              </a:buClr>
              <a:buFont typeface="Arial" panose="020B0604020202020204" pitchFamily="34" charset="0"/>
              <a:buChar char="•"/>
            </a:pPr>
            <a:r>
              <a:rPr lang="en-US" sz="2000" dirty="0">
                <a:latin typeface="Calibri" panose="020F0502020204030204" pitchFamily="34" charset="0"/>
                <a:ea typeface="Arial Unicode MS" panose="020B0604020202020204" pitchFamily="34" charset="-128"/>
                <a:cs typeface="Arial Unicode MS" panose="020B0604020202020204" pitchFamily="34" charset="-128"/>
              </a:rPr>
              <a:t>Insulation opportunities </a:t>
            </a:r>
          </a:p>
          <a:p>
            <a:pPr marL="740664" lvl="1" indent="-285750" defTabSz="647700">
              <a:buClr>
                <a:srgbClr val="105F9E"/>
              </a:buClr>
              <a:buFont typeface="Arial" panose="020B0604020202020204" pitchFamily="34" charset="0"/>
              <a:buChar char="•"/>
            </a:pPr>
            <a:r>
              <a:rPr lang="en-US" sz="2000" dirty="0">
                <a:latin typeface="Calibri" panose="020F0502020204030204" pitchFamily="34" charset="0"/>
                <a:ea typeface="Arial Unicode MS" panose="020B0604020202020204" pitchFamily="34" charset="-128"/>
                <a:cs typeface="Arial Unicode MS" panose="020B0604020202020204" pitchFamily="34" charset="-128"/>
              </a:rPr>
              <a:t>Possible health and safety issues (moisture, asbestos, carbon monoxide, indoor air quality) : may resolve asthma, sinus issues</a:t>
            </a:r>
          </a:p>
          <a:p>
            <a:pPr marL="0" lvl="1" defTabSz="647700">
              <a:buClr>
                <a:srgbClr val="105F9E"/>
              </a:buClr>
            </a:pPr>
            <a:r>
              <a:rPr lang="en-US" sz="2000" dirty="0">
                <a:latin typeface="Calibri" panose="020F0502020204030204" pitchFamily="34" charset="0"/>
                <a:ea typeface="Arial Unicode MS" panose="020B0604020202020204" pitchFamily="34" charset="-128"/>
                <a:cs typeface="Arial Unicode MS" panose="020B0604020202020204" pitchFamily="34" charset="-128"/>
              </a:rPr>
              <a:t> Optional blower door test </a:t>
            </a:r>
          </a:p>
        </p:txBody>
      </p:sp>
      <p:sp>
        <p:nvSpPr>
          <p:cNvPr id="20" name="Rectangle 19"/>
          <p:cNvSpPr/>
          <p:nvPr/>
        </p:nvSpPr>
        <p:spPr bwMode="auto">
          <a:xfrm>
            <a:off x="3447087" y="1575453"/>
            <a:ext cx="5479925" cy="4182864"/>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25" name="Straight Connector 24"/>
          <p:cNvCxnSpPr/>
          <p:nvPr/>
        </p:nvCxnSpPr>
        <p:spPr>
          <a:xfrm flipH="1">
            <a:off x="589170" y="2067717"/>
            <a:ext cx="2132013" cy="1587"/>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6154" name="Shape 76"/>
          <p:cNvSpPr>
            <a:spLocks noChangeArrowheads="1"/>
          </p:cNvSpPr>
          <p:nvPr/>
        </p:nvSpPr>
        <p:spPr bwMode="auto">
          <a:xfrm>
            <a:off x="363538" y="1602115"/>
            <a:ext cx="2498724"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algn="ctr" defTabSz="647700" eaLnBrk="1" hangingPunct="1">
              <a:lnSpc>
                <a:spcPct val="120000"/>
              </a:lnSpc>
              <a:spcBef>
                <a:spcPts val="1700"/>
              </a:spcBef>
            </a:pPr>
            <a:r>
              <a:rPr lang="en-US" b="1"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Process</a:t>
            </a: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9" name="Text Placeholder 3"/>
          <p:cNvSpPr txBox="1">
            <a:spLocks/>
          </p:cNvSpPr>
          <p:nvPr/>
        </p:nvSpPr>
        <p:spPr>
          <a:xfrm>
            <a:off x="180182" y="303799"/>
            <a:ext cx="6137163" cy="691585"/>
          </a:xfrm>
          <a:prstGeom prst="rect">
            <a:avLst/>
          </a:prstGeom>
        </p:spPr>
        <p:txBody>
          <a:bodyPr/>
          <a:lst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solidFill>
                  <a:schemeClr val="tx1"/>
                </a:solidFill>
              </a:rPr>
              <a:t>The Home Assessment</a:t>
            </a:r>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1929" y="2396503"/>
            <a:ext cx="3168758" cy="2537261"/>
          </a:xfrm>
          <a:prstGeom prst="rect">
            <a:avLst/>
          </a:prstGeom>
        </p:spPr>
      </p:pic>
    </p:spTree>
    <p:extLst>
      <p:ext uri="{BB962C8B-B14F-4D97-AF65-F5344CB8AC3E}">
        <p14:creationId xmlns:p14="http://schemas.microsoft.com/office/powerpoint/2010/main" val="5666453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5" y="274638"/>
            <a:ext cx="8281607" cy="1143000"/>
          </a:xfrm>
        </p:spPr>
        <p:txBody>
          <a:bodyPr/>
          <a:lstStyle/>
          <a:p>
            <a:r>
              <a:rPr lang="en-US" dirty="0">
                <a:solidFill>
                  <a:schemeClr val="tx1"/>
                </a:solidFill>
              </a:rPr>
              <a:t>Drivers for Homeowners </a:t>
            </a:r>
          </a:p>
        </p:txBody>
      </p:sp>
      <p:sp>
        <p:nvSpPr>
          <p:cNvPr id="3" name="Content Placeholder 2"/>
          <p:cNvSpPr>
            <a:spLocks noGrp="1"/>
          </p:cNvSpPr>
          <p:nvPr>
            <p:ph idx="1"/>
          </p:nvPr>
        </p:nvSpPr>
        <p:spPr>
          <a:xfrm>
            <a:off x="412044" y="1442156"/>
            <a:ext cx="8229600" cy="4525963"/>
          </a:xfrm>
        </p:spPr>
        <p:txBody>
          <a:bodyPr/>
          <a:lstStyle/>
          <a:p>
            <a:r>
              <a:rPr lang="en-US" dirty="0">
                <a:solidFill>
                  <a:schemeClr val="tx1"/>
                </a:solidFill>
              </a:rPr>
              <a:t>Dust and Allergies</a:t>
            </a:r>
          </a:p>
          <a:p>
            <a:r>
              <a:rPr lang="en-US" dirty="0">
                <a:solidFill>
                  <a:schemeClr val="tx1"/>
                </a:solidFill>
              </a:rPr>
              <a:t>Drafts and Comfort</a:t>
            </a:r>
          </a:p>
          <a:p>
            <a:r>
              <a:rPr lang="en-US" dirty="0">
                <a:solidFill>
                  <a:schemeClr val="tx1"/>
                </a:solidFill>
              </a:rPr>
              <a:t>Asthma and Sinusitis</a:t>
            </a:r>
          </a:p>
          <a:p>
            <a:r>
              <a:rPr lang="en-US" dirty="0">
                <a:solidFill>
                  <a:schemeClr val="tx1"/>
                </a:solidFill>
              </a:rPr>
              <a:t>Moisture and Mold</a:t>
            </a:r>
          </a:p>
          <a:p>
            <a:r>
              <a:rPr lang="en-US" dirty="0">
                <a:solidFill>
                  <a:schemeClr val="tx1"/>
                </a:solidFill>
              </a:rPr>
              <a:t>High Utility Bills</a:t>
            </a:r>
          </a:p>
          <a:p>
            <a:r>
              <a:rPr lang="en-US" dirty="0">
                <a:solidFill>
                  <a:schemeClr val="tx1"/>
                </a:solidFill>
              </a:rPr>
              <a:t>Climate Change</a:t>
            </a:r>
          </a:p>
          <a:p>
            <a:r>
              <a:rPr lang="en-US" dirty="0">
                <a:solidFill>
                  <a:schemeClr val="tx1"/>
                </a:solidFill>
              </a:rPr>
              <a:t>Energy Independence</a:t>
            </a:r>
          </a:p>
        </p:txBody>
      </p:sp>
      <p:pic>
        <p:nvPicPr>
          <p:cNvPr id="1028" name="Picture 4" descr="https://encrypted-tbn0.gstatic.com/images?q=tbn:ANd9GcTgTtm7G4SkGAn2NaHOgvcDeRdURkmOBOqHWRuTBq2_IeGT4QjZ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975" y="1828271"/>
            <a:ext cx="4048125" cy="26860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4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hape 57"/>
          <p:cNvSpPr>
            <a:spLocks noChangeArrowheads="1"/>
          </p:cNvSpPr>
          <p:nvPr/>
        </p:nvSpPr>
        <p:spPr bwMode="auto">
          <a:xfrm>
            <a:off x="73520" y="390080"/>
            <a:ext cx="7832402" cy="68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square" lIns="0" tIns="0" rIns="0" bIns="0">
            <a:spAutoFit/>
          </a:bodyPr>
          <a:lstStyle/>
          <a:p>
            <a:pPr defTabSz="647700">
              <a:lnSpc>
                <a:spcPct val="120000"/>
              </a:lnSpc>
              <a:spcBef>
                <a:spcPts val="1700"/>
              </a:spcBef>
            </a:pPr>
            <a:r>
              <a:rPr lang="en-US" sz="4000"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Incentives</a:t>
            </a:r>
          </a:p>
        </p:txBody>
      </p:sp>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2" name="Content Placeholder 1"/>
          <p:cNvSpPr>
            <a:spLocks noGrp="1"/>
          </p:cNvSpPr>
          <p:nvPr>
            <p:ph idx="1"/>
          </p:nvPr>
        </p:nvSpPr>
        <p:spPr>
          <a:xfrm>
            <a:off x="428625" y="1495425"/>
            <a:ext cx="8544146" cy="4525963"/>
          </a:xfrm>
        </p:spPr>
        <p:txBody>
          <a:bodyPr/>
          <a:lstStyle/>
          <a:p>
            <a:pPr marL="0" indent="0">
              <a:buNone/>
            </a:pPr>
            <a:r>
              <a:rPr lang="en-US" sz="2800" dirty="0">
                <a:solidFill>
                  <a:schemeClr val="tx1"/>
                </a:solidFill>
              </a:rPr>
              <a:t>Incentives based on Total Energy Savings</a:t>
            </a:r>
          </a:p>
          <a:p>
            <a:pPr lvl="1"/>
            <a:r>
              <a:rPr lang="en-US" sz="2400" dirty="0">
                <a:solidFill>
                  <a:schemeClr val="tx1"/>
                </a:solidFill>
              </a:rPr>
              <a:t>Single-family homes (1-4 units) &amp; Townhomes</a:t>
            </a:r>
          </a:p>
          <a:p>
            <a:pPr lvl="2"/>
            <a:r>
              <a:rPr lang="en-US" dirty="0">
                <a:solidFill>
                  <a:schemeClr val="tx1"/>
                </a:solidFill>
              </a:rPr>
              <a:t>$2,000 up to $4,000 cash incentive</a:t>
            </a:r>
          </a:p>
          <a:p>
            <a:pPr marL="914400" lvl="2" indent="0">
              <a:buNone/>
            </a:pPr>
            <a:r>
              <a:rPr lang="en-US" dirty="0">
                <a:solidFill>
                  <a:schemeClr val="tx1"/>
                </a:solidFill>
              </a:rPr>
              <a:t>Plus </a:t>
            </a:r>
          </a:p>
          <a:p>
            <a:pPr lvl="3"/>
            <a:r>
              <a:rPr lang="en-US" sz="2400" dirty="0">
                <a:solidFill>
                  <a:schemeClr val="tx1"/>
                </a:solidFill>
              </a:rPr>
              <a:t>0% Interest loans up to $10,000 or </a:t>
            </a:r>
          </a:p>
          <a:p>
            <a:pPr lvl="3"/>
            <a:r>
              <a:rPr lang="en-US" sz="2400" dirty="0">
                <a:solidFill>
                  <a:schemeClr val="tx1"/>
                </a:solidFill>
              </a:rPr>
              <a:t>Low interest loans up to $15,000</a:t>
            </a:r>
          </a:p>
          <a:p>
            <a:pPr lvl="2"/>
            <a:endParaRPr lang="en-US" dirty="0">
              <a:solidFill>
                <a:schemeClr val="tx1"/>
              </a:solidFill>
            </a:endParaRPr>
          </a:p>
          <a:p>
            <a:pPr lvl="1"/>
            <a:r>
              <a:rPr lang="en-US" dirty="0">
                <a:solidFill>
                  <a:schemeClr val="tx1"/>
                </a:solidFill>
              </a:rPr>
              <a:t>Multi-family buildings(5+ units and 3-stories or less)</a:t>
            </a:r>
          </a:p>
          <a:p>
            <a:pPr lvl="2"/>
            <a:r>
              <a:rPr lang="en-US" dirty="0">
                <a:solidFill>
                  <a:schemeClr val="tx1"/>
                </a:solidFill>
              </a:rPr>
              <a:t>$500 up to $1,500 per unit</a:t>
            </a: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69510" y="2457362"/>
            <a:ext cx="1946787" cy="2247373"/>
          </a:xfrm>
          <a:prstGeom prst="rect">
            <a:avLst/>
          </a:prstGeom>
        </p:spPr>
      </p:pic>
    </p:spTree>
    <p:extLst>
      <p:ext uri="{BB962C8B-B14F-4D97-AF65-F5344CB8AC3E}">
        <p14:creationId xmlns:p14="http://schemas.microsoft.com/office/powerpoint/2010/main" val="42883222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up)">
                                      <p:cBhvr>
                                        <p:cTn id="7" dur="1000"/>
                                        <p:tgtEl>
                                          <p:spTgt spid="2">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up)">
                                      <p:cBhvr>
                                        <p:cTn id="10" dur="10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up)">
                                      <p:cBhvr>
                                        <p:cTn id="15" dur="1000"/>
                                        <p:tgtEl>
                                          <p:spTgt spid="2">
                                            <p:txEl>
                                              <p:pRg st="3" end="3"/>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up)">
                                      <p:cBhvr>
                                        <p:cTn id="18" dur="1000"/>
                                        <p:tgtEl>
                                          <p:spTgt spid="2">
                                            <p:txEl>
                                              <p:pRg st="4" end="4"/>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up)">
                                      <p:cBhvr>
                                        <p:cTn id="21" dur="10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wipe(up)">
                                      <p:cBhvr>
                                        <p:cTn id="26" dur="1000"/>
                                        <p:tgtEl>
                                          <p:spTgt spid="2">
                                            <p:txEl>
                                              <p:pRg st="7" end="7"/>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wipe(up)">
                                      <p:cBhvr>
                                        <p:cTn id="29"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hape 57"/>
          <p:cNvSpPr>
            <a:spLocks noChangeArrowheads="1"/>
          </p:cNvSpPr>
          <p:nvPr/>
        </p:nvSpPr>
        <p:spPr bwMode="auto">
          <a:xfrm>
            <a:off x="282804" y="378498"/>
            <a:ext cx="7913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defTabSz="647700">
              <a:lnSpc>
                <a:spcPct val="120000"/>
              </a:lnSpc>
              <a:spcBef>
                <a:spcPts val="1700"/>
              </a:spcBef>
            </a:pPr>
            <a:r>
              <a:rPr lang="en-US" sz="4000"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Home Performance Incentives</a:t>
            </a:r>
          </a:p>
        </p:txBody>
      </p:sp>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graphicFrame>
        <p:nvGraphicFramePr>
          <p:cNvPr id="14" name="Content Placeholder 3"/>
          <p:cNvGraphicFramePr>
            <a:graphicFrameLocks noGrp="1"/>
          </p:cNvGraphicFramePr>
          <p:nvPr>
            <p:ph idx="1"/>
            <p:extLst>
              <p:ext uri="{D42A27DB-BD31-4B8C-83A1-F6EECF244321}">
                <p14:modId xmlns:p14="http://schemas.microsoft.com/office/powerpoint/2010/main" val="930636653"/>
              </p:ext>
            </p:extLst>
          </p:nvPr>
        </p:nvGraphicFramePr>
        <p:xfrm>
          <a:off x="-1" y="1235033"/>
          <a:ext cx="9144000" cy="5695306"/>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24834">
                <a:tc>
                  <a:txBody>
                    <a:bodyPr/>
                    <a:lstStyle/>
                    <a:p>
                      <a:pPr algn="ctr"/>
                      <a:r>
                        <a:rPr lang="en-US" sz="1200" b="1" dirty="0">
                          <a:solidFill>
                            <a:srgbClr val="FFFFFF"/>
                          </a:solidFill>
                          <a:effectLst/>
                          <a:latin typeface="Georgia" panose="02040502050405020303" pitchFamily="18" charset="0"/>
                        </a:rPr>
                        <a:t>Incentive Tier</a:t>
                      </a:r>
                      <a:endParaRPr lang="en-US" sz="1200" dirty="0">
                        <a:solidFill>
                          <a:srgbClr val="FFFFFF"/>
                        </a:solidFill>
                        <a:effectLst/>
                        <a:latin typeface="Georgia" panose="02040502050405020303" pitchFamily="18" charset="0"/>
                      </a:endParaRPr>
                    </a:p>
                  </a:txBody>
                  <a:tcPr marL="16781" marR="16781" marT="20977" marB="209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3366CC"/>
                    </a:solidFill>
                  </a:tcPr>
                </a:tc>
                <a:tc>
                  <a:txBody>
                    <a:bodyPr/>
                    <a:lstStyle/>
                    <a:p>
                      <a:pPr algn="ctr"/>
                      <a:r>
                        <a:rPr lang="en-US" sz="1200" b="1" dirty="0">
                          <a:solidFill>
                            <a:srgbClr val="FFFFFF"/>
                          </a:solidFill>
                          <a:effectLst/>
                          <a:latin typeface="Georgia" panose="02040502050405020303" pitchFamily="18" charset="0"/>
                        </a:rPr>
                        <a:t>Requirements</a:t>
                      </a:r>
                      <a:endParaRPr lang="en-US" sz="1200" dirty="0">
                        <a:solidFill>
                          <a:srgbClr val="FFFFFF"/>
                        </a:solidFill>
                        <a:effectLst/>
                        <a:latin typeface="Georgia" panose="02040502050405020303" pitchFamily="18" charset="0"/>
                      </a:endParaRPr>
                    </a:p>
                  </a:txBody>
                  <a:tcPr marL="16781" marR="16781" marT="20977" marB="209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3366CC"/>
                    </a:solidFill>
                  </a:tcPr>
                </a:tc>
                <a:tc>
                  <a:txBody>
                    <a:bodyPr/>
                    <a:lstStyle/>
                    <a:p>
                      <a:pPr algn="ctr"/>
                      <a:r>
                        <a:rPr lang="en-US" sz="1200" b="1" dirty="0">
                          <a:solidFill>
                            <a:srgbClr val="FFFFFF"/>
                          </a:solidFill>
                          <a:effectLst/>
                          <a:latin typeface="Georgia" panose="02040502050405020303" pitchFamily="18" charset="0"/>
                        </a:rPr>
                        <a:t>Customer Incentive</a:t>
                      </a:r>
                      <a:endParaRPr lang="en-US" sz="1200" dirty="0">
                        <a:solidFill>
                          <a:srgbClr val="FFFFFF"/>
                        </a:solidFill>
                        <a:effectLst/>
                        <a:latin typeface="Georgia" panose="02040502050405020303" pitchFamily="18" charset="0"/>
                      </a:endParaRPr>
                    </a:p>
                  </a:txBody>
                  <a:tcPr marL="16781" marR="16781" marT="20977" marB="209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3366CC"/>
                    </a:solidFill>
                  </a:tcPr>
                </a:tc>
                <a:extLst>
                  <a:ext uri="{0D108BD9-81ED-4DB2-BD59-A6C34878D82A}">
                    <a16:rowId xmlns:a16="http://schemas.microsoft.com/office/drawing/2014/main" val="10000"/>
                  </a:ext>
                </a:extLst>
              </a:tr>
              <a:tr h="980666">
                <a:tc>
                  <a:txBody>
                    <a:bodyPr/>
                    <a:lstStyle/>
                    <a:p>
                      <a:pPr algn="ctr"/>
                      <a:endParaRPr lang="en-US" sz="1200" dirty="0">
                        <a:solidFill>
                          <a:srgbClr val="000000"/>
                        </a:solidFill>
                        <a:effectLst/>
                        <a:latin typeface="Georgia" panose="02040502050405020303" pitchFamily="18" charset="0"/>
                      </a:endParaRP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n-US" sz="1200" b="1" dirty="0">
                          <a:solidFill>
                            <a:srgbClr val="000000"/>
                          </a:solidFill>
                          <a:effectLst/>
                          <a:latin typeface="Georgia" panose="02040502050405020303" pitchFamily="18" charset="0"/>
                        </a:rPr>
                        <a:t>Home Assessment:</a:t>
                      </a:r>
                      <a:r>
                        <a:rPr lang="en-US" sz="1200" dirty="0">
                          <a:solidFill>
                            <a:srgbClr val="000000"/>
                          </a:solidFill>
                          <a:effectLst/>
                          <a:latin typeface="Georgia" panose="02040502050405020303" pitchFamily="18" charset="0"/>
                        </a:rPr>
                        <a:t> To be eligible for HPwES incentives, a homeowner must have a home assessment performed by a </a:t>
                      </a:r>
                      <a:r>
                        <a:rPr lang="en-US" sz="1200" u="none" strike="noStrike" dirty="0">
                          <a:solidFill>
                            <a:srgbClr val="000000"/>
                          </a:solidFill>
                          <a:effectLst/>
                          <a:latin typeface="Georgia" panose="02040502050405020303" pitchFamily="18" charset="0"/>
                          <a:hlinkClick r:id="rId4"/>
                        </a:rPr>
                        <a:t>certified contractor</a:t>
                      </a:r>
                      <a:r>
                        <a:rPr lang="en-US" sz="1200" dirty="0">
                          <a:solidFill>
                            <a:srgbClr val="000000"/>
                          </a:solidFill>
                          <a:effectLst/>
                          <a:latin typeface="Georgia" panose="02040502050405020303" pitchFamily="18" charset="0"/>
                        </a:rPr>
                        <a:t>. </a:t>
                      </a: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200" dirty="0">
                          <a:solidFill>
                            <a:srgbClr val="000000"/>
                          </a:solidFill>
                          <a:effectLst/>
                          <a:latin typeface="Georgia" panose="02040502050405020303" pitchFamily="18" charset="0"/>
                        </a:rPr>
                        <a:t>None</a:t>
                      </a: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45242">
                <a:tc>
                  <a:txBody>
                    <a:bodyPr/>
                    <a:lstStyle/>
                    <a:p>
                      <a:pPr algn="ctr"/>
                      <a:r>
                        <a:rPr lang="en-US" sz="1200" b="1" dirty="0">
                          <a:solidFill>
                            <a:srgbClr val="000000"/>
                          </a:solidFill>
                          <a:effectLst/>
                          <a:latin typeface="Georgia" panose="02040502050405020303" pitchFamily="18" charset="0"/>
                        </a:rPr>
                        <a:t>Tier 2</a:t>
                      </a:r>
                      <a:endParaRPr lang="en-US" sz="1200" dirty="0">
                        <a:solidFill>
                          <a:srgbClr val="000000"/>
                        </a:solidFill>
                        <a:effectLst/>
                        <a:latin typeface="Georgia" panose="02040502050405020303" pitchFamily="18" charset="0"/>
                      </a:endParaRP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l"/>
                      <a:r>
                        <a:rPr lang="en-US" sz="1200" b="1" dirty="0">
                          <a:solidFill>
                            <a:srgbClr val="000000"/>
                          </a:solidFill>
                          <a:effectLst/>
                          <a:latin typeface="Georgia" panose="02040502050405020303" pitchFamily="18" charset="0"/>
                        </a:rPr>
                        <a:t>Estimated total energy savings (TES) of at least 5% and less than 20%.</a:t>
                      </a:r>
                      <a:br>
                        <a:rPr lang="en-US" sz="1200" b="1" dirty="0">
                          <a:solidFill>
                            <a:srgbClr val="000000"/>
                          </a:solidFill>
                          <a:effectLst/>
                          <a:latin typeface="Georgia" panose="02040502050405020303" pitchFamily="18" charset="0"/>
                        </a:rPr>
                      </a:br>
                      <a:r>
                        <a:rPr lang="en-US" sz="1200" dirty="0">
                          <a:solidFill>
                            <a:srgbClr val="000000"/>
                          </a:solidFill>
                          <a:effectLst/>
                          <a:latin typeface="Georgia" panose="02040502050405020303" pitchFamily="18" charset="0"/>
                        </a:rPr>
                        <a:t> </a:t>
                      </a:r>
                      <a:br>
                        <a:rPr lang="en-US" sz="1200" dirty="0">
                          <a:solidFill>
                            <a:srgbClr val="000000"/>
                          </a:solidFill>
                          <a:effectLst/>
                          <a:latin typeface="Georgia" panose="02040502050405020303" pitchFamily="18" charset="0"/>
                        </a:rPr>
                      </a:br>
                      <a:r>
                        <a:rPr lang="en-US" sz="1200" dirty="0">
                          <a:solidFill>
                            <a:srgbClr val="000000"/>
                          </a:solidFill>
                          <a:effectLst/>
                          <a:latin typeface="Georgia" panose="02040502050405020303" pitchFamily="18" charset="0"/>
                        </a:rPr>
                        <a:t>Must install air sealing</a:t>
                      </a:r>
                      <a:r>
                        <a:rPr lang="en-US" sz="1200" baseline="0" dirty="0">
                          <a:solidFill>
                            <a:srgbClr val="000000"/>
                          </a:solidFill>
                          <a:effectLst/>
                          <a:latin typeface="Georgia" panose="02040502050405020303" pitchFamily="18" charset="0"/>
                        </a:rPr>
                        <a:t> and insulation (in at least one location) . </a:t>
                      </a:r>
                      <a:r>
                        <a:rPr lang="en-US" sz="1200" b="1" baseline="0" dirty="0">
                          <a:solidFill>
                            <a:srgbClr val="000000"/>
                          </a:solidFill>
                          <a:effectLst/>
                          <a:latin typeface="Georgia" panose="02040502050405020303" pitchFamily="18" charset="0"/>
                        </a:rPr>
                        <a:t>HVAC measures are not eligible at this incentive level. </a:t>
                      </a:r>
                      <a:br>
                        <a:rPr lang="en-US" sz="1200" dirty="0">
                          <a:solidFill>
                            <a:srgbClr val="000000"/>
                          </a:solidFill>
                          <a:effectLst/>
                          <a:latin typeface="Georgia" panose="02040502050405020303" pitchFamily="18" charset="0"/>
                        </a:rPr>
                      </a:br>
                      <a:r>
                        <a:rPr lang="en-US" sz="1200" dirty="0">
                          <a:solidFill>
                            <a:srgbClr val="000000"/>
                          </a:solidFill>
                          <a:effectLst/>
                          <a:latin typeface="Georgia" panose="02040502050405020303" pitchFamily="18" charset="0"/>
                        </a:rPr>
                        <a:t> </a:t>
                      </a:r>
                      <a:br>
                        <a:rPr lang="en-US" sz="1200" dirty="0">
                          <a:solidFill>
                            <a:srgbClr val="000000"/>
                          </a:solidFill>
                          <a:effectLst/>
                          <a:latin typeface="Georgia" panose="02040502050405020303" pitchFamily="18" charset="0"/>
                        </a:rPr>
                      </a:br>
                      <a:r>
                        <a:rPr lang="en-US" sz="1200" dirty="0">
                          <a:solidFill>
                            <a:srgbClr val="000000"/>
                          </a:solidFill>
                          <a:effectLst/>
                          <a:latin typeface="Georgia" panose="02040502050405020303" pitchFamily="18" charset="0"/>
                        </a:rPr>
                        <a:t>May install  additional insulation upgrades, duct sealing, duct insulation and water heater measures</a:t>
                      </a:r>
                      <a:r>
                        <a:rPr lang="en-US" sz="1200" baseline="0" dirty="0">
                          <a:solidFill>
                            <a:srgbClr val="000000"/>
                          </a:solidFill>
                          <a:effectLst/>
                          <a:latin typeface="Georgia" panose="02040502050405020303" pitchFamily="18" charset="0"/>
                        </a:rPr>
                        <a:t> </a:t>
                      </a:r>
                      <a:r>
                        <a:rPr lang="en-US" sz="1200" dirty="0">
                          <a:solidFill>
                            <a:srgbClr val="000000"/>
                          </a:solidFill>
                          <a:effectLst/>
                          <a:latin typeface="Georgia" panose="02040502050405020303" pitchFamily="18" charset="0"/>
                        </a:rPr>
                        <a:t>from the</a:t>
                      </a:r>
                      <a:r>
                        <a:rPr lang="en-US" sz="1200" baseline="0" dirty="0">
                          <a:solidFill>
                            <a:srgbClr val="000000"/>
                          </a:solidFill>
                          <a:effectLst/>
                          <a:latin typeface="Georgia" panose="02040502050405020303" pitchFamily="18" charset="0"/>
                        </a:rPr>
                        <a:t> </a:t>
                      </a:r>
                      <a:r>
                        <a:rPr lang="en-US" sz="1200" dirty="0">
                          <a:solidFill>
                            <a:srgbClr val="000000"/>
                          </a:solidFill>
                          <a:effectLst/>
                          <a:latin typeface="Georgia" panose="02040502050405020303" pitchFamily="18" charset="0"/>
                        </a:rPr>
                        <a:t>eligible  measures list.</a:t>
                      </a: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l"/>
                      <a:r>
                        <a:rPr lang="en-US" sz="1200" b="1" dirty="0">
                          <a:solidFill>
                            <a:srgbClr val="000000"/>
                          </a:solidFill>
                          <a:effectLst/>
                          <a:latin typeface="Georgia" panose="02040502050405020303" pitchFamily="18" charset="0"/>
                        </a:rPr>
                        <a:t>$2,000 rebate</a:t>
                      </a:r>
                      <a:r>
                        <a:rPr lang="en-US" sz="1200" dirty="0">
                          <a:solidFill>
                            <a:srgbClr val="000000"/>
                          </a:solidFill>
                          <a:effectLst/>
                          <a:latin typeface="Georgia" panose="02040502050405020303" pitchFamily="18" charset="0"/>
                        </a:rPr>
                        <a:t>, not to exceed 50% of the costs of the eligible measures used by your contractor to calculate TES</a:t>
                      </a:r>
                    </a:p>
                    <a:p>
                      <a:pPr algn="l"/>
                      <a:r>
                        <a:rPr lang="en-US" sz="1200" b="1" dirty="0">
                          <a:solidFill>
                            <a:srgbClr val="000000"/>
                          </a:solidFill>
                          <a:effectLst/>
                          <a:latin typeface="Georgia" panose="02040502050405020303" pitchFamily="18" charset="0"/>
                        </a:rPr>
                        <a:t>and</a:t>
                      </a:r>
                    </a:p>
                    <a:p>
                      <a:pPr algn="l"/>
                      <a:r>
                        <a:rPr lang="en-US" sz="1200" dirty="0">
                          <a:solidFill>
                            <a:srgbClr val="000000"/>
                          </a:solidFill>
                          <a:effectLst/>
                          <a:latin typeface="Georgia" panose="02040502050405020303" pitchFamily="18" charset="0"/>
                        </a:rPr>
                        <a:t>Up to a </a:t>
                      </a:r>
                      <a:r>
                        <a:rPr lang="en-US" sz="1200" b="1" dirty="0">
                          <a:solidFill>
                            <a:srgbClr val="000000"/>
                          </a:solidFill>
                          <a:effectLst/>
                          <a:latin typeface="Georgia" panose="02040502050405020303" pitchFamily="18" charset="0"/>
                        </a:rPr>
                        <a:t>$5,000 loan</a:t>
                      </a:r>
                      <a:r>
                        <a:rPr lang="en-US" sz="1200" dirty="0">
                          <a:solidFill>
                            <a:srgbClr val="000000"/>
                          </a:solidFill>
                          <a:effectLst/>
                          <a:latin typeface="Georgia" panose="02040502050405020303" pitchFamily="18" charset="0"/>
                        </a:rPr>
                        <a:t> at 0% where a utility loan is unavailable</a:t>
                      </a: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2"/>
                  </a:ext>
                </a:extLst>
              </a:tr>
              <a:tr h="1313722">
                <a:tc>
                  <a:txBody>
                    <a:bodyPr/>
                    <a:lstStyle/>
                    <a:p>
                      <a:pPr algn="ctr"/>
                      <a:r>
                        <a:rPr lang="en-US" sz="1200" b="1" dirty="0">
                          <a:solidFill>
                            <a:srgbClr val="000000"/>
                          </a:solidFill>
                          <a:effectLst/>
                          <a:latin typeface="Georgia" panose="02040502050405020303" pitchFamily="18" charset="0"/>
                        </a:rPr>
                        <a:t>Tier 3</a:t>
                      </a:r>
                      <a:endParaRPr lang="en-US" sz="1200" dirty="0">
                        <a:solidFill>
                          <a:srgbClr val="000000"/>
                        </a:solidFill>
                        <a:effectLst/>
                        <a:latin typeface="Georgia" panose="02040502050405020303" pitchFamily="18" charset="0"/>
                      </a:endParaRP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n-US" sz="1200" b="1" dirty="0">
                          <a:solidFill>
                            <a:srgbClr val="000000"/>
                          </a:solidFill>
                          <a:effectLst/>
                          <a:latin typeface="Georgia" panose="02040502050405020303" pitchFamily="18" charset="0"/>
                        </a:rPr>
                        <a:t>Level 1</a:t>
                      </a:r>
                      <a:r>
                        <a:rPr lang="en-US" sz="1200" dirty="0">
                          <a:solidFill>
                            <a:srgbClr val="000000"/>
                          </a:solidFill>
                          <a:effectLst/>
                          <a:latin typeface="Georgia" panose="02040502050405020303" pitchFamily="18" charset="0"/>
                        </a:rPr>
                        <a:t> </a:t>
                      </a:r>
                      <a:r>
                        <a:rPr lang="en-US" sz="1200" b="1" dirty="0">
                          <a:solidFill>
                            <a:srgbClr val="000000"/>
                          </a:solidFill>
                          <a:effectLst/>
                          <a:latin typeface="Georgia" panose="02040502050405020303" pitchFamily="18" charset="0"/>
                        </a:rPr>
                        <a:t>- Estimated TES of at least 20% and less than 25%. </a:t>
                      </a:r>
                      <a:endParaRPr lang="en-US" sz="1200" dirty="0">
                        <a:solidFill>
                          <a:srgbClr val="000000"/>
                        </a:solidFill>
                        <a:effectLst/>
                        <a:latin typeface="Georgia" panose="02040502050405020303" pitchFamily="18" charset="0"/>
                      </a:endParaRPr>
                    </a:p>
                    <a:p>
                      <a:pPr algn="l"/>
                      <a:endParaRPr lang="en-US" sz="1200" dirty="0">
                        <a:solidFill>
                          <a:srgbClr val="000000"/>
                        </a:solidFill>
                        <a:effectLst/>
                        <a:latin typeface="Georgia" panose="02040502050405020303" pitchFamily="18" charset="0"/>
                      </a:endParaRPr>
                    </a:p>
                    <a:p>
                      <a:pPr algn="l"/>
                      <a:r>
                        <a:rPr lang="en-US" sz="1200" dirty="0">
                          <a:solidFill>
                            <a:srgbClr val="000000"/>
                          </a:solidFill>
                          <a:effectLst/>
                          <a:latin typeface="Georgia" panose="02040502050405020303" pitchFamily="18" charset="0"/>
                        </a:rPr>
                        <a:t>Must install air sealing</a:t>
                      </a:r>
                      <a:r>
                        <a:rPr lang="en-US" sz="1200" baseline="0" dirty="0">
                          <a:solidFill>
                            <a:srgbClr val="000000"/>
                          </a:solidFill>
                          <a:effectLst/>
                          <a:latin typeface="Georgia" panose="02040502050405020303" pitchFamily="18" charset="0"/>
                        </a:rPr>
                        <a:t> and insulation (in at least one location) . May include any other eligible measures.</a:t>
                      </a:r>
                      <a:br>
                        <a:rPr lang="en-US" sz="1200" dirty="0">
                          <a:solidFill>
                            <a:srgbClr val="000000"/>
                          </a:solidFill>
                          <a:effectLst/>
                          <a:latin typeface="Georgia" panose="02040502050405020303" pitchFamily="18" charset="0"/>
                        </a:rPr>
                      </a:br>
                      <a:r>
                        <a:rPr lang="en-US" sz="1200" dirty="0">
                          <a:solidFill>
                            <a:srgbClr val="000000"/>
                          </a:solidFill>
                          <a:effectLst/>
                          <a:latin typeface="Georgia" panose="02040502050405020303" pitchFamily="18" charset="0"/>
                        </a:rPr>
                        <a:t> </a:t>
                      </a: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n-US" sz="1200" b="1" dirty="0">
                          <a:solidFill>
                            <a:srgbClr val="000000"/>
                          </a:solidFill>
                          <a:effectLst/>
                          <a:latin typeface="Georgia" panose="02040502050405020303" pitchFamily="18" charset="0"/>
                        </a:rPr>
                        <a:t>$3,000 rebate</a:t>
                      </a:r>
                      <a:r>
                        <a:rPr lang="en-US" sz="1200" dirty="0">
                          <a:solidFill>
                            <a:srgbClr val="000000"/>
                          </a:solidFill>
                          <a:effectLst/>
                          <a:latin typeface="Georgia" panose="02040502050405020303" pitchFamily="18" charset="0"/>
                        </a:rPr>
                        <a:t>, not to exceed 50% of the  costs of the measures used to calculate TES  </a:t>
                      </a:r>
                      <a:r>
                        <a:rPr lang="en-US" sz="1200" b="1" dirty="0">
                          <a:solidFill>
                            <a:srgbClr val="000000"/>
                          </a:solidFill>
                          <a:effectLst/>
                          <a:latin typeface="Georgia" panose="02040502050405020303" pitchFamily="18" charset="0"/>
                        </a:rPr>
                        <a:t>and </a:t>
                      </a:r>
                      <a:endParaRPr lang="en-US" sz="1200" dirty="0">
                        <a:solidFill>
                          <a:srgbClr val="000000"/>
                        </a:solidFill>
                        <a:effectLst/>
                        <a:latin typeface="Georgia" panose="02040502050405020303" pitchFamily="18" charset="0"/>
                      </a:endParaRPr>
                    </a:p>
                    <a:p>
                      <a:pPr algn="l"/>
                      <a:r>
                        <a:rPr lang="en-US" sz="1200" dirty="0">
                          <a:solidFill>
                            <a:srgbClr val="000000"/>
                          </a:solidFill>
                          <a:effectLst/>
                          <a:latin typeface="Georgia" panose="02040502050405020303" pitchFamily="18" charset="0"/>
                        </a:rPr>
                        <a:t>Up to a </a:t>
                      </a:r>
                      <a:r>
                        <a:rPr lang="en-US" sz="1200" b="1" dirty="0">
                          <a:solidFill>
                            <a:srgbClr val="000000"/>
                          </a:solidFill>
                          <a:effectLst/>
                          <a:latin typeface="Georgia" panose="02040502050405020303" pitchFamily="18" charset="0"/>
                        </a:rPr>
                        <a:t>$10,000 loan  </a:t>
                      </a:r>
                      <a:r>
                        <a:rPr lang="en-US" sz="1200" b="0" dirty="0">
                          <a:solidFill>
                            <a:srgbClr val="000000"/>
                          </a:solidFill>
                          <a:effectLst/>
                          <a:latin typeface="Georgia" panose="02040502050405020303" pitchFamily="18" charset="0"/>
                        </a:rPr>
                        <a:t>at 0%  </a:t>
                      </a:r>
                      <a:r>
                        <a:rPr lang="en-US" sz="1200" dirty="0">
                          <a:solidFill>
                            <a:srgbClr val="000000"/>
                          </a:solidFill>
                          <a:effectLst/>
                          <a:latin typeface="Georgia" panose="02040502050405020303" pitchFamily="18" charset="0"/>
                        </a:rPr>
                        <a:t>or a </a:t>
                      </a:r>
                      <a:r>
                        <a:rPr lang="en-US" sz="1200" b="1" dirty="0">
                          <a:solidFill>
                            <a:srgbClr val="000000"/>
                          </a:solidFill>
                          <a:effectLst/>
                          <a:latin typeface="Georgia" panose="02040502050405020303" pitchFamily="18" charset="0"/>
                        </a:rPr>
                        <a:t>$15,000 loan </a:t>
                      </a:r>
                      <a:r>
                        <a:rPr lang="en-US" sz="1200" dirty="0">
                          <a:solidFill>
                            <a:srgbClr val="000000"/>
                          </a:solidFill>
                          <a:effectLst/>
                          <a:latin typeface="Georgia" panose="02040502050405020303" pitchFamily="18" charset="0"/>
                        </a:rPr>
                        <a:t>at 4.99% </a:t>
                      </a:r>
                      <a:r>
                        <a:rPr lang="en-US" sz="1200" baseline="0" dirty="0">
                          <a:solidFill>
                            <a:srgbClr val="000000"/>
                          </a:solidFill>
                          <a:effectLst/>
                          <a:latin typeface="Georgia" panose="02040502050405020303" pitchFamily="18" charset="0"/>
                        </a:rPr>
                        <a:t> </a:t>
                      </a:r>
                      <a:r>
                        <a:rPr lang="en-US" sz="1200" dirty="0">
                          <a:solidFill>
                            <a:srgbClr val="000000"/>
                          </a:solidFill>
                          <a:effectLst/>
                          <a:latin typeface="Georgia" panose="02040502050405020303" pitchFamily="18" charset="0"/>
                        </a:rPr>
                        <a:t>where a utility loan is unavailable</a:t>
                      </a: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30842">
                <a:tc>
                  <a:txBody>
                    <a:bodyPr/>
                    <a:lstStyle/>
                    <a:p>
                      <a:pPr algn="ctr"/>
                      <a:r>
                        <a:rPr lang="en-US" sz="1200" b="1" dirty="0">
                          <a:solidFill>
                            <a:srgbClr val="000000"/>
                          </a:solidFill>
                          <a:effectLst/>
                          <a:latin typeface="Georgia" panose="02040502050405020303" pitchFamily="18" charset="0"/>
                        </a:rPr>
                        <a:t>Tier 3</a:t>
                      </a:r>
                      <a:endParaRPr lang="en-US" sz="1200" dirty="0">
                        <a:solidFill>
                          <a:srgbClr val="000000"/>
                        </a:solidFill>
                        <a:effectLst/>
                        <a:latin typeface="Georgia" panose="02040502050405020303" pitchFamily="18" charset="0"/>
                      </a:endParaRP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l"/>
                      <a:r>
                        <a:rPr lang="en-US" sz="1200" b="1" dirty="0">
                          <a:solidFill>
                            <a:srgbClr val="000000"/>
                          </a:solidFill>
                          <a:effectLst/>
                          <a:latin typeface="Georgia" panose="02040502050405020303" pitchFamily="18" charset="0"/>
                        </a:rPr>
                        <a:t>Level 2 - Estimated TES of at least 25% or greater.</a:t>
                      </a:r>
                      <a:br>
                        <a:rPr lang="en-US" sz="1200" b="1" dirty="0">
                          <a:solidFill>
                            <a:srgbClr val="000000"/>
                          </a:solidFill>
                          <a:effectLst/>
                          <a:latin typeface="Georgia" panose="02040502050405020303" pitchFamily="18" charset="0"/>
                        </a:rPr>
                      </a:br>
                      <a:br>
                        <a:rPr lang="en-US" sz="1200" dirty="0">
                          <a:solidFill>
                            <a:srgbClr val="000000"/>
                          </a:solidFill>
                          <a:effectLst/>
                          <a:latin typeface="Georgia" panose="02040502050405020303" pitchFamily="18" charset="0"/>
                        </a:rPr>
                      </a:br>
                      <a:r>
                        <a:rPr lang="en-US" sz="1200" dirty="0">
                          <a:solidFill>
                            <a:srgbClr val="000000"/>
                          </a:solidFill>
                          <a:effectLst/>
                          <a:latin typeface="Georgia" panose="02040502050405020303" pitchFamily="18" charset="0"/>
                        </a:rPr>
                        <a:t>Must install air sealing</a:t>
                      </a:r>
                      <a:r>
                        <a:rPr lang="en-US" sz="1200" baseline="0" dirty="0">
                          <a:solidFill>
                            <a:srgbClr val="000000"/>
                          </a:solidFill>
                          <a:effectLst/>
                          <a:latin typeface="Georgia" panose="02040502050405020303" pitchFamily="18" charset="0"/>
                        </a:rPr>
                        <a:t> and insulation (in at least one location) . May include  any other eligible measures.</a:t>
                      </a:r>
                      <a:endParaRPr lang="en-US" sz="1200" dirty="0">
                        <a:solidFill>
                          <a:srgbClr val="000000"/>
                        </a:solidFill>
                        <a:effectLst/>
                        <a:latin typeface="Georgia" panose="02040502050405020303" pitchFamily="18" charset="0"/>
                      </a:endParaRP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l"/>
                      <a:r>
                        <a:rPr lang="en-US" sz="1200" b="1" dirty="0">
                          <a:solidFill>
                            <a:srgbClr val="000000"/>
                          </a:solidFill>
                          <a:effectLst/>
                          <a:latin typeface="Georgia" panose="02040502050405020303" pitchFamily="18" charset="0"/>
                        </a:rPr>
                        <a:t>$4,000 rebate</a:t>
                      </a:r>
                      <a:r>
                        <a:rPr lang="en-US" sz="1200" dirty="0">
                          <a:solidFill>
                            <a:srgbClr val="000000"/>
                          </a:solidFill>
                          <a:effectLst/>
                          <a:latin typeface="Georgia" panose="02040502050405020303" pitchFamily="18" charset="0"/>
                        </a:rPr>
                        <a:t>, not to exceed 50% of cost of the measures used to calculate TES</a:t>
                      </a:r>
                    </a:p>
                    <a:p>
                      <a:pPr algn="l"/>
                      <a:r>
                        <a:rPr lang="en-US" sz="1200" b="1" dirty="0">
                          <a:solidFill>
                            <a:srgbClr val="000000"/>
                          </a:solidFill>
                          <a:effectLst/>
                          <a:latin typeface="Georgia" panose="02040502050405020303" pitchFamily="18" charset="0"/>
                        </a:rPr>
                        <a:t>and</a:t>
                      </a:r>
                    </a:p>
                    <a:p>
                      <a:pPr algn="l"/>
                      <a:r>
                        <a:rPr lang="en-US" sz="1200" dirty="0">
                          <a:solidFill>
                            <a:srgbClr val="000000"/>
                          </a:solidFill>
                          <a:effectLst/>
                          <a:latin typeface="Georgia" panose="02040502050405020303" pitchFamily="18" charset="0"/>
                        </a:rPr>
                        <a:t>Up to a </a:t>
                      </a:r>
                      <a:r>
                        <a:rPr lang="en-US" sz="1200" b="1" dirty="0">
                          <a:solidFill>
                            <a:srgbClr val="000000"/>
                          </a:solidFill>
                          <a:effectLst/>
                          <a:latin typeface="Georgia" panose="02040502050405020303" pitchFamily="18" charset="0"/>
                        </a:rPr>
                        <a:t>$10,000 loan</a:t>
                      </a:r>
                      <a:r>
                        <a:rPr lang="en-US" sz="1200" dirty="0">
                          <a:solidFill>
                            <a:srgbClr val="000000"/>
                          </a:solidFill>
                          <a:effectLst/>
                          <a:latin typeface="Georgia" panose="02040502050405020303" pitchFamily="18" charset="0"/>
                        </a:rPr>
                        <a:t> at 0% or a </a:t>
                      </a:r>
                      <a:r>
                        <a:rPr lang="en-US" sz="1200" b="1" dirty="0">
                          <a:solidFill>
                            <a:srgbClr val="000000"/>
                          </a:solidFill>
                          <a:effectLst/>
                          <a:latin typeface="Georgia" panose="02040502050405020303" pitchFamily="18" charset="0"/>
                        </a:rPr>
                        <a:t>$15,000 loan </a:t>
                      </a:r>
                      <a:r>
                        <a:rPr lang="en-US" sz="1200" dirty="0">
                          <a:solidFill>
                            <a:srgbClr val="000000"/>
                          </a:solidFill>
                          <a:effectLst/>
                          <a:latin typeface="Georgia" panose="02040502050405020303" pitchFamily="18" charset="0"/>
                        </a:rPr>
                        <a:t>at 4.99% where a utility loan is unavailable</a:t>
                      </a: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75245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H="1" flipV="1">
            <a:off x="0" y="11049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31800" y="0"/>
            <a:ext cx="8102600" cy="1143000"/>
          </a:xfrm>
        </p:spPr>
        <p:txBody>
          <a:bodyPr/>
          <a:lstStyle/>
          <a:p>
            <a:pPr algn="l">
              <a:lnSpc>
                <a:spcPts val="3620"/>
              </a:lnSpc>
            </a:pPr>
            <a:br>
              <a:rPr lang="en-US" sz="3600" dirty="0">
                <a:solidFill>
                  <a:schemeClr val="tx1"/>
                </a:solidFill>
                <a:latin typeface="Calibri" panose="020F0502020204030204" pitchFamily="34" charset="0"/>
                <a:sym typeface="Lato Black" charset="0"/>
              </a:rPr>
            </a:br>
            <a:r>
              <a:rPr lang="en-US" sz="3600" dirty="0">
                <a:solidFill>
                  <a:schemeClr val="tx1"/>
                </a:solidFill>
                <a:latin typeface="Calibri" panose="020F0502020204030204" pitchFamily="34" charset="0"/>
                <a:sym typeface="Lato Black" charset="0"/>
              </a:rPr>
              <a:t>Home Performance Case Study</a:t>
            </a:r>
            <a:endParaRPr lang="en-US" sz="3600" dirty="0">
              <a:solidFill>
                <a:schemeClr val="tx1"/>
              </a:solidFill>
              <a:latin typeface="Calibri" panose="020F0502020204030204" pitchFamily="34" charset="0"/>
            </a:endParaRPr>
          </a:p>
        </p:txBody>
      </p:sp>
      <p:sp>
        <p:nvSpPr>
          <p:cNvPr id="3" name="Content Placeholder 2"/>
          <p:cNvSpPr>
            <a:spLocks noGrp="1"/>
          </p:cNvSpPr>
          <p:nvPr>
            <p:ph sz="half" idx="1"/>
          </p:nvPr>
        </p:nvSpPr>
        <p:spPr>
          <a:xfrm>
            <a:off x="342900" y="1485900"/>
            <a:ext cx="8191500" cy="4398964"/>
          </a:xfrm>
        </p:spPr>
        <p:txBody>
          <a:bodyPr>
            <a:normAutofit fontScale="92500"/>
          </a:bodyPr>
          <a:lstStyle/>
          <a:p>
            <a:pPr>
              <a:lnSpc>
                <a:spcPct val="110000"/>
              </a:lnSpc>
            </a:pPr>
            <a:r>
              <a:rPr lang="en-US" sz="2600" b="1" dirty="0">
                <a:solidFill>
                  <a:schemeClr val="tx1"/>
                </a:solidFill>
                <a:latin typeface="Calibri" panose="020F0502020204030204" pitchFamily="34" charset="0"/>
                <a:sym typeface="Lato Bold" charset="0"/>
              </a:rPr>
              <a:t>Dianne Leoni*, Hillsborough, NJ</a:t>
            </a:r>
          </a:p>
          <a:p>
            <a:pPr>
              <a:lnSpc>
                <a:spcPct val="110000"/>
              </a:lnSpc>
            </a:pPr>
            <a:r>
              <a:rPr lang="en-US" sz="2600" b="1" dirty="0">
                <a:solidFill>
                  <a:schemeClr val="tx1"/>
                </a:solidFill>
                <a:latin typeface="Calibri" panose="020F0502020204030204" pitchFamily="34" charset="0"/>
                <a:sym typeface="Lato Bold" charset="0"/>
              </a:rPr>
              <a:t>Size and Age of Home: 2,684 Square Feet, 30 years</a:t>
            </a:r>
          </a:p>
          <a:p>
            <a:pPr>
              <a:lnSpc>
                <a:spcPct val="110000"/>
              </a:lnSpc>
            </a:pPr>
            <a:r>
              <a:rPr lang="en-US" sz="2600" b="1" dirty="0">
                <a:solidFill>
                  <a:schemeClr val="tx1"/>
                </a:solidFill>
                <a:latin typeface="Calibri" panose="020F0502020204030204" pitchFamily="34" charset="0"/>
                <a:sym typeface="Lato Bold" charset="0"/>
              </a:rPr>
              <a:t>Main Concerns: Age of HVAC equipment and drafts. Also hoped to reduce costs and have home run more efficiently.</a:t>
            </a:r>
          </a:p>
          <a:p>
            <a:pPr>
              <a:lnSpc>
                <a:spcPct val="110000"/>
              </a:lnSpc>
            </a:pPr>
            <a:r>
              <a:rPr lang="en-US" sz="2600" b="1" dirty="0">
                <a:solidFill>
                  <a:schemeClr val="tx1"/>
                </a:solidFill>
                <a:latin typeface="Calibri" panose="020F0502020204030204" pitchFamily="34" charset="0"/>
                <a:sym typeface="Lato Bold" charset="0"/>
              </a:rPr>
              <a:t>Project Cost: $16,000</a:t>
            </a:r>
          </a:p>
          <a:p>
            <a:pPr>
              <a:lnSpc>
                <a:spcPct val="110000"/>
              </a:lnSpc>
            </a:pPr>
            <a:r>
              <a:rPr lang="en-US" sz="2600" b="1" dirty="0">
                <a:solidFill>
                  <a:schemeClr val="tx1"/>
                </a:solidFill>
                <a:latin typeface="Calibri" panose="020F0502020204030204" pitchFamily="34" charset="0"/>
                <a:sym typeface="Lato Bold" charset="0"/>
              </a:rPr>
              <a:t>Rebate: $4,000</a:t>
            </a:r>
          </a:p>
          <a:p>
            <a:pPr>
              <a:lnSpc>
                <a:spcPct val="110000"/>
              </a:lnSpc>
            </a:pPr>
            <a:r>
              <a:rPr lang="en-US" sz="2600" b="1" dirty="0">
                <a:solidFill>
                  <a:schemeClr val="tx1"/>
                </a:solidFill>
                <a:latin typeface="Calibri" panose="020F0502020204030204" pitchFamily="34" charset="0"/>
                <a:sym typeface="Lato Bold" charset="0"/>
              </a:rPr>
              <a:t>Loan: $10,000 at 0%</a:t>
            </a:r>
          </a:p>
          <a:p>
            <a:pPr>
              <a:lnSpc>
                <a:spcPct val="110000"/>
              </a:lnSpc>
            </a:pPr>
            <a:r>
              <a:rPr lang="en-US" sz="2600" b="1" dirty="0">
                <a:solidFill>
                  <a:schemeClr val="tx1"/>
                </a:solidFill>
                <a:latin typeface="Calibri" panose="020F0502020204030204" pitchFamily="34" charset="0"/>
                <a:sym typeface="Lato Bold" charset="0"/>
              </a:rPr>
              <a:t>Measures installed: Gas Water Heater, Furnace, Central AC, Air Sealing, Insulation</a:t>
            </a:r>
          </a:p>
          <a:p>
            <a:pPr>
              <a:lnSpc>
                <a:spcPct val="110000"/>
              </a:lnSpc>
            </a:pPr>
            <a:endParaRPr lang="en-US" sz="2600" b="1" dirty="0">
              <a:solidFill>
                <a:schemeClr val="tx1"/>
              </a:solidFill>
              <a:latin typeface="Calibri" panose="020F0502020204030204" pitchFamily="34" charset="0"/>
              <a:sym typeface="Lato Bold" charset="0"/>
            </a:endParaRPr>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4" name="TextBox 3"/>
          <p:cNvSpPr txBox="1"/>
          <p:nvPr/>
        </p:nvSpPr>
        <p:spPr>
          <a:xfrm>
            <a:off x="0" y="5940316"/>
            <a:ext cx="3612444" cy="261610"/>
          </a:xfrm>
          <a:prstGeom prst="rect">
            <a:avLst/>
          </a:prstGeom>
          <a:noFill/>
        </p:spPr>
        <p:txBody>
          <a:bodyPr wrap="square" rtlCol="0">
            <a:spAutoFit/>
          </a:bodyPr>
          <a:lstStyle/>
          <a:p>
            <a:r>
              <a:rPr lang="en-US" sz="1100" dirty="0"/>
              <a:t>*2016 Customer</a:t>
            </a:r>
          </a:p>
        </p:txBody>
      </p:sp>
    </p:spTree>
    <p:extLst>
      <p:ext uri="{BB962C8B-B14F-4D97-AF65-F5344CB8AC3E}">
        <p14:creationId xmlns:p14="http://schemas.microsoft.com/office/powerpoint/2010/main" val="3259013258"/>
      </p:ext>
    </p:extLst>
  </p:cSld>
  <p:clrMapOvr>
    <a:masterClrMapping/>
  </p:clrMapOvr>
  <p:transition advClick="0" advTm="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364" y="0"/>
            <a:ext cx="7490827" cy="1104900"/>
          </a:xfrm>
        </p:spPr>
        <p:txBody>
          <a:bodyPr>
            <a:normAutofit fontScale="90000"/>
          </a:bodyPr>
          <a:lstStyle/>
          <a:p>
            <a:pPr algn="l"/>
            <a:r>
              <a:rPr lang="en-US" sz="3600" b="1" dirty="0"/>
              <a:t>    </a:t>
            </a:r>
            <a:br>
              <a:rPr lang="en-US" sz="3600" b="1" dirty="0"/>
            </a:br>
            <a:r>
              <a:rPr lang="en-US" dirty="0">
                <a:solidFill>
                  <a:schemeClr val="tx1"/>
                </a:solidFill>
              </a:rPr>
              <a:t>Home Performance Case Study</a:t>
            </a:r>
          </a:p>
        </p:txBody>
      </p:sp>
      <p:sp>
        <p:nvSpPr>
          <p:cNvPr id="3" name="Content Placeholder 2"/>
          <p:cNvSpPr>
            <a:spLocks noGrp="1"/>
          </p:cNvSpPr>
          <p:nvPr>
            <p:ph idx="1"/>
          </p:nvPr>
        </p:nvSpPr>
        <p:spPr/>
        <p:txBody>
          <a:bodyPr/>
          <a:lstStyle/>
          <a:p>
            <a:r>
              <a:rPr lang="en-US" b="1" dirty="0"/>
              <a:t>Customer </a:t>
            </a:r>
            <a:br>
              <a:rPr lang="en-US" b="1" dirty="0"/>
            </a:br>
            <a:r>
              <a:rPr lang="en-US" b="1" dirty="0"/>
              <a:t>Testimonial:</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5" name="Rectangle 4"/>
          <p:cNvSpPr/>
          <p:nvPr/>
        </p:nvSpPr>
        <p:spPr>
          <a:xfrm flipH="1" flipV="1">
            <a:off x="0" y="11049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p:nvSpPr>
        <p:spPr>
          <a:xfrm>
            <a:off x="3167406" y="1600199"/>
            <a:ext cx="5821371" cy="44141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accent2">
                    <a:lumMod val="75000"/>
                  </a:schemeClr>
                </a:solidFill>
              </a:rPr>
              <a:t>“We are very pleased with our experience. Everyone involved was informative and helpful. The process took only one day. We were amazed to see the difference and feel the difference. I highly recommend every homeowner consider evaluating the energy efficiency of their home. We are sleeping better at night knowing our new units are the most efficient and reliable. We also feel better knowing we are reducing our carbon footprint.”</a:t>
            </a:r>
          </a:p>
          <a:p>
            <a:pPr eaLnBrk="1" fontAlgn="auto" hangingPunct="1">
              <a:spcBef>
                <a:spcPts val="0"/>
              </a:spcBef>
              <a:spcAft>
                <a:spcPts val="0"/>
              </a:spcAft>
              <a:defRPr/>
            </a:pPr>
            <a:r>
              <a:rPr lang="en-US" sz="2400" b="1" dirty="0">
                <a:solidFill>
                  <a:schemeClr val="accent2">
                    <a:lumMod val="75000"/>
                  </a:schemeClr>
                </a:solidFill>
              </a:rPr>
              <a:t>- Dianne L.</a:t>
            </a:r>
          </a:p>
        </p:txBody>
      </p:sp>
      <p:pic>
        <p:nvPicPr>
          <p:cNvPr id="7" name="Picture 6"/>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b="2074"/>
          <a:stretch/>
        </p:blipFill>
        <p:spPr>
          <a:xfrm>
            <a:off x="764034" y="2842234"/>
            <a:ext cx="1974797" cy="206929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8169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hape 57"/>
          <p:cNvSpPr>
            <a:spLocks noChangeArrowheads="1"/>
          </p:cNvSpPr>
          <p:nvPr/>
        </p:nvSpPr>
        <p:spPr bwMode="auto">
          <a:xfrm>
            <a:off x="363538" y="378498"/>
            <a:ext cx="7832402" cy="68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defTabSz="647700">
              <a:lnSpc>
                <a:spcPct val="120000"/>
              </a:lnSpc>
              <a:spcBef>
                <a:spcPts val="1700"/>
              </a:spcBef>
            </a:pPr>
            <a:r>
              <a:rPr lang="en-US" sz="4000" i="1" cap="small"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WARM</a:t>
            </a:r>
            <a:r>
              <a:rPr lang="en-US" sz="4000" i="1"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 and </a:t>
            </a:r>
            <a:r>
              <a:rPr lang="en-US" sz="4000" i="1" cap="small"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COOL</a:t>
            </a:r>
            <a:r>
              <a:rPr lang="en-US" sz="4000" cap="small"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A</a:t>
            </a:r>
            <a:r>
              <a:rPr lang="en-US" sz="4000"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dvantage</a:t>
            </a:r>
            <a:endParaRPr lang="en-US" sz="4000" i="1" dirty="0">
              <a:latin typeface="Calibri" panose="020F0502020204030204" pitchFamily="34" charset="0"/>
              <a:ea typeface="Arial Unicode MS" panose="020B0604020202020204" pitchFamily="34" charset="-128"/>
              <a:cs typeface="Arial Unicode MS" panose="020B0604020202020204" pitchFamily="34" charset="-128"/>
              <a:sym typeface="Lato Black" charset="0"/>
            </a:endParaRPr>
          </a:p>
        </p:txBody>
      </p:sp>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147" name="Shape 76"/>
          <p:cNvSpPr>
            <a:spLocks noChangeArrowheads="1"/>
          </p:cNvSpPr>
          <p:nvPr/>
        </p:nvSpPr>
        <p:spPr bwMode="auto">
          <a:xfrm>
            <a:off x="3327346" y="1475021"/>
            <a:ext cx="5247681" cy="4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nchor="ctr">
            <a:spAutoFit/>
          </a:bodyPr>
          <a:lstStyle/>
          <a:p>
            <a:pPr marL="6350" lvl="1" algn="ctr" defTabSz="647700" eaLnBrk="1" hangingPunct="1">
              <a:lnSpc>
                <a:spcPct val="120000"/>
              </a:lnSpc>
              <a:spcBef>
                <a:spcPts val="1700"/>
              </a:spcBef>
            </a:pPr>
            <a:r>
              <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Heating and Cooling Systems</a:t>
            </a:r>
          </a:p>
        </p:txBody>
      </p:sp>
      <p:sp>
        <p:nvSpPr>
          <p:cNvPr id="6148" name="Shape 76"/>
          <p:cNvSpPr>
            <a:spLocks noChangeArrowheads="1"/>
          </p:cNvSpPr>
          <p:nvPr/>
        </p:nvSpPr>
        <p:spPr bwMode="auto">
          <a:xfrm>
            <a:off x="3219855" y="2336598"/>
            <a:ext cx="533352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Ductless Mini-Split Units ($500)</a:t>
            </a:r>
          </a:p>
          <a:p>
            <a:pPr marL="742950" lvl="1" indent="-285750" defTabSz="647700">
              <a:buClr>
                <a:srgbClr val="105F9E"/>
              </a:buClr>
              <a:buFont typeface="Arial" charset="0"/>
              <a:buChar char="•"/>
            </a:pPr>
            <a:r>
              <a:rPr lang="en-US" b="1" dirty="0">
                <a:solidFill>
                  <a:srgbClr val="FF0000"/>
                </a:solidFill>
                <a:latin typeface="Calibri" panose="020F0502020204030204" pitchFamily="34" charset="0"/>
                <a:ea typeface="Arial Unicode MS" panose="020B0604020202020204" pitchFamily="34" charset="-128"/>
                <a:cs typeface="Arial Unicode MS" panose="020B0604020202020204" pitchFamily="34" charset="-128"/>
              </a:rPr>
              <a:t>NEW</a:t>
            </a:r>
            <a:r>
              <a:rPr lang="en-US" dirty="0">
                <a:solidFill>
                  <a:srgbClr val="FF0000"/>
                </a:solidFill>
                <a:latin typeface="Calibri" panose="020F0502020204030204" pitchFamily="34" charset="0"/>
                <a:ea typeface="Arial Unicode MS" panose="020B0604020202020204" pitchFamily="34" charset="-128"/>
                <a:cs typeface="Arial Unicode MS" panose="020B0604020202020204" pitchFamily="34" charset="-128"/>
              </a:rPr>
              <a:t> </a:t>
            </a:r>
            <a:r>
              <a:rPr lang="en-US" dirty="0">
                <a:latin typeface="Calibri" panose="020F0502020204030204" pitchFamily="34" charset="0"/>
                <a:ea typeface="Arial Unicode MS" panose="020B0604020202020204" pitchFamily="34" charset="-128"/>
                <a:cs typeface="Arial Unicode MS" panose="020B0604020202020204" pitchFamily="34" charset="-128"/>
              </a:rPr>
              <a:t>Mini-Split Cold Climate Air Source Heat Pump (CCASHP) ($200 per unit – max 5)</a:t>
            </a:r>
            <a:endParaRPr lang="en-US" dirty="0">
              <a:solidFill>
                <a:srgbClr val="FF0000"/>
              </a:solidFill>
              <a:latin typeface="Calibri" panose="020F0502020204030204" pitchFamily="34" charset="0"/>
              <a:ea typeface="Arial Unicode MS" panose="020B0604020202020204" pitchFamily="34" charset="-128"/>
              <a:cs typeface="Arial Unicode MS" panose="020B0604020202020204" pitchFamily="34" charset="-128"/>
            </a:endParaRPr>
          </a:p>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Central Heat Pumps ($500 or $300)</a:t>
            </a:r>
          </a:p>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Central AC Units ($500 or $300)</a:t>
            </a:r>
          </a:p>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Gas and Oil Furnaces ($250 or $500)</a:t>
            </a:r>
          </a:p>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Gas and Oil Boilers ($300)</a:t>
            </a:r>
          </a:p>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Gas Water Heaters ($300) </a:t>
            </a:r>
          </a:p>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Heat Pump Water Heater ($500)</a:t>
            </a:r>
          </a:p>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Combination Boiler/Furnace and Water Heater ($700 or $950)</a:t>
            </a:r>
          </a:p>
          <a:p>
            <a:pPr lvl="1" defTabSz="647700">
              <a:buClr>
                <a:srgbClr val="105F9E"/>
              </a:buClr>
            </a:pPr>
            <a:r>
              <a:rPr lang="en-US" sz="1600" dirty="0">
                <a:latin typeface="Calibri" panose="020F0502020204030204" pitchFamily="34" charset="0"/>
                <a:ea typeface="Arial Unicode MS" panose="020B0604020202020204" pitchFamily="34" charset="-128"/>
                <a:cs typeface="Arial Unicode MS" panose="020B0604020202020204" pitchFamily="34" charset="-128"/>
              </a:rPr>
              <a:t>NJCleanEnergy.com/COOL &amp; NJCleanEnergy.com/WARM – see minimum energy efficiency levels as per the eligible measures document</a:t>
            </a:r>
          </a:p>
        </p:txBody>
      </p:sp>
      <p:sp>
        <p:nvSpPr>
          <p:cNvPr id="15" name="Rectangle 14"/>
          <p:cNvSpPr/>
          <p:nvPr/>
        </p:nvSpPr>
        <p:spPr bwMode="auto">
          <a:xfrm>
            <a:off x="3122612" y="1295448"/>
            <a:ext cx="5497811" cy="731837"/>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Rectangle 19"/>
          <p:cNvSpPr/>
          <p:nvPr/>
        </p:nvSpPr>
        <p:spPr bwMode="auto">
          <a:xfrm>
            <a:off x="3125788" y="2201086"/>
            <a:ext cx="5521659" cy="3963230"/>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25" name="Straight Connector 24"/>
          <p:cNvCxnSpPr/>
          <p:nvPr/>
        </p:nvCxnSpPr>
        <p:spPr>
          <a:xfrm flipH="1">
            <a:off x="682984" y="2531987"/>
            <a:ext cx="2178050" cy="3175"/>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6154" name="Shape 76"/>
          <p:cNvSpPr>
            <a:spLocks noChangeArrowheads="1"/>
          </p:cNvSpPr>
          <p:nvPr/>
        </p:nvSpPr>
        <p:spPr bwMode="auto">
          <a:xfrm>
            <a:off x="682984" y="2071366"/>
            <a:ext cx="2024062"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algn="ctr" defTabSz="647700" eaLnBrk="1" hangingPunct="1">
              <a:lnSpc>
                <a:spcPct val="120000"/>
              </a:lnSpc>
              <a:spcBef>
                <a:spcPts val="1700"/>
              </a:spcBef>
            </a:pPr>
            <a:r>
              <a:rPr lang="en-US" b="1"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Equipment Rebates</a:t>
            </a: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180" y="3038169"/>
            <a:ext cx="2989198" cy="1992798"/>
          </a:xfrm>
          <a:prstGeom prst="rect">
            <a:avLst/>
          </a:prstGeom>
        </p:spPr>
      </p:pic>
    </p:spTree>
    <p:extLst>
      <p:ext uri="{BB962C8B-B14F-4D97-AF65-F5344CB8AC3E}">
        <p14:creationId xmlns:p14="http://schemas.microsoft.com/office/powerpoint/2010/main" val="32374263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2235971575"/>
              </p:ext>
            </p:extLst>
          </p:nvPr>
        </p:nvGraphicFramePr>
        <p:xfrm>
          <a:off x="425669" y="144254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2"/>
          <p:cNvSpPr>
            <a:spLocks noGrp="1"/>
          </p:cNvSpPr>
          <p:nvPr>
            <p:ph type="title"/>
          </p:nvPr>
        </p:nvSpPr>
        <p:spPr>
          <a:xfrm>
            <a:off x="0" y="152400"/>
            <a:ext cx="8229600" cy="1143000"/>
          </a:xfrm>
        </p:spPr>
        <p:txBody>
          <a:bodyPr anchor="ctr"/>
          <a:lstStyle/>
          <a:p>
            <a:r>
              <a:rPr lang="en-US" cap="none" dirty="0">
                <a:solidFill>
                  <a:schemeClr val="tx1"/>
                </a:solidFill>
                <a:latin typeface="+mj-lt"/>
              </a:rPr>
              <a:t>Residential New Construction</a:t>
            </a:r>
          </a:p>
        </p:txBody>
      </p:sp>
    </p:spTree>
    <p:extLst>
      <p:ext uri="{BB962C8B-B14F-4D97-AF65-F5344CB8AC3E}">
        <p14:creationId xmlns:p14="http://schemas.microsoft.com/office/powerpoint/2010/main" val="4020216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45663" y="1295400"/>
            <a:ext cx="5568120" cy="4676422"/>
          </a:xfrm>
        </p:spPr>
        <p:txBody>
          <a:bodyPr/>
          <a:lstStyle/>
          <a:p>
            <a:pPr>
              <a:buFont typeface="Arial" panose="020B0604020202020204" pitchFamily="34" charset="0"/>
              <a:buChar char="•"/>
            </a:pPr>
            <a:r>
              <a:rPr lang="en-US" sz="2400" dirty="0">
                <a:solidFill>
                  <a:schemeClr val="tx1"/>
                </a:solidFill>
              </a:rPr>
              <a:t>Homes are designed and built to standards well above other homes on the market today</a:t>
            </a:r>
          </a:p>
          <a:p>
            <a:pPr>
              <a:buFont typeface="Arial" panose="020B0604020202020204" pitchFamily="34" charset="0"/>
              <a:buChar char="•"/>
            </a:pPr>
            <a:r>
              <a:rPr lang="en-US" sz="2400" dirty="0">
                <a:solidFill>
                  <a:schemeClr val="tx1"/>
                </a:solidFill>
              </a:rPr>
              <a:t>Builders work with Rating Companies credentialed through the Residential Energy Services Network (RESNET) to</a:t>
            </a:r>
            <a:r>
              <a:rPr lang="en-US" sz="2400" dirty="0">
                <a:solidFill>
                  <a:schemeClr val="tx1"/>
                </a:solidFill>
                <a:latin typeface="Calibri" panose="020F0502020204030204" pitchFamily="34" charset="0"/>
              </a:rPr>
              <a:t> build or reconstruct homes to energy efficient standards</a:t>
            </a:r>
          </a:p>
          <a:p>
            <a:pPr>
              <a:buFont typeface="Arial" panose="020B0604020202020204" pitchFamily="34" charset="0"/>
              <a:buChar char="•"/>
            </a:pPr>
            <a:r>
              <a:rPr lang="en-US" sz="2400" dirty="0">
                <a:solidFill>
                  <a:schemeClr val="tx1"/>
                </a:solidFill>
                <a:latin typeface="Calibri" panose="020F0502020204030204" pitchFamily="34" charset="0"/>
              </a:rPr>
              <a:t>Builders receive incentives for certified ENERGY STAR Homes, Zero Energy Ready Home and Multi-Family High Rise Homes</a:t>
            </a:r>
          </a:p>
          <a:p>
            <a:pPr marL="0" indent="0">
              <a:buNone/>
            </a:pPr>
            <a:endParaRPr lang="en-US" sz="2400" dirty="0">
              <a:solidFill>
                <a:schemeClr val="tx1"/>
              </a:solidFill>
            </a:endParaRPr>
          </a:p>
        </p:txBody>
      </p:sp>
      <p:sp>
        <p:nvSpPr>
          <p:cNvPr id="4" name="Text Placeholder 2"/>
          <p:cNvSpPr txBox="1">
            <a:spLocks/>
          </p:cNvSpPr>
          <p:nvPr/>
        </p:nvSpPr>
        <p:spPr>
          <a:xfrm>
            <a:off x="0" y="146756"/>
            <a:ext cx="7721600" cy="1143000"/>
          </a:xfrm>
          <a:prstGeom prst="rect">
            <a:avLst/>
          </a:prstGeom>
        </p:spPr>
        <p:txBody>
          <a:bodyPr anchor="ctr"/>
          <a:lstStyle>
            <a:lvl1pPr algn="l" rtl="0" eaLnBrk="0" fontAlgn="base" hangingPunct="0">
              <a:spcBef>
                <a:spcPct val="0"/>
              </a:spcBef>
              <a:spcAft>
                <a:spcPct val="0"/>
              </a:spcAft>
              <a:defRPr sz="4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dirty="0">
                <a:solidFill>
                  <a:schemeClr val="tx1"/>
                </a:solidFill>
              </a:rPr>
              <a:t>Benefits of an Energy-Efficient Home </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13783" y="2291644"/>
            <a:ext cx="3239911" cy="2159941"/>
          </a:xfrm>
          <a:prstGeom prst="rect">
            <a:avLst/>
          </a:prstGeom>
          <a:ln>
            <a:solidFill>
              <a:schemeClr val="tx2"/>
            </a:solidFill>
          </a:ln>
        </p:spPr>
      </p:pic>
    </p:spTree>
    <p:extLst>
      <p:ext uri="{BB962C8B-B14F-4D97-AF65-F5344CB8AC3E}">
        <p14:creationId xmlns:p14="http://schemas.microsoft.com/office/powerpoint/2010/main" val="218523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41023" y="1421304"/>
            <a:ext cx="5599901" cy="4557713"/>
          </a:xfrm>
        </p:spPr>
        <p:txBody>
          <a:bodyPr/>
          <a:lstStyle/>
          <a:p>
            <a:r>
              <a:rPr lang="en-US" sz="2800" dirty="0">
                <a:solidFill>
                  <a:schemeClr val="tx1"/>
                </a:solidFill>
              </a:rPr>
              <a:t>The rating of a home is based on the Home Energy Rating System (HERS) Index</a:t>
            </a:r>
          </a:p>
          <a:p>
            <a:r>
              <a:rPr lang="en-US" sz="2800" dirty="0">
                <a:solidFill>
                  <a:schemeClr val="tx1"/>
                </a:solidFill>
              </a:rPr>
              <a:t>The lower the number, the more energy efficient the home is </a:t>
            </a:r>
          </a:p>
          <a:p>
            <a:r>
              <a:rPr lang="en-US" sz="2800" dirty="0">
                <a:solidFill>
                  <a:schemeClr val="tx1"/>
                </a:solidFill>
              </a:rPr>
              <a:t>Homes undergo a process of inspections, testing and verification to ensure that it meets strict requirements set by the EPA</a:t>
            </a:r>
          </a:p>
        </p:txBody>
      </p:sp>
      <p:sp>
        <p:nvSpPr>
          <p:cNvPr id="10" name="Picture Placeholder 9"/>
          <p:cNvSpPr>
            <a:spLocks noGrp="1"/>
          </p:cNvSpPr>
          <p:nvPr>
            <p:ph type="pic" sz="quarter" idx="11"/>
          </p:nvPr>
        </p:nvSpPr>
        <p:spPr/>
      </p:sp>
      <p:sp>
        <p:nvSpPr>
          <p:cNvPr id="6" name="Text Placeholder 5"/>
          <p:cNvSpPr>
            <a:spLocks noGrp="1"/>
          </p:cNvSpPr>
          <p:nvPr>
            <p:ph type="body" sz="quarter" idx="12"/>
          </p:nvPr>
        </p:nvSpPr>
        <p:spPr/>
        <p:txBody>
          <a:bodyPr/>
          <a:lstStyle/>
          <a:p>
            <a:r>
              <a:rPr lang="en-US" cap="none" dirty="0">
                <a:solidFill>
                  <a:schemeClr val="tx1"/>
                </a:solidFill>
              </a:rPr>
              <a:t>HERS Index</a:t>
            </a:r>
          </a:p>
        </p:txBody>
      </p:sp>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42961" y="1258162"/>
            <a:ext cx="3442995" cy="4515615"/>
          </a:xfrm>
          <a:prstGeom prst="rect">
            <a:avLst/>
          </a:prstGeom>
        </p:spPr>
      </p:pic>
    </p:spTree>
    <p:extLst>
      <p:ext uri="{BB962C8B-B14F-4D97-AF65-F5344CB8AC3E}">
        <p14:creationId xmlns:p14="http://schemas.microsoft.com/office/powerpoint/2010/main" val="3321232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66"/>
            <a:ext cx="6626772" cy="1311164"/>
          </a:xfrm>
        </p:spPr>
        <p:txBody>
          <a:bodyPr anchor="ctr">
            <a:normAutofit/>
          </a:bodyPr>
          <a:lstStyle/>
          <a:p>
            <a:r>
              <a:rPr lang="en-US" sz="3200" dirty="0">
                <a:solidFill>
                  <a:schemeClr val="tx1"/>
                </a:solidFill>
                <a:latin typeface="+mn-lt"/>
              </a:rPr>
              <a:t>New Jersey Board of Public Utilities</a:t>
            </a:r>
          </a:p>
        </p:txBody>
      </p:sp>
      <p:sp>
        <p:nvSpPr>
          <p:cNvPr id="3" name="Content Placeholder 2"/>
          <p:cNvSpPr>
            <a:spLocks noGrp="1"/>
          </p:cNvSpPr>
          <p:nvPr>
            <p:ph idx="1"/>
          </p:nvPr>
        </p:nvSpPr>
        <p:spPr/>
        <p:txBody>
          <a:bodyPr>
            <a:normAutofit/>
          </a:bodyPr>
          <a:lstStyle/>
          <a:p>
            <a:pPr>
              <a:lnSpc>
                <a:spcPct val="80000"/>
              </a:lnSpc>
              <a:buClr>
                <a:schemeClr val="tx1"/>
              </a:buClr>
              <a:defRPr/>
            </a:pPr>
            <a:r>
              <a:rPr lang="en-US" sz="2400" dirty="0">
                <a:solidFill>
                  <a:schemeClr val="tx1"/>
                </a:solidFill>
              </a:rPr>
              <a:t>State agency and regulatory authority created to ensure safe, adequate and reliable utility services at reasonable rates for New Jersey customers</a:t>
            </a:r>
          </a:p>
          <a:p>
            <a:pPr>
              <a:lnSpc>
                <a:spcPct val="80000"/>
              </a:lnSpc>
              <a:buClr>
                <a:schemeClr val="tx1"/>
              </a:buClr>
              <a:buNone/>
              <a:defRPr/>
            </a:pPr>
            <a:endParaRPr lang="en-US" sz="2400" dirty="0">
              <a:solidFill>
                <a:schemeClr val="tx1"/>
              </a:solidFill>
            </a:endParaRPr>
          </a:p>
          <a:p>
            <a:pPr>
              <a:lnSpc>
                <a:spcPct val="80000"/>
              </a:lnSpc>
              <a:buClr>
                <a:schemeClr val="tx1"/>
              </a:buClr>
              <a:defRPr/>
            </a:pPr>
            <a:r>
              <a:rPr lang="en-US" sz="2400" dirty="0">
                <a:solidFill>
                  <a:schemeClr val="tx1"/>
                </a:solidFill>
              </a:rPr>
              <a:t>Regulates critical services, including natural gas, electricity, water, wastewater, telecommunications and cable television</a:t>
            </a:r>
          </a:p>
          <a:p>
            <a:pPr>
              <a:lnSpc>
                <a:spcPct val="80000"/>
              </a:lnSpc>
              <a:buClr>
                <a:schemeClr val="tx1"/>
              </a:buClr>
              <a:buNone/>
              <a:defRPr/>
            </a:pPr>
            <a:endParaRPr lang="en-US" sz="2400" dirty="0">
              <a:solidFill>
                <a:schemeClr val="tx1"/>
              </a:solidFill>
            </a:endParaRPr>
          </a:p>
          <a:p>
            <a:pPr>
              <a:lnSpc>
                <a:spcPct val="80000"/>
              </a:lnSpc>
              <a:buClr>
                <a:schemeClr val="tx1"/>
              </a:buClr>
              <a:defRPr/>
            </a:pPr>
            <a:r>
              <a:rPr lang="en-US" sz="2400" dirty="0">
                <a:solidFill>
                  <a:schemeClr val="tx1"/>
                </a:solidFill>
              </a:rPr>
              <a:t>Has general oversight responsibility for monitoring utility service, responding to consumer complaints and investigating utility accidents</a:t>
            </a:r>
          </a:p>
          <a:p>
            <a:pPr>
              <a:lnSpc>
                <a:spcPct val="80000"/>
              </a:lnSpc>
              <a:buNone/>
              <a:defRPr/>
            </a:pPr>
            <a:endParaRPr lang="en-US" dirty="0"/>
          </a:p>
          <a:p>
            <a:pPr algn="ctr">
              <a:lnSpc>
                <a:spcPct val="80000"/>
              </a:lnSpc>
              <a:buNone/>
              <a:defRPr/>
            </a:pPr>
            <a:r>
              <a:rPr lang="en-US" b="1" u="sng" dirty="0">
                <a:solidFill>
                  <a:srgbClr val="000066"/>
                </a:solidFill>
              </a:rPr>
              <a:t>nj.gov/bpu</a:t>
            </a:r>
            <a:endParaRPr lang="en-US" u="sng" dirty="0"/>
          </a:p>
        </p:txBody>
      </p:sp>
    </p:spTree>
    <p:extLst>
      <p:ext uri="{BB962C8B-B14F-4D97-AF65-F5344CB8AC3E}">
        <p14:creationId xmlns:p14="http://schemas.microsoft.com/office/powerpoint/2010/main" val="2180979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56" y="126124"/>
            <a:ext cx="8069344" cy="1143000"/>
          </a:xfrm>
        </p:spPr>
        <p:txBody>
          <a:bodyPr anchor="ctr">
            <a:normAutofit/>
          </a:bodyPr>
          <a:lstStyle/>
          <a:p>
            <a:pPr algn="l"/>
            <a:r>
              <a:rPr lang="en-US" dirty="0">
                <a:solidFill>
                  <a:schemeClr val="tx1"/>
                </a:solidFill>
              </a:rPr>
              <a:t>Eligibility</a:t>
            </a:r>
          </a:p>
        </p:txBody>
      </p:sp>
      <p:sp>
        <p:nvSpPr>
          <p:cNvPr id="3" name="Content Placeholder 2"/>
          <p:cNvSpPr>
            <a:spLocks noGrp="1"/>
          </p:cNvSpPr>
          <p:nvPr>
            <p:ph idx="1"/>
          </p:nvPr>
        </p:nvSpPr>
        <p:spPr>
          <a:xfrm>
            <a:off x="606285" y="1316420"/>
            <a:ext cx="8229600" cy="4525963"/>
          </a:xfrm>
        </p:spPr>
        <p:txBody>
          <a:bodyPr>
            <a:normAutofit/>
          </a:bodyPr>
          <a:lstStyle/>
          <a:p>
            <a:pPr>
              <a:lnSpc>
                <a:spcPct val="80000"/>
              </a:lnSpc>
              <a:buNone/>
            </a:pPr>
            <a:r>
              <a:rPr lang="en-US" sz="2400" dirty="0">
                <a:solidFill>
                  <a:schemeClr val="tx1"/>
                </a:solidFill>
                <a:latin typeface="+mj-lt"/>
              </a:rPr>
              <a:t>New and gut rehab residential construction, including:</a:t>
            </a:r>
            <a:br>
              <a:rPr lang="en-US" sz="2400" dirty="0">
                <a:solidFill>
                  <a:schemeClr val="tx1"/>
                </a:solidFill>
                <a:latin typeface="+mj-lt"/>
              </a:rPr>
            </a:br>
            <a:endParaRPr lang="en-US" sz="2400" dirty="0">
              <a:solidFill>
                <a:schemeClr val="tx1"/>
              </a:solidFill>
              <a:latin typeface="+mj-lt"/>
            </a:endParaRPr>
          </a:p>
          <a:p>
            <a:pPr>
              <a:lnSpc>
                <a:spcPct val="80000"/>
              </a:lnSpc>
              <a:buClr>
                <a:schemeClr val="tx1"/>
              </a:buClr>
            </a:pPr>
            <a:r>
              <a:rPr lang="en-US" sz="2400" dirty="0">
                <a:solidFill>
                  <a:schemeClr val="tx1"/>
                </a:solidFill>
                <a:latin typeface="+mj-lt"/>
              </a:rPr>
              <a:t>Custom homes</a:t>
            </a:r>
          </a:p>
          <a:p>
            <a:pPr>
              <a:lnSpc>
                <a:spcPct val="80000"/>
              </a:lnSpc>
              <a:buClr>
                <a:schemeClr val="tx1"/>
              </a:buClr>
            </a:pPr>
            <a:r>
              <a:rPr lang="en-US" sz="2400" dirty="0">
                <a:solidFill>
                  <a:schemeClr val="tx1"/>
                </a:solidFill>
                <a:latin typeface="+mj-lt"/>
              </a:rPr>
              <a:t>Single-family production homes</a:t>
            </a:r>
          </a:p>
          <a:p>
            <a:pPr>
              <a:lnSpc>
                <a:spcPct val="80000"/>
              </a:lnSpc>
              <a:buClr>
                <a:schemeClr val="tx1"/>
              </a:buClr>
            </a:pPr>
            <a:r>
              <a:rPr lang="en-US" sz="2400" dirty="0">
                <a:solidFill>
                  <a:schemeClr val="tx1"/>
                </a:solidFill>
                <a:latin typeface="+mj-lt"/>
              </a:rPr>
              <a:t>Townhouses</a:t>
            </a:r>
          </a:p>
          <a:p>
            <a:pPr>
              <a:lnSpc>
                <a:spcPct val="80000"/>
              </a:lnSpc>
              <a:buClr>
                <a:schemeClr val="tx1"/>
              </a:buClr>
            </a:pPr>
            <a:r>
              <a:rPr lang="en-US" sz="2400" dirty="0">
                <a:solidFill>
                  <a:schemeClr val="tx1"/>
                </a:solidFill>
                <a:latin typeface="+mj-lt"/>
              </a:rPr>
              <a:t>Multi-family apartments</a:t>
            </a:r>
          </a:p>
          <a:p>
            <a:pPr>
              <a:lnSpc>
                <a:spcPct val="80000"/>
              </a:lnSpc>
              <a:buClr>
                <a:schemeClr val="tx1"/>
              </a:buClr>
            </a:pPr>
            <a:r>
              <a:rPr lang="en-US" sz="2400" dirty="0">
                <a:solidFill>
                  <a:schemeClr val="tx1"/>
                </a:solidFill>
                <a:latin typeface="+mj-lt"/>
              </a:rPr>
              <a:t>Active adult single-family and low/mid-rise housing</a:t>
            </a:r>
          </a:p>
          <a:p>
            <a:pPr marL="0" indent="0">
              <a:buNone/>
            </a:pPr>
            <a:endParaRPr lang="en-US" dirty="0"/>
          </a:p>
        </p:txBody>
      </p:sp>
      <p:pic>
        <p:nvPicPr>
          <p:cNvPr id="4" name="Picture 10" descr="http://a330.g.akamai.net/7/330/2540/20080720142314/www.housingzone.com/articles/images/PBX/20060501/pbx0605pp_zero_front.jpg"/>
          <p:cNvPicPr>
            <a:picLocks noChangeAspect="1" noChangeArrowheads="1"/>
          </p:cNvPicPr>
          <p:nvPr/>
        </p:nvPicPr>
        <p:blipFill>
          <a:blip r:embed="rId2" cstate="print"/>
          <a:srcRect/>
          <a:stretch>
            <a:fillRect/>
          </a:stretch>
        </p:blipFill>
        <p:spPr bwMode="auto">
          <a:xfrm>
            <a:off x="1408537" y="4379679"/>
            <a:ext cx="2729602" cy="1460137"/>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pic>
        <p:nvPicPr>
          <p:cNvPr id="5" name="Picture 3"/>
          <p:cNvPicPr>
            <a:picLocks noChangeAspect="1" noChangeArrowheads="1"/>
          </p:cNvPicPr>
          <p:nvPr/>
        </p:nvPicPr>
        <p:blipFill>
          <a:blip r:embed="rId3" cstate="print"/>
          <a:srcRect/>
          <a:stretch>
            <a:fillRect/>
          </a:stretch>
        </p:blipFill>
        <p:spPr bwMode="auto">
          <a:xfrm>
            <a:off x="5031893" y="4379678"/>
            <a:ext cx="2311902" cy="1499747"/>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2610677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1334" y="1357599"/>
            <a:ext cx="8788487" cy="4749690"/>
          </a:xfrm>
        </p:spPr>
        <p:txBody>
          <a:bodyPr/>
          <a:lstStyle/>
          <a:p>
            <a:r>
              <a:rPr lang="en-US" dirty="0">
                <a:solidFill>
                  <a:schemeClr val="tx1"/>
                </a:solidFill>
              </a:rPr>
              <a:t>A complete thermal enclosure system, includes:</a:t>
            </a:r>
          </a:p>
          <a:p>
            <a:pPr lvl="1"/>
            <a:r>
              <a:rPr lang="en-US" dirty="0">
                <a:solidFill>
                  <a:schemeClr val="tx1"/>
                </a:solidFill>
              </a:rPr>
              <a:t>Comprehensive air sealing</a:t>
            </a:r>
          </a:p>
          <a:p>
            <a:pPr lvl="1"/>
            <a:r>
              <a:rPr lang="en-US" dirty="0">
                <a:solidFill>
                  <a:schemeClr val="tx1"/>
                </a:solidFill>
              </a:rPr>
              <a:t>Quality-installed insulation</a:t>
            </a:r>
          </a:p>
          <a:p>
            <a:pPr lvl="1"/>
            <a:r>
              <a:rPr lang="en-US" dirty="0">
                <a:solidFill>
                  <a:schemeClr val="tx1"/>
                </a:solidFill>
              </a:rPr>
              <a:t>High-performance Windows</a:t>
            </a:r>
          </a:p>
          <a:p>
            <a:r>
              <a:rPr lang="en-US" dirty="0">
                <a:solidFill>
                  <a:schemeClr val="tx1"/>
                </a:solidFill>
              </a:rPr>
              <a:t>High Efficiency HVAC Systems</a:t>
            </a:r>
          </a:p>
          <a:p>
            <a:r>
              <a:rPr lang="en-US" dirty="0">
                <a:solidFill>
                  <a:schemeClr val="tx1"/>
                </a:solidFill>
              </a:rPr>
              <a:t>Energy-efficient Lighting and Appliances</a:t>
            </a:r>
          </a:p>
          <a:p>
            <a:r>
              <a:rPr lang="en-US" dirty="0">
                <a:solidFill>
                  <a:schemeClr val="tx1"/>
                </a:solidFill>
              </a:rPr>
              <a:t>For more information: NJCleanEnergy.com/RNC</a:t>
            </a:r>
          </a:p>
        </p:txBody>
      </p:sp>
      <p:sp>
        <p:nvSpPr>
          <p:cNvPr id="4" name="Text Placeholder 3"/>
          <p:cNvSpPr>
            <a:spLocks noGrp="1"/>
          </p:cNvSpPr>
          <p:nvPr>
            <p:ph type="body" sz="quarter" idx="12"/>
          </p:nvPr>
        </p:nvSpPr>
        <p:spPr>
          <a:xfrm>
            <a:off x="96640" y="238191"/>
            <a:ext cx="6137163" cy="691585"/>
          </a:xfrm>
        </p:spPr>
        <p:txBody>
          <a:bodyPr/>
          <a:lstStyle/>
          <a:p>
            <a:r>
              <a:rPr lang="en-US" cap="none" dirty="0">
                <a:solidFill>
                  <a:schemeClr val="tx1"/>
                </a:solidFill>
              </a:rPr>
              <a:t>Other Characteristics</a:t>
            </a:r>
          </a:p>
        </p:txBody>
      </p:sp>
      <p:pic>
        <p:nvPicPr>
          <p:cNvPr id="17" name="Picture 1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54974" y="1902543"/>
            <a:ext cx="3208807" cy="2239035"/>
          </a:xfrm>
          <a:prstGeom prst="rect">
            <a:avLst/>
          </a:prstGeom>
        </p:spPr>
      </p:pic>
    </p:spTree>
    <p:extLst>
      <p:ext uri="{BB962C8B-B14F-4D97-AF65-F5344CB8AC3E}">
        <p14:creationId xmlns:p14="http://schemas.microsoft.com/office/powerpoint/2010/main" val="174815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60812"/>
            <a:ext cx="8229600" cy="1143000"/>
          </a:xfrm>
        </p:spPr>
        <p:txBody>
          <a:bodyPr>
            <a:normAutofit/>
          </a:bodyPr>
          <a:lstStyle/>
          <a:p>
            <a:r>
              <a:rPr lang="en-US" dirty="0">
                <a:solidFill>
                  <a:schemeClr val="tx1"/>
                </a:solidFill>
              </a:rPr>
              <a:t>Appliance Rebates</a:t>
            </a:r>
          </a:p>
        </p:txBody>
      </p:sp>
      <p:sp>
        <p:nvSpPr>
          <p:cNvPr id="5" name="Content Placeholder 4"/>
          <p:cNvSpPr>
            <a:spLocks noGrp="1"/>
          </p:cNvSpPr>
          <p:nvPr>
            <p:ph idx="1"/>
          </p:nvPr>
        </p:nvSpPr>
        <p:spPr>
          <a:xfrm>
            <a:off x="362607" y="1206062"/>
            <a:ext cx="8229600" cy="4525963"/>
          </a:xfrm>
        </p:spPr>
        <p:txBody>
          <a:bodyPr>
            <a:normAutofit/>
          </a:bodyPr>
          <a:lstStyle/>
          <a:p>
            <a:pPr>
              <a:buClr>
                <a:schemeClr val="tx1"/>
              </a:buClr>
              <a:buFont typeface="Arial" panose="020B0604020202020204" pitchFamily="34" charset="0"/>
              <a:buChar char="•"/>
            </a:pPr>
            <a:r>
              <a:rPr lang="en-US" sz="2400" dirty="0">
                <a:solidFill>
                  <a:schemeClr val="tx1"/>
                </a:solidFill>
                <a:latin typeface="+mj-lt"/>
              </a:rPr>
              <a:t>$50 or $75 rebates on select clothes washers and refrigerators</a:t>
            </a:r>
          </a:p>
          <a:p>
            <a:pPr>
              <a:buClr>
                <a:schemeClr val="tx1"/>
              </a:buClr>
              <a:buFont typeface="Arial" panose="020B0604020202020204" pitchFamily="34" charset="0"/>
              <a:buChar char="•"/>
            </a:pPr>
            <a:r>
              <a:rPr lang="en-US" sz="2400" dirty="0">
                <a:solidFill>
                  <a:schemeClr val="tx1"/>
                </a:solidFill>
                <a:latin typeface="+mj-lt"/>
              </a:rPr>
              <a:t>$100 or $300 rebates for dryers </a:t>
            </a:r>
          </a:p>
          <a:p>
            <a:pPr>
              <a:buClr>
                <a:schemeClr val="tx1"/>
              </a:buClr>
              <a:buFont typeface="Arial" panose="020B0604020202020204" pitchFamily="34" charset="0"/>
              <a:buChar char="•"/>
            </a:pPr>
            <a:r>
              <a:rPr lang="en-US" sz="2400" dirty="0">
                <a:solidFill>
                  <a:schemeClr val="tx1"/>
                </a:solidFill>
                <a:latin typeface="+mj-lt"/>
              </a:rPr>
              <a:t>Ask retailers for more information or visit: </a:t>
            </a:r>
          </a:p>
          <a:p>
            <a:pPr lvl="1">
              <a:buClr>
                <a:schemeClr val="tx1"/>
              </a:buClr>
              <a:buFont typeface="Arial" panose="020B0604020202020204" pitchFamily="34" charset="0"/>
              <a:buChar char="•"/>
            </a:pPr>
            <a:r>
              <a:rPr lang="en-US" sz="2000" dirty="0">
                <a:solidFill>
                  <a:schemeClr val="tx1"/>
                </a:solidFill>
                <a:latin typeface="+mj-lt"/>
              </a:rPr>
              <a:t>NJCleanEnergy.com/CLOTHESWASHERS</a:t>
            </a:r>
          </a:p>
          <a:p>
            <a:pPr lvl="1">
              <a:buClr>
                <a:schemeClr val="tx1"/>
              </a:buClr>
              <a:buFont typeface="Arial" panose="020B0604020202020204" pitchFamily="34" charset="0"/>
              <a:buChar char="•"/>
            </a:pPr>
            <a:r>
              <a:rPr lang="en-US" sz="2000" dirty="0">
                <a:solidFill>
                  <a:schemeClr val="tx1"/>
                </a:solidFill>
                <a:latin typeface="+mj-lt"/>
              </a:rPr>
              <a:t>NJCleanEnergy.com/DRYERS</a:t>
            </a:r>
          </a:p>
          <a:p>
            <a:pPr lvl="1">
              <a:buClr>
                <a:schemeClr val="tx1"/>
              </a:buClr>
              <a:buFont typeface="Arial" panose="020B0604020202020204" pitchFamily="34" charset="0"/>
              <a:buChar char="•"/>
            </a:pPr>
            <a:r>
              <a:rPr lang="en-US" sz="2000" dirty="0">
                <a:solidFill>
                  <a:schemeClr val="tx1"/>
                </a:solidFill>
                <a:latin typeface="+mj-lt"/>
              </a:rPr>
              <a:t>NJCleanEnergy.com/FRIDGEREBATE</a:t>
            </a:r>
            <a:endParaRPr lang="en-US" sz="2400" dirty="0">
              <a:solidFill>
                <a:schemeClr val="tx1"/>
              </a:solidFill>
              <a:latin typeface="+mj-lt"/>
            </a:endParaRPr>
          </a:p>
          <a:p>
            <a:pPr>
              <a:buClr>
                <a:schemeClr val="tx1"/>
              </a:buClr>
              <a:buFont typeface="Arial" panose="020B0604020202020204" pitchFamily="34" charset="0"/>
              <a:buChar char="•"/>
            </a:pPr>
            <a:r>
              <a:rPr lang="en-US" sz="2400" dirty="0">
                <a:solidFill>
                  <a:schemeClr val="tx1"/>
                </a:solidFill>
                <a:latin typeface="+mj-lt"/>
              </a:rPr>
              <a:t>Eligible products lists are included on each page</a:t>
            </a:r>
          </a:p>
          <a:p>
            <a:pPr>
              <a:buClr>
                <a:schemeClr val="tx1"/>
              </a:buClr>
              <a:buFont typeface="Arial" panose="020B0604020202020204" pitchFamily="34" charset="0"/>
              <a:buChar char="•"/>
            </a:pPr>
            <a:r>
              <a:rPr lang="en-US" sz="2400" dirty="0">
                <a:solidFill>
                  <a:schemeClr val="tx1"/>
                </a:solidFill>
                <a:latin typeface="+mj-lt"/>
              </a:rPr>
              <a:t>Visit NJCleanEnergy.com/FINDER to see if the </a:t>
            </a:r>
            <a:br>
              <a:rPr lang="en-US" sz="2400" dirty="0">
                <a:solidFill>
                  <a:schemeClr val="tx1"/>
                </a:solidFill>
                <a:latin typeface="+mj-lt"/>
              </a:rPr>
            </a:br>
            <a:r>
              <a:rPr lang="en-US" sz="2400" dirty="0">
                <a:solidFill>
                  <a:schemeClr val="tx1"/>
                </a:solidFill>
                <a:latin typeface="+mj-lt"/>
              </a:rPr>
              <a:t>models you are considering qualify</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31880" y="3933738"/>
            <a:ext cx="2254469" cy="2252436"/>
          </a:xfrm>
          <a:prstGeom prst="rect">
            <a:avLst/>
          </a:prstGeom>
        </p:spPr>
      </p:pic>
    </p:spTree>
    <p:extLst>
      <p:ext uri="{BB962C8B-B14F-4D97-AF65-F5344CB8AC3E}">
        <p14:creationId xmlns:p14="http://schemas.microsoft.com/office/powerpoint/2010/main" val="3036439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alphaModFix amt="20000"/>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rcRect l="855" t="-513" b="15507"/>
          <a:stretch/>
        </p:blipFill>
        <p:spPr>
          <a:xfrm>
            <a:off x="0" y="1083733"/>
            <a:ext cx="9144000" cy="5274734"/>
          </a:xfrm>
          <a:prstGeom prst="rect">
            <a:avLst/>
          </a:prstGeom>
        </p:spPr>
      </p:pic>
      <p:sp>
        <p:nvSpPr>
          <p:cNvPr id="4097" name="Shape 57"/>
          <p:cNvSpPr>
            <a:spLocks noChangeArrowheads="1"/>
          </p:cNvSpPr>
          <p:nvPr/>
        </p:nvSpPr>
        <p:spPr bwMode="auto">
          <a:xfrm>
            <a:off x="292231" y="377333"/>
            <a:ext cx="6292817" cy="68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defTabSz="647700">
              <a:lnSpc>
                <a:spcPct val="120000"/>
              </a:lnSpc>
              <a:spcBef>
                <a:spcPts val="1700"/>
              </a:spcBef>
            </a:pPr>
            <a:r>
              <a:rPr lang="en-US" sz="4000"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Appliance Recycling</a:t>
            </a:r>
          </a:p>
        </p:txBody>
      </p:sp>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99" name="Shape 76"/>
          <p:cNvSpPr>
            <a:spLocks noChangeArrowheads="1"/>
          </p:cNvSpPr>
          <p:nvPr/>
        </p:nvSpPr>
        <p:spPr bwMode="auto">
          <a:xfrm>
            <a:off x="633059" y="1465899"/>
            <a:ext cx="8035925" cy="577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marL="914400" lvl="1" indent="-457200" defTabSz="647700" eaLnBrk="1" hangingPunct="1">
              <a:lnSpc>
                <a:spcPct val="110000"/>
              </a:lnSpc>
              <a:spcBef>
                <a:spcPts val="1700"/>
              </a:spcBef>
              <a:buClr>
                <a:srgbClr val="105F9E"/>
              </a:buClr>
              <a:buFont typeface="Arial" panose="020B0604020202020204" pitchFamily="34" charset="0"/>
              <a:buChar char="•"/>
            </a:pPr>
            <a:r>
              <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Recycling for old, inefficient refrigerators and freezers</a:t>
            </a:r>
          </a:p>
          <a:p>
            <a:pPr marL="914400" lvl="1" indent="-457200" defTabSz="647700" eaLnBrk="1" hangingPunct="1">
              <a:lnSpc>
                <a:spcPct val="110000"/>
              </a:lnSpc>
              <a:spcBef>
                <a:spcPts val="1700"/>
              </a:spcBef>
              <a:buClr>
                <a:srgbClr val="105F9E"/>
              </a:buClr>
              <a:buFont typeface="Arial" panose="020B0604020202020204" pitchFamily="34" charset="0"/>
              <a:buChar char="•"/>
            </a:pPr>
            <a:r>
              <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FREE pick-up and a $50 rebate</a:t>
            </a:r>
          </a:p>
          <a:p>
            <a:pPr marL="914400" lvl="1" indent="-457200" defTabSz="647700" eaLnBrk="1" hangingPunct="1">
              <a:lnSpc>
                <a:spcPct val="110000"/>
              </a:lnSpc>
              <a:spcBef>
                <a:spcPts val="1700"/>
              </a:spcBef>
              <a:buClr>
                <a:srgbClr val="105F9E"/>
              </a:buClr>
              <a:buFont typeface="Arial" panose="020B0604020202020204" pitchFamily="34" charset="0"/>
              <a:buChar char="•"/>
            </a:pPr>
            <a:r>
              <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Room air conditioners and dehumidifiers can be recycled at the same appointment for an additional $25 rebate each</a:t>
            </a:r>
          </a:p>
          <a:p>
            <a:pPr marL="914400" lvl="1" indent="-457200" defTabSz="647700" eaLnBrk="1" hangingPunct="1">
              <a:lnSpc>
                <a:spcPct val="110000"/>
              </a:lnSpc>
              <a:spcBef>
                <a:spcPts val="1700"/>
              </a:spcBef>
              <a:buClr>
                <a:srgbClr val="105F9E"/>
              </a:buClr>
              <a:buFont typeface="Arial" panose="020B0604020202020204" pitchFamily="34" charset="0"/>
              <a:buChar char="•"/>
            </a:pPr>
            <a:r>
              <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Approximately 95% of each appliance </a:t>
            </a:r>
            <a:br>
              <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br>
            <a:r>
              <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is recycled</a:t>
            </a:r>
          </a:p>
          <a:p>
            <a:pPr marL="914400" lvl="1" indent="-457200" defTabSz="647700" eaLnBrk="1" hangingPunct="1">
              <a:lnSpc>
                <a:spcPct val="110000"/>
              </a:lnSpc>
              <a:spcBef>
                <a:spcPts val="1700"/>
              </a:spcBef>
              <a:buClr>
                <a:srgbClr val="105F9E"/>
              </a:buClr>
              <a:buFont typeface="Arial" panose="020B0604020202020204" pitchFamily="34" charset="0"/>
              <a:buChar char="•"/>
            </a:pPr>
            <a:r>
              <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Schedule appointments online at NJCleanEnergy.com/RECYCLING</a:t>
            </a:r>
          </a:p>
          <a:p>
            <a:pPr marL="914400" lvl="1" indent="-457200" defTabSz="647700" eaLnBrk="1" hangingPunct="1">
              <a:lnSpc>
                <a:spcPct val="110000"/>
              </a:lnSpc>
              <a:spcBef>
                <a:spcPts val="1700"/>
              </a:spcBef>
              <a:buClr>
                <a:srgbClr val="105F9E"/>
              </a:buClr>
              <a:buFont typeface="Arial" panose="020B0604020202020204" pitchFamily="34" charset="0"/>
              <a:buChar char="•"/>
            </a:pPr>
            <a:endPar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endParaRPr>
          </a:p>
          <a:p>
            <a:pPr marL="914400" lvl="1" indent="-457200" defTabSz="647700" eaLnBrk="1" hangingPunct="1">
              <a:lnSpc>
                <a:spcPct val="110000"/>
              </a:lnSpc>
              <a:spcBef>
                <a:spcPts val="1700"/>
              </a:spcBef>
              <a:buClr>
                <a:srgbClr val="105F9E"/>
              </a:buClr>
              <a:buFont typeface="Arial" panose="020B0604020202020204" pitchFamily="34" charset="0"/>
              <a:buChar char="•"/>
            </a:pPr>
            <a:endPar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endParaRPr>
          </a:p>
        </p:txBody>
      </p:sp>
      <p:pic>
        <p:nvPicPr>
          <p:cNvPr id="7" name="Picture 6"/>
          <p:cNvPicPr>
            <a:picLocks noChangeAspect="1"/>
          </p:cNvPicPr>
          <p:nvPr/>
        </p:nvPicPr>
        <p:blipFill rotWithShape="1">
          <a:blip r:embed="rId5"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4464" y="3588491"/>
            <a:ext cx="1467744" cy="2324784"/>
          </a:xfrm>
          <a:prstGeom prst="rect">
            <a:avLst/>
          </a:prstGeom>
        </p:spPr>
      </p:pic>
    </p:spTree>
    <p:extLst>
      <p:ext uri="{BB962C8B-B14F-4D97-AF65-F5344CB8AC3E}">
        <p14:creationId xmlns:p14="http://schemas.microsoft.com/office/powerpoint/2010/main" val="36363724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360"/>
            <a:ext cx="8229600" cy="1143000"/>
          </a:xfrm>
        </p:spPr>
        <p:txBody>
          <a:bodyPr anchor="ctr">
            <a:normAutofit/>
          </a:bodyPr>
          <a:lstStyle/>
          <a:p>
            <a:r>
              <a:rPr lang="en-US" dirty="0">
                <a:solidFill>
                  <a:schemeClr val="tx1"/>
                </a:solidFill>
              </a:rPr>
              <a:t>Comfort Partners</a:t>
            </a:r>
          </a:p>
        </p:txBody>
      </p:sp>
      <p:sp>
        <p:nvSpPr>
          <p:cNvPr id="3" name="Content Placeholder 2"/>
          <p:cNvSpPr>
            <a:spLocks noGrp="1"/>
          </p:cNvSpPr>
          <p:nvPr>
            <p:ph idx="1"/>
          </p:nvPr>
        </p:nvSpPr>
        <p:spPr>
          <a:xfrm>
            <a:off x="441434" y="1379483"/>
            <a:ext cx="8229600" cy="4525963"/>
          </a:xfrm>
        </p:spPr>
        <p:txBody>
          <a:bodyPr>
            <a:normAutofit lnSpcReduction="10000"/>
          </a:bodyPr>
          <a:lstStyle/>
          <a:p>
            <a:pPr marL="0" indent="0">
              <a:buNone/>
            </a:pPr>
            <a:r>
              <a:rPr lang="en-US" sz="2200" dirty="0">
                <a:solidFill>
                  <a:schemeClr val="tx1"/>
                </a:solidFill>
                <a:latin typeface="+mj-lt"/>
              </a:rPr>
              <a:t>This free, energy saving and education program is geared to low-income homeowners who have an income at or below 225% of the federal poverty guidelines. </a:t>
            </a:r>
          </a:p>
          <a:p>
            <a:pPr marL="0" indent="0">
              <a:buNone/>
            </a:pPr>
            <a:r>
              <a:rPr lang="en-US" sz="2200" dirty="0">
                <a:solidFill>
                  <a:schemeClr val="tx1"/>
                </a:solidFill>
                <a:latin typeface="+mj-lt"/>
              </a:rPr>
              <a:t>Eligible participants receive free installation by a Building Performance Institute (BPI) GoldStar contractor of the following (on a home specific basis):</a:t>
            </a:r>
          </a:p>
          <a:p>
            <a:pPr lvl="1">
              <a:buClr>
                <a:schemeClr val="tx1"/>
              </a:buClr>
              <a:buFont typeface="Arial" panose="020B0604020202020204" pitchFamily="34" charset="0"/>
              <a:buChar char="•"/>
            </a:pPr>
            <a:r>
              <a:rPr lang="en-US" sz="2000" dirty="0">
                <a:solidFill>
                  <a:schemeClr val="tx1"/>
                </a:solidFill>
                <a:latin typeface="+mj-lt"/>
              </a:rPr>
              <a:t>Energy efficient lighting</a:t>
            </a:r>
          </a:p>
          <a:p>
            <a:pPr lvl="1">
              <a:buClr>
                <a:schemeClr val="tx1"/>
              </a:buClr>
              <a:buFont typeface="Arial" panose="020B0604020202020204" pitchFamily="34" charset="0"/>
              <a:buChar char="•"/>
            </a:pPr>
            <a:r>
              <a:rPr lang="en-US" sz="2000" dirty="0">
                <a:solidFill>
                  <a:schemeClr val="tx1"/>
                </a:solidFill>
                <a:latin typeface="+mj-lt"/>
              </a:rPr>
              <a:t>Hot water conservation measures (water heater insulation, water heater pipe insulation and energy-saving showerheads and aerators)</a:t>
            </a:r>
          </a:p>
          <a:p>
            <a:pPr lvl="1">
              <a:buClr>
                <a:schemeClr val="tx1"/>
              </a:buClr>
              <a:buFont typeface="Arial" panose="020B0604020202020204" pitchFamily="34" charset="0"/>
              <a:buChar char="•"/>
            </a:pPr>
            <a:r>
              <a:rPr lang="en-US" sz="2000" dirty="0">
                <a:solidFill>
                  <a:schemeClr val="tx1"/>
                </a:solidFill>
                <a:latin typeface="+mj-lt"/>
              </a:rPr>
              <a:t>Replacement of inefficient refrigerators and thermostats</a:t>
            </a:r>
          </a:p>
          <a:p>
            <a:pPr lvl="1">
              <a:buClr>
                <a:schemeClr val="tx1"/>
              </a:buClr>
              <a:buFont typeface="Arial" panose="020B0604020202020204" pitchFamily="34" charset="0"/>
              <a:buChar char="•"/>
            </a:pPr>
            <a:r>
              <a:rPr lang="en-US" sz="2000" dirty="0">
                <a:solidFill>
                  <a:schemeClr val="tx1"/>
                </a:solidFill>
                <a:latin typeface="+mj-lt"/>
              </a:rPr>
              <a:t>Insulation upgrades (attic, wall, etc.)</a:t>
            </a:r>
          </a:p>
          <a:p>
            <a:pPr lvl="1">
              <a:buClr>
                <a:schemeClr val="tx1"/>
              </a:buClr>
              <a:buFont typeface="Arial" panose="020B0604020202020204" pitchFamily="34" charset="0"/>
              <a:buChar char="•"/>
            </a:pPr>
            <a:r>
              <a:rPr lang="en-US" sz="2000" dirty="0">
                <a:solidFill>
                  <a:schemeClr val="tx1"/>
                </a:solidFill>
                <a:latin typeface="+mj-lt"/>
              </a:rPr>
              <a:t>Blower-door guided air sealing, duct sealing and repair</a:t>
            </a:r>
          </a:p>
          <a:p>
            <a:pPr lvl="1">
              <a:buClr>
                <a:schemeClr val="tx1"/>
              </a:buClr>
              <a:buFont typeface="Arial" panose="020B0604020202020204" pitchFamily="34" charset="0"/>
              <a:buChar char="•"/>
            </a:pPr>
            <a:r>
              <a:rPr lang="en-US" sz="2000" dirty="0">
                <a:solidFill>
                  <a:schemeClr val="tx1"/>
                </a:solidFill>
                <a:latin typeface="+mj-lt"/>
              </a:rPr>
              <a:t>Heating/cooling equipment maintenance</a:t>
            </a:r>
          </a:p>
        </p:txBody>
      </p:sp>
    </p:spTree>
    <p:extLst>
      <p:ext uri="{BB962C8B-B14F-4D97-AF65-F5344CB8AC3E}">
        <p14:creationId xmlns:p14="http://schemas.microsoft.com/office/powerpoint/2010/main" val="2010330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359"/>
            <a:ext cx="8229600" cy="1143000"/>
          </a:xfrm>
        </p:spPr>
        <p:txBody>
          <a:bodyPr anchor="ctr">
            <a:normAutofit/>
          </a:bodyPr>
          <a:lstStyle/>
          <a:p>
            <a:r>
              <a:rPr lang="en-US" dirty="0">
                <a:solidFill>
                  <a:schemeClr val="tx1"/>
                </a:solidFill>
              </a:rPr>
              <a:t>Comfort Partners</a:t>
            </a:r>
          </a:p>
        </p:txBody>
      </p:sp>
      <p:sp>
        <p:nvSpPr>
          <p:cNvPr id="3" name="Content Placeholder 2"/>
          <p:cNvSpPr>
            <a:spLocks noGrp="1"/>
          </p:cNvSpPr>
          <p:nvPr>
            <p:ph idx="1"/>
          </p:nvPr>
        </p:nvSpPr>
        <p:spPr/>
        <p:txBody>
          <a:bodyPr>
            <a:normAutofit/>
          </a:bodyPr>
          <a:lstStyle/>
          <a:p>
            <a:pPr>
              <a:buClr>
                <a:schemeClr val="tx1"/>
              </a:buClr>
            </a:pPr>
            <a:r>
              <a:rPr lang="en-US" sz="2800" dirty="0">
                <a:solidFill>
                  <a:schemeClr val="tx1"/>
                </a:solidFill>
                <a:latin typeface="+mj-lt"/>
              </a:rPr>
              <a:t>Homeowners also receive comprehensive, personalized energy counseling and education</a:t>
            </a:r>
          </a:p>
          <a:p>
            <a:pPr>
              <a:buClr>
                <a:schemeClr val="tx1"/>
              </a:buClr>
            </a:pPr>
            <a:r>
              <a:rPr lang="en-US" sz="2800" dirty="0">
                <a:solidFill>
                  <a:schemeClr val="tx1"/>
                </a:solidFill>
                <a:latin typeface="+mj-lt"/>
              </a:rPr>
              <a:t>Contact 800-915-8309 for more information</a:t>
            </a:r>
            <a:endParaRPr lang="en-US" sz="2200" dirty="0">
              <a:latin typeface="Georgia" pitchFamily="18" charset="0"/>
            </a:endParaRPr>
          </a:p>
          <a:p>
            <a:pPr marL="0" indent="0">
              <a:buNone/>
            </a:pPr>
            <a:endParaRPr lang="en-US" sz="2200" dirty="0">
              <a:latin typeface="Georgia" pitchFamily="18" charset="0"/>
            </a:endParaRPr>
          </a:p>
          <a:p>
            <a:pPr marL="0" indent="0">
              <a:buNone/>
            </a:pPr>
            <a:endParaRPr lang="en-US" sz="2200" dirty="0">
              <a:latin typeface="Georgia" pitchFamily="18"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64774" y="3079881"/>
            <a:ext cx="4453415" cy="3046282"/>
          </a:xfrm>
          <a:prstGeom prst="rect">
            <a:avLst/>
          </a:prstGeom>
          <a:ln>
            <a:solidFill>
              <a:schemeClr val="tx1">
                <a:alpha val="60000"/>
              </a:schemeClr>
            </a:solidFill>
          </a:ln>
        </p:spPr>
      </p:pic>
    </p:spTree>
    <p:extLst>
      <p:ext uri="{BB962C8B-B14F-4D97-AF65-F5344CB8AC3E}">
        <p14:creationId xmlns:p14="http://schemas.microsoft.com/office/powerpoint/2010/main" val="3885763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124"/>
            <a:ext cx="8229600" cy="1143000"/>
          </a:xfrm>
        </p:spPr>
        <p:txBody>
          <a:bodyPr anchor="ctr">
            <a:normAutofit/>
          </a:bodyPr>
          <a:lstStyle/>
          <a:p>
            <a:r>
              <a:rPr lang="en-US" dirty="0">
                <a:solidFill>
                  <a:schemeClr val="tx1"/>
                </a:solidFill>
              </a:rPr>
              <a:t>Assistance Programs</a:t>
            </a:r>
          </a:p>
        </p:txBody>
      </p:sp>
      <p:sp>
        <p:nvSpPr>
          <p:cNvPr id="3" name="Content Placeholder 2"/>
          <p:cNvSpPr>
            <a:spLocks noGrp="1"/>
          </p:cNvSpPr>
          <p:nvPr>
            <p:ph idx="1"/>
          </p:nvPr>
        </p:nvSpPr>
        <p:spPr/>
        <p:txBody>
          <a:bodyPr>
            <a:normAutofit fontScale="85000" lnSpcReduction="20000"/>
          </a:bodyPr>
          <a:lstStyle/>
          <a:p>
            <a:pPr>
              <a:buNone/>
              <a:defRPr/>
            </a:pPr>
            <a:r>
              <a:rPr lang="en-US" sz="2600" u="sng" dirty="0">
                <a:solidFill>
                  <a:schemeClr val="tx1"/>
                </a:solidFill>
                <a:latin typeface="+mj-lt"/>
              </a:rPr>
              <a:t>Help Meet Your Energy Needs:</a:t>
            </a:r>
            <a:br>
              <a:rPr lang="en-US" sz="2600" u="sng" dirty="0">
                <a:solidFill>
                  <a:schemeClr val="tx1"/>
                </a:solidFill>
                <a:latin typeface="+mj-lt"/>
              </a:rPr>
            </a:br>
            <a:endParaRPr lang="en-US" sz="2600" u="sng" dirty="0">
              <a:solidFill>
                <a:schemeClr val="tx1"/>
              </a:solidFill>
              <a:latin typeface="+mj-lt"/>
            </a:endParaRPr>
          </a:p>
          <a:p>
            <a:pPr>
              <a:buClr>
                <a:schemeClr val="tx1"/>
              </a:buClr>
              <a:defRPr/>
            </a:pPr>
            <a:r>
              <a:rPr lang="en-US" sz="2600" dirty="0">
                <a:solidFill>
                  <a:schemeClr val="tx1"/>
                </a:solidFill>
                <a:latin typeface="+mj-lt"/>
              </a:rPr>
              <a:t>State and Federal Programs</a:t>
            </a:r>
          </a:p>
          <a:p>
            <a:pPr lvl="1">
              <a:buClr>
                <a:schemeClr val="tx1"/>
              </a:buClr>
              <a:defRPr/>
            </a:pPr>
            <a:r>
              <a:rPr lang="en-US" sz="2600" dirty="0">
                <a:solidFill>
                  <a:schemeClr val="tx1"/>
                </a:solidFill>
                <a:latin typeface="+mj-lt"/>
              </a:rPr>
              <a:t>Winter Termination Program</a:t>
            </a:r>
          </a:p>
          <a:p>
            <a:pPr lvl="1">
              <a:buClr>
                <a:schemeClr val="tx1"/>
              </a:buClr>
              <a:defRPr/>
            </a:pPr>
            <a:r>
              <a:rPr lang="en-US" sz="2600" dirty="0">
                <a:solidFill>
                  <a:schemeClr val="tx1"/>
                </a:solidFill>
                <a:latin typeface="+mj-lt"/>
              </a:rPr>
              <a:t>Universal Service Fund (USF) Program</a:t>
            </a:r>
          </a:p>
          <a:p>
            <a:pPr lvl="1">
              <a:buClr>
                <a:schemeClr val="tx1"/>
              </a:buClr>
              <a:defRPr/>
            </a:pPr>
            <a:r>
              <a:rPr lang="en-US" sz="2600" dirty="0">
                <a:solidFill>
                  <a:schemeClr val="tx1"/>
                </a:solidFill>
                <a:latin typeface="+mj-lt"/>
              </a:rPr>
              <a:t>The Low Income Home Energy Assistance Program</a:t>
            </a:r>
          </a:p>
          <a:p>
            <a:pPr lvl="1">
              <a:buClr>
                <a:schemeClr val="tx1"/>
              </a:buClr>
              <a:defRPr/>
            </a:pPr>
            <a:r>
              <a:rPr lang="en-US" sz="2600" dirty="0">
                <a:solidFill>
                  <a:schemeClr val="tx1"/>
                </a:solidFill>
                <a:latin typeface="+mj-lt"/>
              </a:rPr>
              <a:t>Lifeline Program</a:t>
            </a:r>
          </a:p>
          <a:p>
            <a:pPr lvl="1">
              <a:buClr>
                <a:schemeClr val="tx1"/>
              </a:buClr>
              <a:defRPr/>
            </a:pPr>
            <a:r>
              <a:rPr lang="en-US" sz="2600" dirty="0">
                <a:solidFill>
                  <a:schemeClr val="tx1"/>
                </a:solidFill>
                <a:latin typeface="+mj-lt"/>
              </a:rPr>
              <a:t>Comfort Partners Program</a:t>
            </a:r>
          </a:p>
          <a:p>
            <a:pPr lvl="1">
              <a:buClr>
                <a:schemeClr val="tx1"/>
              </a:buClr>
              <a:defRPr/>
            </a:pPr>
            <a:r>
              <a:rPr lang="en-US" sz="2600" dirty="0">
                <a:solidFill>
                  <a:schemeClr val="tx1"/>
                </a:solidFill>
                <a:latin typeface="+mj-lt"/>
              </a:rPr>
              <a:t>Temporary Relief of Utility Expenses (TRUE)</a:t>
            </a:r>
          </a:p>
          <a:p>
            <a:pPr lvl="1">
              <a:buClr>
                <a:schemeClr val="tx1"/>
              </a:buClr>
              <a:defRPr/>
            </a:pPr>
            <a:r>
              <a:rPr lang="en-US" sz="2600" dirty="0">
                <a:solidFill>
                  <a:schemeClr val="tx1"/>
                </a:solidFill>
                <a:latin typeface="+mj-lt"/>
              </a:rPr>
              <a:t>New Jersey Statewide Heating Assistance and Referral Energy Service, Inc. (NJSHARES)</a:t>
            </a:r>
          </a:p>
          <a:p>
            <a:pPr lvl="1">
              <a:defRPr/>
            </a:pPr>
            <a:endParaRPr lang="en-US" sz="2600" dirty="0">
              <a:solidFill>
                <a:schemeClr val="tx1"/>
              </a:solidFill>
              <a:latin typeface="+mj-lt"/>
            </a:endParaRPr>
          </a:p>
          <a:p>
            <a:pPr algn="ctr">
              <a:buNone/>
              <a:defRPr/>
            </a:pPr>
            <a:r>
              <a:rPr lang="en-US" sz="2600" dirty="0">
                <a:solidFill>
                  <a:schemeClr val="tx1"/>
                </a:solidFill>
                <a:latin typeface="+mj-lt"/>
              </a:rPr>
              <a:t>Call your utility company for more information.</a:t>
            </a:r>
          </a:p>
          <a:p>
            <a:pPr marL="0" indent="0">
              <a:buNone/>
            </a:pPr>
            <a:endParaRPr lang="en-US"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871" y="1135626"/>
            <a:ext cx="2991605" cy="1986425"/>
          </a:xfrm>
          <a:prstGeom prst="rect">
            <a:avLst/>
          </a:prstGeom>
          <a:ln>
            <a:solidFill>
              <a:schemeClr val="tx1">
                <a:alpha val="0"/>
              </a:schemeClr>
            </a:solidFill>
          </a:ln>
        </p:spPr>
      </p:pic>
    </p:spTree>
    <p:extLst>
      <p:ext uri="{BB962C8B-B14F-4D97-AF65-F5344CB8AC3E}">
        <p14:creationId xmlns:p14="http://schemas.microsoft.com/office/powerpoint/2010/main" val="4077574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199" y="1600200"/>
            <a:ext cx="4777409" cy="4525963"/>
          </a:xfrm>
        </p:spPr>
        <p:txBody>
          <a:bodyPr>
            <a:normAutofit fontScale="92500" lnSpcReduction="20000"/>
          </a:bodyPr>
          <a:lstStyle/>
          <a:p>
            <a:pPr>
              <a:lnSpc>
                <a:spcPct val="90000"/>
              </a:lnSpc>
              <a:buClr>
                <a:schemeClr val="tx1"/>
              </a:buClr>
              <a:buFontTx/>
              <a:buChar char="•"/>
            </a:pPr>
            <a:r>
              <a:rPr lang="en-US" sz="2400" dirty="0">
                <a:solidFill>
                  <a:schemeClr val="tx1"/>
                </a:solidFill>
                <a:latin typeface="+mj-lt"/>
              </a:rPr>
              <a:t>Regulate heating and cooling systems</a:t>
            </a:r>
          </a:p>
          <a:p>
            <a:pPr>
              <a:lnSpc>
                <a:spcPct val="90000"/>
              </a:lnSpc>
              <a:buClr>
                <a:schemeClr val="tx1"/>
              </a:buClr>
            </a:pPr>
            <a:endParaRPr lang="en-US" sz="2400" dirty="0">
              <a:solidFill>
                <a:schemeClr val="tx1"/>
              </a:solidFill>
              <a:latin typeface="+mj-lt"/>
            </a:endParaRPr>
          </a:p>
          <a:p>
            <a:pPr>
              <a:lnSpc>
                <a:spcPct val="90000"/>
              </a:lnSpc>
              <a:buClr>
                <a:schemeClr val="tx1"/>
              </a:buClr>
              <a:buFontTx/>
              <a:buChar char="•"/>
            </a:pPr>
            <a:r>
              <a:rPr lang="en-US" sz="2400" dirty="0">
                <a:solidFill>
                  <a:schemeClr val="tx1"/>
                </a:solidFill>
                <a:latin typeface="+mj-lt"/>
              </a:rPr>
              <a:t>Set the temperature 8 degrees lower when you are asleep or away in the winter</a:t>
            </a:r>
          </a:p>
          <a:p>
            <a:pPr>
              <a:lnSpc>
                <a:spcPct val="90000"/>
              </a:lnSpc>
              <a:buClr>
                <a:schemeClr val="tx1"/>
              </a:buClr>
            </a:pPr>
            <a:endParaRPr lang="en-US" sz="2400" dirty="0">
              <a:solidFill>
                <a:schemeClr val="tx1"/>
              </a:solidFill>
              <a:latin typeface="+mj-lt"/>
            </a:endParaRPr>
          </a:p>
          <a:p>
            <a:pPr>
              <a:lnSpc>
                <a:spcPct val="90000"/>
              </a:lnSpc>
              <a:buClr>
                <a:schemeClr val="tx1"/>
              </a:buClr>
              <a:buFontTx/>
              <a:buChar char="•"/>
            </a:pPr>
            <a:r>
              <a:rPr lang="en-US" sz="2400" dirty="0">
                <a:solidFill>
                  <a:schemeClr val="tx1"/>
                </a:solidFill>
                <a:latin typeface="+mj-lt"/>
              </a:rPr>
              <a:t>Set the temperature 7 degrees higher when you are away and 4 degrees higher when you are asleep in the summer</a:t>
            </a:r>
          </a:p>
          <a:p>
            <a:pPr>
              <a:lnSpc>
                <a:spcPct val="90000"/>
              </a:lnSpc>
              <a:buClr>
                <a:schemeClr val="tx1"/>
              </a:buClr>
            </a:pPr>
            <a:endParaRPr lang="en-US" sz="2400" dirty="0">
              <a:solidFill>
                <a:schemeClr val="tx1"/>
              </a:solidFill>
              <a:latin typeface="+mj-lt"/>
            </a:endParaRPr>
          </a:p>
          <a:p>
            <a:pPr>
              <a:lnSpc>
                <a:spcPct val="90000"/>
              </a:lnSpc>
              <a:buClr>
                <a:schemeClr val="tx1"/>
              </a:buClr>
              <a:buFontTx/>
              <a:buChar char="•"/>
            </a:pPr>
            <a:r>
              <a:rPr lang="en-US" sz="2400" dirty="0">
                <a:solidFill>
                  <a:schemeClr val="tx1"/>
                </a:solidFill>
                <a:latin typeface="+mj-lt"/>
              </a:rPr>
              <a:t>Turn on the ceiling fan to improve airflow and create gentle breezes</a:t>
            </a:r>
          </a:p>
          <a:p>
            <a:pPr>
              <a:lnSpc>
                <a:spcPct val="90000"/>
              </a:lnSpc>
              <a:buClr>
                <a:schemeClr val="tx1"/>
              </a:buClr>
            </a:pPr>
            <a:endParaRPr lang="en-US" sz="2400" dirty="0">
              <a:solidFill>
                <a:schemeClr val="tx1"/>
              </a:solidFill>
              <a:latin typeface="+mj-lt"/>
            </a:endParaRPr>
          </a:p>
          <a:p>
            <a:pPr>
              <a:lnSpc>
                <a:spcPct val="90000"/>
              </a:lnSpc>
              <a:buClr>
                <a:schemeClr val="tx1"/>
              </a:buClr>
              <a:buFontTx/>
              <a:buChar char="•"/>
            </a:pPr>
            <a:r>
              <a:rPr lang="en-US" sz="2400" dirty="0">
                <a:solidFill>
                  <a:schemeClr val="tx1"/>
                </a:solidFill>
                <a:latin typeface="+mj-lt"/>
              </a:rPr>
              <a:t>Turn fans and lights off when you’re not in the room</a:t>
            </a:r>
          </a:p>
          <a:p>
            <a:endParaRPr lang="en-US" dirty="0"/>
          </a:p>
        </p:txBody>
      </p:sp>
      <p:sp>
        <p:nvSpPr>
          <p:cNvPr id="2" name="Title 1"/>
          <p:cNvSpPr>
            <a:spLocks noGrp="1"/>
          </p:cNvSpPr>
          <p:nvPr>
            <p:ph type="title"/>
          </p:nvPr>
        </p:nvSpPr>
        <p:spPr>
          <a:xfrm>
            <a:off x="0" y="139262"/>
            <a:ext cx="8229600" cy="1143000"/>
          </a:xfrm>
        </p:spPr>
        <p:txBody>
          <a:bodyPr anchor="ctr">
            <a:normAutofit/>
          </a:bodyPr>
          <a:lstStyle/>
          <a:p>
            <a:r>
              <a:rPr lang="en-US" dirty="0">
                <a:solidFill>
                  <a:schemeClr val="tx1"/>
                </a:solidFill>
              </a:rPr>
              <a:t>Energy Saving Tips</a:t>
            </a:r>
          </a:p>
        </p:txBody>
      </p:sp>
      <p:pic>
        <p:nvPicPr>
          <p:cNvPr id="6" name="Content Placeholder 5" descr="New Tip 1"/>
          <p:cNvPicPr>
            <a:picLocks noGrp="1" noChangeAspect="1" noChangeArrowheads="1"/>
          </p:cNvPicPr>
          <p:nvPr>
            <p:ph sz="half" idx="2"/>
          </p:nvPr>
        </p:nvPicPr>
        <p:blipFill>
          <a:blip r:embed="rId3" cstate="print"/>
          <a:srcRect/>
          <a:stretch>
            <a:fillRect/>
          </a:stretch>
        </p:blipFill>
        <p:spPr bwMode="auto">
          <a:xfrm>
            <a:off x="5402262" y="2829909"/>
            <a:ext cx="2971800" cy="2066544"/>
          </a:xfrm>
          <a:prstGeom prst="rect">
            <a:avLst/>
          </a:prstGeom>
          <a:noFill/>
          <a:ln w="12700">
            <a:solidFill>
              <a:srgbClr val="000000"/>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277515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890"/>
            <a:ext cx="8229600" cy="1143000"/>
          </a:xfrm>
        </p:spPr>
        <p:txBody>
          <a:bodyPr anchor="ctr">
            <a:normAutofit/>
          </a:bodyPr>
          <a:lstStyle/>
          <a:p>
            <a:r>
              <a:rPr lang="en-US" dirty="0">
                <a:solidFill>
                  <a:schemeClr val="tx1"/>
                </a:solidFill>
              </a:rPr>
              <a:t>Energy Saving Tips</a:t>
            </a:r>
          </a:p>
        </p:txBody>
      </p:sp>
      <p:sp>
        <p:nvSpPr>
          <p:cNvPr id="3" name="Content Placeholder 2"/>
          <p:cNvSpPr>
            <a:spLocks noGrp="1"/>
          </p:cNvSpPr>
          <p:nvPr>
            <p:ph idx="1"/>
          </p:nvPr>
        </p:nvSpPr>
        <p:spPr>
          <a:xfrm>
            <a:off x="457200" y="1600200"/>
            <a:ext cx="4962939" cy="4525963"/>
          </a:xfrm>
        </p:spPr>
        <p:txBody>
          <a:bodyPr>
            <a:normAutofit/>
          </a:bodyPr>
          <a:lstStyle/>
          <a:p>
            <a:pPr marL="0" indent="0">
              <a:buNone/>
            </a:pPr>
            <a:r>
              <a:rPr lang="en-US" sz="2400" b="1" u="sng" dirty="0">
                <a:solidFill>
                  <a:schemeClr val="tx1"/>
                </a:solidFill>
                <a:latin typeface="+mj-lt"/>
              </a:rPr>
              <a:t>Let the Heat In or Out</a:t>
            </a:r>
          </a:p>
          <a:p>
            <a:pPr>
              <a:buClr>
                <a:schemeClr val="tx1"/>
              </a:buClr>
              <a:buFont typeface="Arial" panose="020B0604020202020204" pitchFamily="34" charset="0"/>
              <a:buChar char="•"/>
            </a:pPr>
            <a:r>
              <a:rPr lang="en-US" sz="2400" dirty="0">
                <a:solidFill>
                  <a:schemeClr val="tx1"/>
                </a:solidFill>
                <a:latin typeface="+mj-lt"/>
              </a:rPr>
              <a:t>Block out heat in the summer by keeping blinds or curtains closed during the day (especially on south-facing windows)</a:t>
            </a:r>
          </a:p>
          <a:p>
            <a:pPr>
              <a:buClr>
                <a:schemeClr val="tx1"/>
              </a:buClr>
              <a:buFont typeface="Arial" panose="020B0604020202020204" pitchFamily="34" charset="0"/>
              <a:buChar char="•"/>
            </a:pPr>
            <a:r>
              <a:rPr lang="en-US" sz="2400" dirty="0">
                <a:solidFill>
                  <a:schemeClr val="tx1"/>
                </a:solidFill>
                <a:latin typeface="+mj-lt"/>
              </a:rPr>
              <a:t>Let the heat in on winter days by opening them</a:t>
            </a:r>
          </a:p>
          <a:p>
            <a:pPr marL="0" indent="0">
              <a:buNone/>
            </a:pPr>
            <a:endParaRPr lang="en-US" dirty="0"/>
          </a:p>
        </p:txBody>
      </p:sp>
      <p:pic>
        <p:nvPicPr>
          <p:cNvPr id="4" name="Picture 3" descr="MPj04140580000[1]"/>
          <p:cNvPicPr>
            <a:picLocks noChangeAspect="1" noChangeArrowheads="1"/>
          </p:cNvPicPr>
          <p:nvPr/>
        </p:nvPicPr>
        <p:blipFill>
          <a:blip r:embed="rId2" cstate="print"/>
          <a:srcRect/>
          <a:stretch>
            <a:fillRect/>
          </a:stretch>
        </p:blipFill>
        <p:spPr bwMode="auto">
          <a:xfrm>
            <a:off x="5622235" y="1981200"/>
            <a:ext cx="2795588" cy="3505200"/>
          </a:xfrm>
          <a:prstGeom prst="rect">
            <a:avLst/>
          </a:prstGeom>
          <a:noFill/>
          <a:ln w="12700">
            <a:solidFill>
              <a:srgbClr val="000000"/>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2651583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9545" y="1363717"/>
            <a:ext cx="4038600" cy="4525963"/>
          </a:xfrm>
        </p:spPr>
        <p:txBody>
          <a:bodyPr>
            <a:normAutofit fontScale="85000" lnSpcReduction="20000"/>
          </a:bodyPr>
          <a:lstStyle/>
          <a:p>
            <a:pPr marL="0" indent="0">
              <a:buNone/>
            </a:pPr>
            <a:r>
              <a:rPr lang="en-US" sz="2600" b="1" u="sng" dirty="0">
                <a:solidFill>
                  <a:schemeClr val="tx1"/>
                </a:solidFill>
                <a:latin typeface="+mj-lt"/>
              </a:rPr>
              <a:t>Use Less Hot Water</a:t>
            </a:r>
          </a:p>
          <a:p>
            <a:pPr marL="0" indent="0">
              <a:buNone/>
            </a:pPr>
            <a:r>
              <a:rPr lang="en-US" sz="2600" b="1" dirty="0">
                <a:solidFill>
                  <a:schemeClr val="tx1"/>
                </a:solidFill>
                <a:latin typeface="+mj-lt"/>
              </a:rPr>
              <a:t>Fact: Water heating accounts for around 12% of a family’s utility bill</a:t>
            </a:r>
          </a:p>
          <a:p>
            <a:pPr>
              <a:buClr>
                <a:schemeClr val="tx1"/>
              </a:buClr>
              <a:buFont typeface="Arial" charset="0"/>
              <a:buChar char="•"/>
              <a:defRPr/>
            </a:pPr>
            <a:r>
              <a:rPr lang="en-US" sz="2600" dirty="0">
                <a:solidFill>
                  <a:schemeClr val="tx1"/>
                </a:solidFill>
                <a:latin typeface="+mj-lt"/>
              </a:rPr>
              <a:t>Lower water heater temperature from 150° to 120° </a:t>
            </a:r>
          </a:p>
          <a:p>
            <a:pPr>
              <a:buClr>
                <a:schemeClr val="tx1"/>
              </a:buClr>
              <a:buFont typeface="Arial" charset="0"/>
              <a:buChar char="•"/>
              <a:defRPr/>
            </a:pPr>
            <a:r>
              <a:rPr lang="en-US" sz="2600" dirty="0">
                <a:solidFill>
                  <a:schemeClr val="tx1"/>
                </a:solidFill>
                <a:latin typeface="+mj-lt"/>
              </a:rPr>
              <a:t>Wash your clothes in cold water</a:t>
            </a:r>
          </a:p>
          <a:p>
            <a:pPr>
              <a:buClr>
                <a:schemeClr val="tx1"/>
              </a:buClr>
              <a:buFont typeface="Arial" charset="0"/>
              <a:buChar char="•"/>
              <a:defRPr/>
            </a:pPr>
            <a:r>
              <a:rPr lang="en-US" sz="2600" dirty="0">
                <a:solidFill>
                  <a:schemeClr val="tx1"/>
                </a:solidFill>
                <a:latin typeface="+mj-lt"/>
              </a:rPr>
              <a:t>Take a short shower instead of a bath</a:t>
            </a:r>
          </a:p>
          <a:p>
            <a:pPr>
              <a:buClr>
                <a:schemeClr val="tx1"/>
              </a:buClr>
              <a:buFont typeface="Arial" charset="0"/>
              <a:buChar char="•"/>
              <a:defRPr/>
            </a:pPr>
            <a:r>
              <a:rPr lang="en-US" sz="2600" dirty="0">
                <a:solidFill>
                  <a:schemeClr val="tx1"/>
                </a:solidFill>
                <a:latin typeface="+mj-lt"/>
              </a:rPr>
              <a:t>Install low-flow showerheads and faucets</a:t>
            </a:r>
          </a:p>
          <a:p>
            <a:pPr>
              <a:buClr>
                <a:schemeClr val="tx1"/>
              </a:buClr>
              <a:buFont typeface="Arial" charset="0"/>
              <a:buChar char="•"/>
              <a:defRPr/>
            </a:pPr>
            <a:r>
              <a:rPr lang="en-US" sz="2600" dirty="0">
                <a:solidFill>
                  <a:schemeClr val="tx1"/>
                </a:solidFill>
                <a:latin typeface="+mj-lt"/>
              </a:rPr>
              <a:t>Fix leaks</a:t>
            </a:r>
          </a:p>
          <a:p>
            <a:pPr marL="0" indent="0">
              <a:buNone/>
            </a:pPr>
            <a:endParaRPr lang="en-US" dirty="0"/>
          </a:p>
        </p:txBody>
      </p:sp>
      <p:sp>
        <p:nvSpPr>
          <p:cNvPr id="2" name="Title 1"/>
          <p:cNvSpPr>
            <a:spLocks noGrp="1"/>
          </p:cNvSpPr>
          <p:nvPr>
            <p:ph type="title"/>
          </p:nvPr>
        </p:nvSpPr>
        <p:spPr>
          <a:xfrm>
            <a:off x="0" y="141890"/>
            <a:ext cx="8229600" cy="1143000"/>
          </a:xfrm>
        </p:spPr>
        <p:txBody>
          <a:bodyPr anchor="ctr">
            <a:normAutofit/>
          </a:bodyPr>
          <a:lstStyle/>
          <a:p>
            <a:r>
              <a:rPr lang="en-US" dirty="0">
                <a:solidFill>
                  <a:schemeClr val="tx1"/>
                </a:solidFill>
              </a:rPr>
              <a:t>Energy Saving Tips</a:t>
            </a:r>
          </a:p>
        </p:txBody>
      </p:sp>
      <p:pic>
        <p:nvPicPr>
          <p:cNvPr id="5" name="Picture 6" descr="New Tip 3"/>
          <p:cNvPicPr>
            <a:picLocks noGrp="1" noChangeAspect="1" noChangeArrowheads="1"/>
          </p:cNvPicPr>
          <p:nvPr>
            <p:ph sz="half" idx="2"/>
          </p:nvPr>
        </p:nvPicPr>
        <p:blipFill>
          <a:blip r:embed="rId2" cstate="print"/>
          <a:srcRect/>
          <a:stretch>
            <a:fillRect/>
          </a:stretch>
        </p:blipFill>
        <p:spPr bwMode="auto">
          <a:xfrm>
            <a:off x="4744794" y="1934817"/>
            <a:ext cx="4283968" cy="3498574"/>
          </a:xfrm>
          <a:prstGeom prst="rect">
            <a:avLst/>
          </a:prstGeom>
          <a:solidFill>
            <a:schemeClr val="accent2"/>
          </a:solidFill>
          <a:ln w="12700">
            <a:solidFill>
              <a:srgbClr val="000000"/>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421153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124"/>
            <a:ext cx="6794938" cy="1143000"/>
          </a:xfrm>
        </p:spPr>
        <p:txBody>
          <a:bodyPr anchor="ctr">
            <a:normAutofit/>
          </a:bodyPr>
          <a:lstStyle/>
          <a:p>
            <a:r>
              <a:rPr lang="en-US" sz="3200" i="1" dirty="0">
                <a:solidFill>
                  <a:schemeClr val="tx1"/>
                </a:solidFill>
              </a:rPr>
              <a:t>New Jersey’s Clean Energy Program</a:t>
            </a:r>
            <a:endParaRPr lang="en-US" sz="3200" dirty="0">
              <a:solidFill>
                <a:schemeClr val="tx1"/>
              </a:solidFill>
            </a:endParaRPr>
          </a:p>
        </p:txBody>
      </p:sp>
      <p:sp>
        <p:nvSpPr>
          <p:cNvPr id="3" name="Content Placeholder 2"/>
          <p:cNvSpPr>
            <a:spLocks noGrp="1"/>
          </p:cNvSpPr>
          <p:nvPr>
            <p:ph idx="1"/>
          </p:nvPr>
        </p:nvSpPr>
        <p:spPr/>
        <p:txBody>
          <a:bodyPr>
            <a:normAutofit fontScale="62500" lnSpcReduction="20000"/>
          </a:bodyPr>
          <a:lstStyle/>
          <a:p>
            <a:pPr>
              <a:lnSpc>
                <a:spcPct val="90000"/>
              </a:lnSpc>
              <a:buClr>
                <a:schemeClr val="tx1"/>
              </a:buClr>
              <a:buFont typeface="Arial" panose="020B0604020202020204" pitchFamily="34" charset="0"/>
              <a:buChar char="•"/>
              <a:defRPr/>
            </a:pPr>
            <a:r>
              <a:rPr lang="en-US" sz="3800" dirty="0">
                <a:solidFill>
                  <a:schemeClr val="tx1"/>
                </a:solidFill>
              </a:rPr>
              <a:t>Statewide clean energy initiative, administered by the NJBPU</a:t>
            </a:r>
            <a:br>
              <a:rPr lang="en-US" sz="3800" dirty="0">
                <a:solidFill>
                  <a:schemeClr val="tx1"/>
                </a:solidFill>
              </a:rPr>
            </a:br>
            <a:endParaRPr lang="en-US" sz="3800" dirty="0">
              <a:solidFill>
                <a:schemeClr val="tx1"/>
              </a:solidFill>
            </a:endParaRPr>
          </a:p>
          <a:p>
            <a:pPr>
              <a:lnSpc>
                <a:spcPct val="90000"/>
              </a:lnSpc>
              <a:buClr>
                <a:schemeClr val="tx1"/>
              </a:buClr>
              <a:buFont typeface="Arial" panose="020B0604020202020204" pitchFamily="34" charset="0"/>
              <a:buChar char="•"/>
              <a:defRPr/>
            </a:pPr>
            <a:r>
              <a:rPr lang="en-US" sz="3800" dirty="0">
                <a:solidFill>
                  <a:schemeClr val="tx1"/>
                </a:solidFill>
              </a:rPr>
              <a:t>Promotes energy efficiency &amp; renewable sources of energy including solar, geothermal and sustainable biomass</a:t>
            </a:r>
          </a:p>
          <a:p>
            <a:pPr>
              <a:lnSpc>
                <a:spcPct val="90000"/>
              </a:lnSpc>
              <a:buClr>
                <a:schemeClr val="tx1"/>
              </a:buClr>
              <a:buFont typeface="Arial" panose="020B0604020202020204" pitchFamily="34" charset="0"/>
              <a:buChar char="•"/>
              <a:defRPr/>
            </a:pPr>
            <a:endParaRPr lang="en-US" sz="3800" dirty="0">
              <a:solidFill>
                <a:schemeClr val="tx1"/>
              </a:solidFill>
            </a:endParaRPr>
          </a:p>
          <a:p>
            <a:pPr>
              <a:lnSpc>
                <a:spcPct val="90000"/>
              </a:lnSpc>
              <a:buClr>
                <a:schemeClr val="tx1"/>
              </a:buClr>
              <a:buFont typeface="Arial" panose="020B0604020202020204" pitchFamily="34" charset="0"/>
              <a:buChar char="•"/>
              <a:defRPr/>
            </a:pPr>
            <a:r>
              <a:rPr lang="en-US" sz="3800" dirty="0">
                <a:solidFill>
                  <a:schemeClr val="tx1"/>
                </a:solidFill>
              </a:rPr>
              <a:t>Results in a stronger economy, less pollution, lower costs and reduced demand for electricity</a:t>
            </a:r>
          </a:p>
          <a:p>
            <a:pPr>
              <a:lnSpc>
                <a:spcPct val="90000"/>
              </a:lnSpc>
              <a:buClr>
                <a:schemeClr val="tx1"/>
              </a:buClr>
              <a:buFont typeface="Arial" panose="020B0604020202020204" pitchFamily="34" charset="0"/>
              <a:buChar char="•"/>
              <a:defRPr/>
            </a:pPr>
            <a:endParaRPr lang="en-US" sz="3800" dirty="0">
              <a:solidFill>
                <a:schemeClr val="tx1"/>
              </a:solidFill>
            </a:endParaRPr>
          </a:p>
          <a:p>
            <a:pPr>
              <a:buClr>
                <a:schemeClr val="tx1"/>
              </a:buClr>
              <a:buFont typeface="Arial" panose="020B0604020202020204" pitchFamily="34" charset="0"/>
              <a:buChar char="•"/>
              <a:defRPr/>
            </a:pPr>
            <a:r>
              <a:rPr lang="en-US" sz="3800" dirty="0">
                <a:solidFill>
                  <a:schemeClr val="tx1"/>
                </a:solidFill>
              </a:rPr>
              <a:t>Financial incentives, programs and services for residential, commercial and municipal customers</a:t>
            </a:r>
          </a:p>
          <a:p>
            <a:pPr>
              <a:buFontTx/>
              <a:buChar char="•"/>
              <a:defRPr/>
            </a:pPr>
            <a:endParaRPr lang="en-US" sz="3800" dirty="0"/>
          </a:p>
          <a:p>
            <a:pPr algn="ctr">
              <a:lnSpc>
                <a:spcPct val="90000"/>
              </a:lnSpc>
              <a:buNone/>
              <a:defRPr/>
            </a:pPr>
            <a:r>
              <a:rPr lang="en-US" sz="3800" b="1" u="sng" dirty="0">
                <a:solidFill>
                  <a:srgbClr val="000066"/>
                </a:solidFill>
              </a:rPr>
              <a:t>NJCleanEnergy.com</a:t>
            </a:r>
          </a:p>
          <a:p>
            <a:endParaRPr lang="en-US" dirty="0"/>
          </a:p>
        </p:txBody>
      </p:sp>
    </p:spTree>
    <p:extLst>
      <p:ext uri="{BB962C8B-B14F-4D97-AF65-F5344CB8AC3E}">
        <p14:creationId xmlns:p14="http://schemas.microsoft.com/office/powerpoint/2010/main" val="2947978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66802" y="1402755"/>
            <a:ext cx="5568120" cy="4557713"/>
          </a:xfrm>
        </p:spPr>
        <p:txBody>
          <a:bodyPr/>
          <a:lstStyle/>
          <a:p>
            <a:r>
              <a:rPr lang="en-US" sz="2500" dirty="0">
                <a:solidFill>
                  <a:schemeClr val="tx1"/>
                </a:solidFill>
                <a:latin typeface="Calibri Light" panose="020F0302020204030204" pitchFamily="34" charset="0"/>
              </a:rPr>
              <a:t>SREC Registration Program (SRP) </a:t>
            </a:r>
          </a:p>
          <a:p>
            <a:pPr lvl="1"/>
            <a:r>
              <a:rPr lang="en-US" sz="2100" dirty="0">
                <a:solidFill>
                  <a:schemeClr val="tx1"/>
                </a:solidFill>
                <a:latin typeface="Calibri" panose="020F0502020204030204" pitchFamily="34" charset="0"/>
              </a:rPr>
              <a:t>Projects MUST be registered in the SRP prior to the start of construction in order to establish the projects eligibility to earn Solar Renewable Energy Certificates (SRECs)</a:t>
            </a:r>
          </a:p>
          <a:p>
            <a:pPr lvl="1"/>
            <a:r>
              <a:rPr lang="en-US" sz="2100" dirty="0">
                <a:solidFill>
                  <a:schemeClr val="tx1"/>
                </a:solidFill>
                <a:latin typeface="Calibri" panose="020F0502020204030204" pitchFamily="34" charset="0"/>
              </a:rPr>
              <a:t>An SREC represents all the clean energy benefits of electricity generated from a solar energy project</a:t>
            </a:r>
          </a:p>
          <a:p>
            <a:pPr lvl="1"/>
            <a:r>
              <a:rPr lang="en-US" sz="2100" dirty="0">
                <a:solidFill>
                  <a:schemeClr val="tx1"/>
                </a:solidFill>
                <a:latin typeface="Calibri" panose="020F0502020204030204" pitchFamily="34" charset="0"/>
              </a:rPr>
              <a:t>SRECs can be sold or traded separately from the power, providing owners a source of revenue to help offset the cost of installation</a:t>
            </a:r>
          </a:p>
          <a:p>
            <a:pPr lvl="1"/>
            <a:endParaRPr lang="en-US" sz="2100" dirty="0">
              <a:solidFill>
                <a:schemeClr val="tx1"/>
              </a:solidFill>
              <a:latin typeface="Calibri Light" panose="020F0302020204030204" pitchFamily="34" charset="0"/>
            </a:endParaRPr>
          </a:p>
          <a:p>
            <a:pPr lvl="1"/>
            <a:endParaRPr lang="en-US" sz="2100" dirty="0">
              <a:solidFill>
                <a:schemeClr val="tx1"/>
              </a:solidFill>
              <a:latin typeface="Calibri Light" panose="020F0302020204030204" pitchFamily="34" charset="0"/>
            </a:endParaRPr>
          </a:p>
          <a:p>
            <a:pPr marL="0" indent="0">
              <a:buNone/>
            </a:pPr>
            <a:endParaRPr lang="en-US" sz="2500" dirty="0">
              <a:solidFill>
                <a:schemeClr val="tx1"/>
              </a:solidFill>
              <a:latin typeface="Calibri Light" panose="020F0302020204030204" pitchFamily="34" charset="0"/>
            </a:endParaRPr>
          </a:p>
          <a:p>
            <a:pPr marL="0" indent="0">
              <a:buNone/>
            </a:pPr>
            <a:endParaRPr lang="en-US" sz="2500" dirty="0">
              <a:solidFill>
                <a:schemeClr val="tx1"/>
              </a:solidFill>
              <a:latin typeface="Calibri Light" panose="020F0302020204030204" pitchFamily="34" charset="0"/>
            </a:endParaRPr>
          </a:p>
          <a:p>
            <a:pPr marL="0" indent="0">
              <a:buNone/>
            </a:pPr>
            <a:endParaRPr lang="en-US" sz="2500" dirty="0">
              <a:solidFill>
                <a:schemeClr val="tx1"/>
              </a:solidFill>
              <a:latin typeface="Calibri Light" panose="020F0302020204030204" pitchFamily="34" charset="0"/>
            </a:endParaRPr>
          </a:p>
          <a:p>
            <a:pPr marL="0" indent="0">
              <a:buNone/>
            </a:pPr>
            <a:endParaRPr lang="en-US" sz="2500" dirty="0">
              <a:solidFill>
                <a:schemeClr val="tx1"/>
              </a:solidFill>
              <a:latin typeface="Calibri Light" panose="020F0302020204030204" pitchFamily="34" charset="0"/>
            </a:endParaRPr>
          </a:p>
          <a:p>
            <a:pPr marL="0" indent="0">
              <a:buNone/>
            </a:pPr>
            <a:endParaRPr lang="en-US" sz="2500" dirty="0">
              <a:solidFill>
                <a:schemeClr val="tx1"/>
              </a:solidFill>
              <a:latin typeface="Calibri Light" panose="020F0302020204030204" pitchFamily="34" charset="0"/>
            </a:endParaRPr>
          </a:p>
          <a:p>
            <a:pPr marL="0" indent="0">
              <a:buNone/>
            </a:pPr>
            <a:r>
              <a:rPr lang="en-US" sz="2500" dirty="0">
                <a:solidFill>
                  <a:schemeClr val="tx1"/>
                </a:solidFill>
                <a:latin typeface="Calibri Light" panose="020F0302020204030204" pitchFamily="34" charset="0"/>
              </a:rPr>
              <a:t>What to consider ….</a:t>
            </a:r>
          </a:p>
          <a:p>
            <a:r>
              <a:rPr lang="en-US" sz="2500" dirty="0">
                <a:solidFill>
                  <a:schemeClr val="tx1"/>
                </a:solidFill>
                <a:latin typeface="Calibri Light" panose="020F0302020204030204" pitchFamily="34" charset="0"/>
              </a:rPr>
              <a:t>Is my home as energy efficient as possible?</a:t>
            </a:r>
          </a:p>
          <a:p>
            <a:r>
              <a:rPr lang="en-US" sz="2500" dirty="0">
                <a:solidFill>
                  <a:schemeClr val="tx1"/>
                </a:solidFill>
                <a:latin typeface="Calibri Light" panose="020F0302020204030204" pitchFamily="34" charset="0"/>
              </a:rPr>
              <a:t>How do I determine if my home is suitable for Solar? </a:t>
            </a:r>
          </a:p>
          <a:p>
            <a:r>
              <a:rPr lang="en-US" sz="2500" dirty="0">
                <a:solidFill>
                  <a:schemeClr val="tx1"/>
                </a:solidFill>
                <a:latin typeface="Calibri Light" panose="020F0302020204030204" pitchFamily="34" charset="0"/>
              </a:rPr>
              <a:t>What State and Federal Incentives are available to help finance the system? </a:t>
            </a:r>
          </a:p>
          <a:p>
            <a:r>
              <a:rPr lang="en-US" sz="2500" dirty="0">
                <a:solidFill>
                  <a:schemeClr val="tx1"/>
                </a:solidFill>
                <a:latin typeface="Calibri Light" panose="020F0302020204030204" pitchFamily="34" charset="0"/>
              </a:rPr>
              <a:t>What are the pathways to purchasing a system? </a:t>
            </a:r>
          </a:p>
          <a:p>
            <a:r>
              <a:rPr lang="en-US" sz="2500" dirty="0">
                <a:solidFill>
                  <a:schemeClr val="tx1"/>
                </a:solidFill>
                <a:latin typeface="Calibri Light" panose="020F0302020204030204" pitchFamily="34" charset="0"/>
              </a:rPr>
              <a:t>Contact a solar company for more information</a:t>
            </a:r>
          </a:p>
        </p:txBody>
      </p:sp>
      <p:pic>
        <p:nvPicPr>
          <p:cNvPr id="8" name="Picture Placeholder 7"/>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l="6393" r="6393"/>
          <a:stretch>
            <a:fillRect/>
          </a:stretch>
        </p:blipFill>
        <p:spPr>
          <a:xfrm>
            <a:off x="5757333" y="1890227"/>
            <a:ext cx="3244135" cy="2478573"/>
          </a:xfrm>
          <a:ln>
            <a:solidFill>
              <a:schemeClr val="tx1"/>
            </a:solidFill>
          </a:ln>
        </p:spPr>
      </p:pic>
      <p:sp>
        <p:nvSpPr>
          <p:cNvPr id="7" name="Text Placeholder 6"/>
          <p:cNvSpPr>
            <a:spLocks noGrp="1"/>
          </p:cNvSpPr>
          <p:nvPr>
            <p:ph type="body" sz="quarter" idx="12"/>
          </p:nvPr>
        </p:nvSpPr>
        <p:spPr>
          <a:xfrm>
            <a:off x="136961" y="356328"/>
            <a:ext cx="6137163" cy="691585"/>
          </a:xfrm>
        </p:spPr>
        <p:txBody>
          <a:bodyPr/>
          <a:lstStyle/>
          <a:p>
            <a:r>
              <a:rPr lang="en-US" cap="none" dirty="0">
                <a:solidFill>
                  <a:schemeClr val="tx1"/>
                </a:solidFill>
              </a:rPr>
              <a:t>Renewable Energy</a:t>
            </a: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5" name="Rectangle 4"/>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4289111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8239" y="335960"/>
            <a:ext cx="6168694" cy="675819"/>
          </a:xfrm>
        </p:spPr>
        <p:txBody>
          <a:bodyPr/>
          <a:lstStyle/>
          <a:p>
            <a:r>
              <a:rPr lang="en-US" cap="none" dirty="0">
                <a:solidFill>
                  <a:schemeClr val="tx1"/>
                </a:solidFill>
              </a:rPr>
              <a:t>How do SRECs Work? </a:t>
            </a:r>
          </a:p>
        </p:txBody>
      </p:sp>
      <p:sp>
        <p:nvSpPr>
          <p:cNvPr id="3" name="Text Placeholder 2"/>
          <p:cNvSpPr>
            <a:spLocks noGrp="1"/>
          </p:cNvSpPr>
          <p:nvPr>
            <p:ph type="body" sz="quarter" idx="13"/>
          </p:nvPr>
        </p:nvSpPr>
        <p:spPr>
          <a:xfrm>
            <a:off x="312124" y="1264939"/>
            <a:ext cx="8425475" cy="4351283"/>
          </a:xfrm>
        </p:spPr>
        <p:txBody>
          <a:bodyPr/>
          <a:lstStyle/>
          <a:p>
            <a:r>
              <a:rPr lang="en-US" sz="2800" dirty="0">
                <a:solidFill>
                  <a:schemeClr val="tx1"/>
                </a:solidFill>
              </a:rPr>
              <a:t>Each time a solar installation generates 1,000 kWh of electricity, an SREC is earned</a:t>
            </a:r>
          </a:p>
          <a:p>
            <a:r>
              <a:rPr lang="en-US" sz="2800" dirty="0">
                <a:solidFill>
                  <a:schemeClr val="tx1"/>
                </a:solidFill>
              </a:rPr>
              <a:t>Solar project owners report the energy production to the SREC Tracking System</a:t>
            </a:r>
          </a:p>
          <a:p>
            <a:r>
              <a:rPr lang="en-US" sz="2800" dirty="0">
                <a:solidFill>
                  <a:schemeClr val="tx1"/>
                </a:solidFill>
              </a:rPr>
              <a:t>The reporting allows SRECs to be placed in the customer’s electronic account</a:t>
            </a:r>
          </a:p>
          <a:p>
            <a:r>
              <a:rPr lang="en-US" sz="2800" dirty="0">
                <a:solidFill>
                  <a:schemeClr val="tx1"/>
                </a:solidFill>
              </a:rPr>
              <a:t>SRECs can then be sold on the SREC Tracking System, providing revenue for the first 15 years of the project’s life</a:t>
            </a:r>
          </a:p>
        </p:txBody>
      </p:sp>
    </p:spTree>
    <p:extLst>
      <p:ext uri="{BB962C8B-B14F-4D97-AF65-F5344CB8AC3E}">
        <p14:creationId xmlns:p14="http://schemas.microsoft.com/office/powerpoint/2010/main" val="584047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9068" y="1346310"/>
            <a:ext cx="5568120" cy="4557713"/>
          </a:xfrm>
        </p:spPr>
        <p:txBody>
          <a:bodyPr/>
          <a:lstStyle/>
          <a:p>
            <a:r>
              <a:rPr lang="en-US" sz="2800" dirty="0">
                <a:solidFill>
                  <a:schemeClr val="tx1"/>
                </a:solidFill>
              </a:rPr>
              <a:t>When a renewable energy system produces more electricity than the customer actually uses, the customer will be compensated with credits at the full retail value of the electricity production over and above what they use</a:t>
            </a:r>
          </a:p>
          <a:p>
            <a:r>
              <a:rPr lang="en-US" sz="2800" dirty="0">
                <a:solidFill>
                  <a:schemeClr val="tx1"/>
                </a:solidFill>
              </a:rPr>
              <a:t>Production in excess of a customer’s annual usage is credited at a wholesale rate</a:t>
            </a:r>
          </a:p>
          <a:p>
            <a:endParaRPr lang="en-US" cap="none" dirty="0">
              <a:solidFill>
                <a:schemeClr val="tx1"/>
              </a:solidFill>
            </a:endParaRPr>
          </a:p>
        </p:txBody>
      </p:sp>
      <p:sp>
        <p:nvSpPr>
          <p:cNvPr id="8" name="Text Placeholder 7"/>
          <p:cNvSpPr>
            <a:spLocks noGrp="1"/>
          </p:cNvSpPr>
          <p:nvPr>
            <p:ph type="body" sz="quarter" idx="12"/>
          </p:nvPr>
        </p:nvSpPr>
        <p:spPr>
          <a:xfrm>
            <a:off x="0" y="342070"/>
            <a:ext cx="6137163" cy="691585"/>
          </a:xfrm>
        </p:spPr>
        <p:txBody>
          <a:bodyPr/>
          <a:lstStyle/>
          <a:p>
            <a:r>
              <a:rPr lang="en-US" cap="none" dirty="0">
                <a:solidFill>
                  <a:schemeClr val="tx1"/>
                </a:solidFill>
              </a:rPr>
              <a:t>What is Net Metering?</a:t>
            </a:r>
          </a:p>
          <a:p>
            <a:endParaRPr lang="en-US" dirty="0"/>
          </a:p>
        </p:txBody>
      </p:sp>
      <p:pic>
        <p:nvPicPr>
          <p:cNvPr id="4" name="Picture 4" descr="MP900385990[1]"/>
          <p:cNvPicPr>
            <a:picLocks noChangeAspect="1" noChangeArrowheads="1"/>
          </p:cNvPicPr>
          <p:nvPr/>
        </p:nvPicPr>
        <p:blipFill>
          <a:blip r:embed="rId3" cstate="email">
            <a:extLst>
              <a:ext uri="{28A0092B-C50C-407E-A947-70E740481C1C}">
                <a14:useLocalDpi xmlns:a14="http://schemas.microsoft.com/office/drawing/2010/main" val="0"/>
              </a:ext>
            </a:extLst>
          </a:blip>
          <a:srcRect l="4343" t="15392" b="10208"/>
          <a:stretch>
            <a:fillRect/>
          </a:stretch>
        </p:blipFill>
        <p:spPr bwMode="auto">
          <a:xfrm>
            <a:off x="6302022" y="2029178"/>
            <a:ext cx="2257425" cy="2362200"/>
          </a:xfrm>
          <a:prstGeom prst="rect">
            <a:avLst/>
          </a:prstGeom>
          <a:solidFill>
            <a:schemeClr val="tx2"/>
          </a:solidFill>
          <a:ln w="12700">
            <a:solidFill>
              <a:srgbClr val="000000"/>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492948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363405"/>
            <a:ext cx="6168694" cy="675819"/>
          </a:xfrm>
        </p:spPr>
        <p:txBody>
          <a:bodyPr/>
          <a:lstStyle/>
          <a:p>
            <a:r>
              <a:rPr lang="en-US" cap="none" dirty="0">
                <a:solidFill>
                  <a:schemeClr val="tx1"/>
                </a:solidFill>
              </a:rPr>
              <a:t>Alternative Funding Options</a:t>
            </a:r>
          </a:p>
        </p:txBody>
      </p:sp>
      <p:sp>
        <p:nvSpPr>
          <p:cNvPr id="3" name="Text Placeholder 2"/>
          <p:cNvSpPr>
            <a:spLocks noGrp="1"/>
          </p:cNvSpPr>
          <p:nvPr>
            <p:ph type="body" sz="quarter" idx="13"/>
          </p:nvPr>
        </p:nvSpPr>
        <p:spPr>
          <a:xfrm>
            <a:off x="458881" y="1389117"/>
            <a:ext cx="8277552" cy="4351283"/>
          </a:xfrm>
        </p:spPr>
        <p:txBody>
          <a:bodyPr/>
          <a:lstStyle/>
          <a:p>
            <a:r>
              <a:rPr lang="en-US" sz="2800" dirty="0">
                <a:solidFill>
                  <a:schemeClr val="tx1"/>
                </a:solidFill>
              </a:rPr>
              <a:t>Power Purchase Agreements (PPAs)</a:t>
            </a:r>
          </a:p>
          <a:p>
            <a:r>
              <a:rPr lang="en-US" sz="2800" dirty="0">
                <a:solidFill>
                  <a:schemeClr val="tx1"/>
                </a:solidFill>
              </a:rPr>
              <a:t>Leasing Arrangements</a:t>
            </a:r>
          </a:p>
          <a:p>
            <a:pPr marL="0" indent="0">
              <a:buNone/>
            </a:pPr>
            <a:r>
              <a:rPr lang="en-US" sz="2800" dirty="0">
                <a:solidFill>
                  <a:schemeClr val="tx1"/>
                </a:solidFill>
              </a:rPr>
              <a:t>Why?</a:t>
            </a:r>
          </a:p>
          <a:p>
            <a:pPr>
              <a:buFontTx/>
              <a:buNone/>
            </a:pPr>
            <a:r>
              <a:rPr lang="en-US" sz="2800" dirty="0">
                <a:solidFill>
                  <a:schemeClr val="tx1"/>
                </a:solidFill>
              </a:rPr>
              <a:t>They want solar but:</a:t>
            </a:r>
          </a:p>
          <a:p>
            <a:pPr>
              <a:buClr>
                <a:srgbClr val="595959"/>
              </a:buClr>
              <a:buFont typeface="Wingdings" pitchFamily="2" charset="2"/>
              <a:buChar char="q"/>
            </a:pPr>
            <a:r>
              <a:rPr lang="en-US" sz="2800" dirty="0">
                <a:solidFill>
                  <a:schemeClr val="tx1"/>
                </a:solidFill>
              </a:rPr>
              <a:t> Don’t have the capital</a:t>
            </a:r>
          </a:p>
          <a:p>
            <a:pPr>
              <a:buClr>
                <a:srgbClr val="595959"/>
              </a:buClr>
              <a:buFont typeface="Wingdings" pitchFamily="2" charset="2"/>
              <a:buChar char="q"/>
            </a:pPr>
            <a:r>
              <a:rPr lang="en-US" sz="2800" dirty="0">
                <a:solidFill>
                  <a:schemeClr val="tx1"/>
                </a:solidFill>
              </a:rPr>
              <a:t> Have the capital but have other priorities</a:t>
            </a:r>
          </a:p>
          <a:p>
            <a:pPr>
              <a:buClr>
                <a:srgbClr val="595959"/>
              </a:buClr>
              <a:buFont typeface="Wingdings" pitchFamily="2" charset="2"/>
              <a:buChar char="q"/>
            </a:pPr>
            <a:r>
              <a:rPr lang="en-US" sz="2800" dirty="0">
                <a:solidFill>
                  <a:schemeClr val="tx1"/>
                </a:solidFill>
              </a:rPr>
              <a:t> Can’t take advantage of the federal tax benefits</a:t>
            </a:r>
          </a:p>
          <a:p>
            <a:pPr>
              <a:buClr>
                <a:srgbClr val="595959"/>
              </a:buClr>
              <a:buFont typeface="Wingdings" pitchFamily="2" charset="2"/>
              <a:buChar char="q"/>
            </a:pPr>
            <a:r>
              <a:rPr lang="en-US" sz="2800" dirty="0">
                <a:solidFill>
                  <a:schemeClr val="tx1"/>
                </a:solidFill>
              </a:rPr>
              <a:t> Don’t want to project manage the installation</a:t>
            </a:r>
          </a:p>
          <a:p>
            <a:pPr>
              <a:buClr>
                <a:srgbClr val="595959"/>
              </a:buClr>
              <a:buFont typeface="Wingdings" pitchFamily="2" charset="2"/>
              <a:buChar char="q"/>
            </a:pPr>
            <a:r>
              <a:rPr lang="en-US" sz="2800" dirty="0">
                <a:solidFill>
                  <a:schemeClr val="tx1"/>
                </a:solidFill>
              </a:rPr>
              <a:t> Don’t want to take SREC market risk</a:t>
            </a:r>
          </a:p>
          <a:p>
            <a:pPr marL="0" indent="0">
              <a:buClr>
                <a:srgbClr val="595959"/>
              </a:buClr>
              <a:buNone/>
            </a:pPr>
            <a:endParaRPr lang="en-US" sz="2400" dirty="0">
              <a:solidFill>
                <a:schemeClr val="tx1"/>
              </a:solidFill>
            </a:endParaRPr>
          </a:p>
        </p:txBody>
      </p:sp>
    </p:spTree>
    <p:extLst>
      <p:ext uri="{BB962C8B-B14F-4D97-AF65-F5344CB8AC3E}">
        <p14:creationId xmlns:p14="http://schemas.microsoft.com/office/powerpoint/2010/main" val="3656108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hape 57"/>
          <p:cNvSpPr>
            <a:spLocks noChangeArrowheads="1"/>
          </p:cNvSpPr>
          <p:nvPr/>
        </p:nvSpPr>
        <p:spPr bwMode="auto">
          <a:xfrm>
            <a:off x="363538" y="378498"/>
            <a:ext cx="7832402"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square" lIns="0" tIns="0" rIns="0" bIns="0">
            <a:spAutoFit/>
          </a:bodyPr>
          <a:lstStyle/>
          <a:p>
            <a:pPr defTabSz="647700">
              <a:lnSpc>
                <a:spcPct val="120000"/>
              </a:lnSpc>
              <a:spcBef>
                <a:spcPts val="1700"/>
              </a:spcBef>
            </a:pPr>
            <a:r>
              <a:rPr lang="en-US" sz="4000"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C&amp;I PROGRAM PORTFOLIO</a:t>
            </a:r>
          </a:p>
        </p:txBody>
      </p:sp>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147" name="Shape 76"/>
          <p:cNvSpPr>
            <a:spLocks noChangeArrowheads="1"/>
          </p:cNvSpPr>
          <p:nvPr/>
        </p:nvSpPr>
        <p:spPr bwMode="auto">
          <a:xfrm>
            <a:off x="3291672" y="1360535"/>
            <a:ext cx="5247681" cy="642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square" lIns="0" tIns="0" rIns="0" bIns="0">
            <a:spAutoFit/>
          </a:bodyPr>
          <a:lstStyle/>
          <a:p>
            <a:pPr marL="6350" lvl="1" defTabSz="647700" eaLnBrk="1" hangingPunct="1">
              <a:lnSpc>
                <a:spcPct val="120000"/>
              </a:lnSpc>
              <a:spcBef>
                <a:spcPts val="1700"/>
              </a:spcBef>
            </a:pPr>
            <a:r>
              <a:rPr lang="en-US"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Commercial, Industrial, Government, Schools,           Non-Profit, Institutional and Multifamily</a:t>
            </a:r>
          </a:p>
        </p:txBody>
      </p:sp>
      <p:sp>
        <p:nvSpPr>
          <p:cNvPr id="6148" name="Shape 76"/>
          <p:cNvSpPr>
            <a:spLocks noChangeArrowheads="1"/>
          </p:cNvSpPr>
          <p:nvPr/>
        </p:nvSpPr>
        <p:spPr bwMode="auto">
          <a:xfrm>
            <a:off x="3248750" y="2213223"/>
            <a:ext cx="5333524" cy="3914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square" lIns="0" tIns="0" rIns="0" bIns="0">
            <a:spAutoFit/>
          </a:bodyPr>
          <a:lstStyle/>
          <a:p>
            <a:pPr lvl="0" defTabSz="647700">
              <a:lnSpc>
                <a:spcPct val="120000"/>
              </a:lnSpc>
              <a:buClr>
                <a:srgbClr val="105F9E"/>
              </a:buClr>
            </a:pPr>
            <a:r>
              <a:rPr lang="en-US"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Audits:</a:t>
            </a:r>
          </a:p>
          <a:p>
            <a:pPr marL="742950" lvl="1" indent="-285750" defTabSz="647700">
              <a:buClr>
                <a:srgbClr val="105F9E"/>
              </a:buClr>
              <a:buFont typeface="Arial" charset="0"/>
              <a:buChar char="•"/>
            </a:pPr>
            <a:r>
              <a:rPr lang="en-US" sz="1700" dirty="0">
                <a:latin typeface="Calibri Light" panose="020F0302020204030204" pitchFamily="34" charset="0"/>
                <a:ea typeface="Arial Unicode MS" panose="020B0604020202020204" pitchFamily="34" charset="-128"/>
                <a:cs typeface="Arial Unicode MS" panose="020B0604020202020204" pitchFamily="34" charset="-128"/>
              </a:rPr>
              <a:t>Energy Benchmarking</a:t>
            </a:r>
          </a:p>
          <a:p>
            <a:pPr marL="742950" lvl="1" indent="-285750" defTabSz="647700">
              <a:buClr>
                <a:srgbClr val="105F9E"/>
              </a:buClr>
              <a:buFont typeface="Arial" charset="0"/>
              <a:buChar char="•"/>
            </a:pPr>
            <a:r>
              <a:rPr lang="en-US" sz="1700" dirty="0">
                <a:latin typeface="Calibri Light" panose="020F0302020204030204" pitchFamily="34" charset="0"/>
                <a:ea typeface="Arial Unicode MS" panose="020B0604020202020204" pitchFamily="34" charset="-128"/>
                <a:cs typeface="Arial Unicode MS" panose="020B0604020202020204" pitchFamily="34" charset="-128"/>
              </a:rPr>
              <a:t>Local Government Energy Audits</a:t>
            </a:r>
          </a:p>
          <a:p>
            <a:pPr defTabSz="647700">
              <a:lnSpc>
                <a:spcPct val="120000"/>
              </a:lnSpc>
              <a:buClr>
                <a:srgbClr val="105F9E"/>
              </a:buClr>
            </a:pPr>
            <a:r>
              <a:rPr lang="en-US"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Comprehensive Projects:</a:t>
            </a:r>
          </a:p>
          <a:p>
            <a:pPr marL="742950" lvl="1" indent="-285750" defTabSz="647700">
              <a:buClr>
                <a:srgbClr val="105F9E"/>
              </a:buClr>
              <a:buFont typeface="Arial" charset="0"/>
              <a:buChar char="•"/>
            </a:pPr>
            <a:r>
              <a:rPr lang="en-US" sz="1700" dirty="0">
                <a:latin typeface="Calibri Light" panose="020F0302020204030204" pitchFamily="34" charset="0"/>
                <a:ea typeface="Arial Unicode MS" panose="020B0604020202020204" pitchFamily="34" charset="-128"/>
                <a:cs typeface="Arial Unicode MS" panose="020B0604020202020204" pitchFamily="34" charset="-128"/>
              </a:rPr>
              <a:t>Direct Install</a:t>
            </a:r>
            <a:endParaRPr lang="en-US" sz="1700" dirty="0">
              <a:latin typeface="Calibri" panose="020F0502020204030204" pitchFamily="34" charset="0"/>
              <a:ea typeface="Arial Unicode MS" panose="020B0604020202020204" pitchFamily="34" charset="-128"/>
              <a:cs typeface="Arial Unicode MS" panose="020B0604020202020204" pitchFamily="34" charset="-128"/>
              <a:sym typeface="Lato Bold" charset="0"/>
            </a:endParaRPr>
          </a:p>
          <a:p>
            <a:pPr marL="742950" lvl="1" indent="-285750" defTabSz="647700">
              <a:buClr>
                <a:srgbClr val="105F9E"/>
              </a:buClr>
              <a:buFont typeface="Arial" charset="0"/>
              <a:buChar char="•"/>
            </a:pPr>
            <a:r>
              <a:rPr lang="en-US" sz="1700" dirty="0">
                <a:latin typeface="Calibri Light" panose="020F0302020204030204" pitchFamily="34" charset="0"/>
                <a:ea typeface="Arial Unicode MS" panose="020B0604020202020204" pitchFamily="34" charset="-128"/>
                <a:cs typeface="Arial Unicode MS" panose="020B0604020202020204" pitchFamily="34" charset="-128"/>
              </a:rPr>
              <a:t>Pay for Performance – Existing Buildings </a:t>
            </a:r>
          </a:p>
          <a:p>
            <a:pPr marL="742950" lvl="1" indent="-285750" defTabSz="647700">
              <a:buClr>
                <a:srgbClr val="105F9E"/>
              </a:buClr>
              <a:buFont typeface="Arial" charset="0"/>
              <a:buChar char="•"/>
            </a:pPr>
            <a:r>
              <a:rPr lang="en-US" sz="1700" dirty="0">
                <a:latin typeface="Calibri Light" panose="020F0302020204030204" pitchFamily="34" charset="0"/>
                <a:ea typeface="Arial Unicode MS" panose="020B0604020202020204" pitchFamily="34" charset="-128"/>
                <a:cs typeface="Arial Unicode MS" panose="020B0604020202020204" pitchFamily="34" charset="-128"/>
              </a:rPr>
              <a:t>Pay for Performance – New Construction</a:t>
            </a:r>
          </a:p>
          <a:p>
            <a:pPr lvl="0" defTabSz="647700">
              <a:lnSpc>
                <a:spcPct val="120000"/>
              </a:lnSpc>
              <a:buClr>
                <a:srgbClr val="105F9E"/>
              </a:buClr>
            </a:pPr>
            <a:r>
              <a:rPr lang="en-US"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Equipment Rebates:</a:t>
            </a:r>
          </a:p>
          <a:p>
            <a:pPr marL="742950" lvl="1" indent="-285750" defTabSz="647700">
              <a:buClr>
                <a:srgbClr val="105F9E"/>
              </a:buClr>
              <a:buFont typeface="Arial" charset="0"/>
              <a:buChar char="•"/>
            </a:pPr>
            <a:r>
              <a:rPr lang="en-US" sz="1700" dirty="0">
                <a:latin typeface="Calibri Light" panose="020F0302020204030204" pitchFamily="34" charset="0"/>
                <a:ea typeface="Arial Unicode MS" panose="020B0604020202020204" pitchFamily="34" charset="-128"/>
                <a:cs typeface="Arial Unicode MS" panose="020B0604020202020204" pitchFamily="34" charset="-128"/>
              </a:rPr>
              <a:t>Smart Start – Existing Buildings</a:t>
            </a:r>
          </a:p>
          <a:p>
            <a:pPr marL="742950" lvl="1" indent="-285750" defTabSz="647700">
              <a:buClr>
                <a:srgbClr val="105F9E"/>
              </a:buClr>
              <a:buFont typeface="Arial" charset="0"/>
              <a:buChar char="•"/>
            </a:pPr>
            <a:r>
              <a:rPr lang="en-US" sz="1700" dirty="0">
                <a:latin typeface="Calibri Light" panose="020F0302020204030204" pitchFamily="34" charset="0"/>
                <a:ea typeface="Arial Unicode MS" panose="020B0604020202020204" pitchFamily="34" charset="-128"/>
                <a:cs typeface="Arial Unicode MS" panose="020B0604020202020204" pitchFamily="34" charset="-128"/>
              </a:rPr>
              <a:t>Smart Start – New Construction </a:t>
            </a:r>
          </a:p>
          <a:p>
            <a:pPr marL="742950" lvl="1" indent="-285750" defTabSz="647700">
              <a:buClr>
                <a:srgbClr val="105F9E"/>
              </a:buClr>
              <a:buFont typeface="Arial" charset="0"/>
              <a:buChar char="•"/>
            </a:pPr>
            <a:r>
              <a:rPr lang="en-US" sz="1700" dirty="0">
                <a:latin typeface="Calibri Light" panose="020F0302020204030204" pitchFamily="34" charset="0"/>
                <a:ea typeface="Arial Unicode MS" panose="020B0604020202020204" pitchFamily="34" charset="-128"/>
                <a:cs typeface="Arial Unicode MS" panose="020B0604020202020204" pitchFamily="34" charset="-128"/>
              </a:rPr>
              <a:t>Large Energy Users </a:t>
            </a:r>
          </a:p>
          <a:p>
            <a:pPr defTabSz="647700">
              <a:lnSpc>
                <a:spcPct val="120000"/>
              </a:lnSpc>
              <a:buClr>
                <a:srgbClr val="105F9E"/>
              </a:buClr>
            </a:pPr>
            <a:r>
              <a:rPr lang="en-US"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Distributed Energy Resources – Energy Generation:</a:t>
            </a:r>
          </a:p>
          <a:p>
            <a:pPr marL="742950" lvl="1" indent="-285750" defTabSz="647700">
              <a:buClr>
                <a:srgbClr val="105F9E"/>
              </a:buClr>
              <a:buFont typeface="Arial" charset="0"/>
              <a:buChar char="•"/>
            </a:pPr>
            <a:r>
              <a:rPr lang="en-US" sz="1700" dirty="0">
                <a:latin typeface="Calibri Light" panose="020F0302020204030204" pitchFamily="34" charset="0"/>
                <a:ea typeface="Arial Unicode MS" panose="020B0604020202020204" pitchFamily="34" charset="-128"/>
                <a:cs typeface="Arial Unicode MS" panose="020B0604020202020204" pitchFamily="34" charset="-128"/>
              </a:rPr>
              <a:t>Combined Heat and Power</a:t>
            </a:r>
          </a:p>
          <a:p>
            <a:pPr marL="742950" lvl="1" indent="-285750" defTabSz="647700">
              <a:buClr>
                <a:srgbClr val="105F9E"/>
              </a:buClr>
              <a:buFont typeface="Arial" charset="0"/>
              <a:buChar char="•"/>
            </a:pPr>
            <a:r>
              <a:rPr lang="en-US" sz="1700" dirty="0">
                <a:latin typeface="Calibri Light" panose="020F0302020204030204" pitchFamily="34" charset="0"/>
                <a:ea typeface="Arial Unicode MS" panose="020B0604020202020204" pitchFamily="34" charset="-128"/>
                <a:cs typeface="Arial Unicode MS" panose="020B0604020202020204" pitchFamily="34" charset="-128"/>
              </a:rPr>
              <a:t>Electric Storage</a:t>
            </a:r>
          </a:p>
        </p:txBody>
      </p:sp>
      <p:sp>
        <p:nvSpPr>
          <p:cNvPr id="15" name="Rectangle 14"/>
          <p:cNvSpPr/>
          <p:nvPr/>
        </p:nvSpPr>
        <p:spPr bwMode="auto">
          <a:xfrm>
            <a:off x="3122612" y="1295448"/>
            <a:ext cx="5497811" cy="731837"/>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Rectangle 19"/>
          <p:cNvSpPr/>
          <p:nvPr/>
        </p:nvSpPr>
        <p:spPr bwMode="auto">
          <a:xfrm>
            <a:off x="3125788" y="2201086"/>
            <a:ext cx="5521659" cy="3963230"/>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4" name="Straight Connector 3"/>
          <p:cNvCxnSpPr/>
          <p:nvPr/>
        </p:nvCxnSpPr>
        <p:spPr>
          <a:xfrm flipH="1" flipV="1">
            <a:off x="823913" y="1651048"/>
            <a:ext cx="2170112" cy="1587"/>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6152" name="Shape 76"/>
          <p:cNvSpPr>
            <a:spLocks noChangeArrowheads="1"/>
          </p:cNvSpPr>
          <p:nvPr/>
        </p:nvSpPr>
        <p:spPr bwMode="auto">
          <a:xfrm>
            <a:off x="850900" y="1322653"/>
            <a:ext cx="202565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lIns="0" tIns="0" rIns="0" bIns="0">
            <a:spAutoFit/>
          </a:bodyPr>
          <a:lstStyle/>
          <a:p>
            <a:pPr algn="ctr" defTabSz="647700" eaLnBrk="1" hangingPunct="1">
              <a:lnSpc>
                <a:spcPct val="120000"/>
              </a:lnSpc>
              <a:spcBef>
                <a:spcPts val="1700"/>
              </a:spcBef>
            </a:pPr>
            <a:r>
              <a:rPr lang="en-US" b="1"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ELIGIBLE SECTORS</a:t>
            </a:r>
          </a:p>
        </p:txBody>
      </p:sp>
      <p:cxnSp>
        <p:nvCxnSpPr>
          <p:cNvPr id="25" name="Straight Connector 24"/>
          <p:cNvCxnSpPr/>
          <p:nvPr/>
        </p:nvCxnSpPr>
        <p:spPr>
          <a:xfrm flipH="1">
            <a:off x="838200" y="3947833"/>
            <a:ext cx="2178050" cy="3175"/>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6154" name="Shape 76"/>
          <p:cNvSpPr>
            <a:spLocks noChangeArrowheads="1"/>
          </p:cNvSpPr>
          <p:nvPr/>
        </p:nvSpPr>
        <p:spPr bwMode="auto">
          <a:xfrm>
            <a:off x="874713" y="3619018"/>
            <a:ext cx="2024062"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lIns="0" tIns="0" rIns="0" bIns="0">
            <a:spAutoFit/>
          </a:bodyPr>
          <a:lstStyle/>
          <a:p>
            <a:pPr algn="ctr" defTabSz="647700" eaLnBrk="1" hangingPunct="1">
              <a:lnSpc>
                <a:spcPct val="120000"/>
              </a:lnSpc>
              <a:spcBef>
                <a:spcPts val="1700"/>
              </a:spcBef>
            </a:pPr>
            <a:r>
              <a:rPr lang="en-US" b="1"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PROGRAMS</a:t>
            </a: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Tree>
    <p:extLst>
      <p:ext uri="{BB962C8B-B14F-4D97-AF65-F5344CB8AC3E}">
        <p14:creationId xmlns:p14="http://schemas.microsoft.com/office/powerpoint/2010/main" val="1968505245"/>
      </p:ext>
    </p:extLst>
  </p:cSld>
  <p:clrMapOvr>
    <a:masterClrMapping/>
  </p:clrMapOvr>
  <p:transition advClick="0" advTm="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655"/>
            <a:ext cx="8229600" cy="1143000"/>
          </a:xfrm>
        </p:spPr>
        <p:txBody>
          <a:bodyPr anchor="ctr"/>
          <a:lstStyle/>
          <a:p>
            <a:r>
              <a:rPr lang="en-US" dirty="0">
                <a:solidFill>
                  <a:schemeClr val="tx1"/>
                </a:solidFill>
              </a:rPr>
              <a:t>Thank You</a:t>
            </a:r>
          </a:p>
        </p:txBody>
      </p:sp>
      <p:sp>
        <p:nvSpPr>
          <p:cNvPr id="4" name="Content Placeholder 3"/>
          <p:cNvSpPr>
            <a:spLocks noGrp="1"/>
          </p:cNvSpPr>
          <p:nvPr>
            <p:ph idx="1"/>
          </p:nvPr>
        </p:nvSpPr>
        <p:spPr>
          <a:xfrm>
            <a:off x="488731" y="1915510"/>
            <a:ext cx="8229600" cy="2431435"/>
          </a:xfrm>
          <a:prstGeom prst="rect">
            <a:avLst/>
          </a:prstGeom>
        </p:spPr>
        <p:txBody>
          <a:bodyPr wrap="square">
            <a:spAutoFit/>
          </a:bodyPr>
          <a:lstStyle/>
          <a:p>
            <a:pPr marL="0" indent="0" algn="ctr">
              <a:spcBef>
                <a:spcPct val="20000"/>
              </a:spcBef>
              <a:buNone/>
              <a:defRPr/>
            </a:pPr>
            <a:r>
              <a:rPr lang="en-US" sz="2000" dirty="0">
                <a:solidFill>
                  <a:schemeClr val="tx1"/>
                </a:solidFill>
                <a:latin typeface="+mj-lt"/>
              </a:rPr>
              <a:t>Thank You for your time</a:t>
            </a:r>
          </a:p>
          <a:p>
            <a:pPr marL="0" indent="0" algn="ctr">
              <a:spcBef>
                <a:spcPct val="20000"/>
              </a:spcBef>
              <a:buNone/>
              <a:defRPr/>
            </a:pPr>
            <a:r>
              <a:rPr lang="en-US" sz="2000" dirty="0">
                <a:solidFill>
                  <a:schemeClr val="tx1"/>
                </a:solidFill>
                <a:latin typeface="+mj-lt"/>
              </a:rPr>
              <a:t>Visit </a:t>
            </a:r>
            <a:r>
              <a:rPr lang="en-US" sz="2000" dirty="0">
                <a:latin typeface="+mj-lt"/>
                <a:hlinkClick r:id="rId2"/>
              </a:rPr>
              <a:t>NJCleanEnergy.com</a:t>
            </a:r>
            <a:r>
              <a:rPr lang="en-US" sz="2000" dirty="0">
                <a:latin typeface="+mj-lt"/>
              </a:rPr>
              <a:t> </a:t>
            </a:r>
          </a:p>
          <a:p>
            <a:pPr marL="0" indent="0" algn="ctr">
              <a:spcBef>
                <a:spcPct val="20000"/>
              </a:spcBef>
              <a:buNone/>
              <a:defRPr/>
            </a:pPr>
            <a:r>
              <a:rPr lang="en-US" sz="2000" dirty="0">
                <a:solidFill>
                  <a:schemeClr val="tx1"/>
                </a:solidFill>
                <a:latin typeface="+mj-lt"/>
              </a:rPr>
              <a:t>Call 866-NJSMART</a:t>
            </a:r>
          </a:p>
          <a:p>
            <a:pPr marL="0" indent="0" algn="ctr">
              <a:spcBef>
                <a:spcPct val="20000"/>
              </a:spcBef>
              <a:buNone/>
              <a:defRPr/>
            </a:pPr>
            <a:br>
              <a:rPr lang="en-US" sz="2000" dirty="0">
                <a:solidFill>
                  <a:schemeClr val="tx1"/>
                </a:solidFill>
                <a:latin typeface="+mj-lt"/>
              </a:rPr>
            </a:br>
            <a:r>
              <a:rPr lang="en-US" sz="2000" dirty="0">
                <a:solidFill>
                  <a:schemeClr val="tx1"/>
                </a:solidFill>
                <a:latin typeface="+mj-lt"/>
              </a:rPr>
              <a:t>For the latest updates on program announcements or new incentives, subscribe to the NJ Clean Energy Program E-Newsletter at: NJCleanEnergy.com/NEWSLETTER</a:t>
            </a:r>
          </a:p>
        </p:txBody>
      </p:sp>
    </p:spTree>
    <p:extLst>
      <p:ext uri="{BB962C8B-B14F-4D97-AF65-F5344CB8AC3E}">
        <p14:creationId xmlns:p14="http://schemas.microsoft.com/office/powerpoint/2010/main" val="1314613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hape 57"/>
          <p:cNvSpPr>
            <a:spLocks noChangeArrowheads="1"/>
          </p:cNvSpPr>
          <p:nvPr/>
        </p:nvSpPr>
        <p:spPr bwMode="auto">
          <a:xfrm>
            <a:off x="120257" y="278844"/>
            <a:ext cx="7832402" cy="68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defTabSz="647700">
              <a:lnSpc>
                <a:spcPct val="120000"/>
              </a:lnSpc>
              <a:spcBef>
                <a:spcPts val="1700"/>
              </a:spcBef>
            </a:pPr>
            <a:r>
              <a:rPr lang="en-US" sz="4000"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Program Portfolio</a:t>
            </a:r>
          </a:p>
        </p:txBody>
      </p:sp>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147" name="Shape 76"/>
          <p:cNvSpPr>
            <a:spLocks noChangeArrowheads="1"/>
          </p:cNvSpPr>
          <p:nvPr/>
        </p:nvSpPr>
        <p:spPr bwMode="auto">
          <a:xfrm>
            <a:off x="3327346" y="1475021"/>
            <a:ext cx="5247681" cy="4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nchor="ctr">
            <a:spAutoFit/>
          </a:bodyPr>
          <a:lstStyle/>
          <a:p>
            <a:pPr marL="6350" lvl="1" algn="ctr" defTabSz="647700" eaLnBrk="1" hangingPunct="1">
              <a:lnSpc>
                <a:spcPct val="120000"/>
              </a:lnSpc>
              <a:spcBef>
                <a:spcPts val="1700"/>
              </a:spcBef>
            </a:pPr>
            <a:r>
              <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Residential</a:t>
            </a:r>
          </a:p>
        </p:txBody>
      </p:sp>
      <p:sp>
        <p:nvSpPr>
          <p:cNvPr id="6148" name="Shape 76"/>
          <p:cNvSpPr>
            <a:spLocks noChangeArrowheads="1"/>
          </p:cNvSpPr>
          <p:nvPr/>
        </p:nvSpPr>
        <p:spPr bwMode="auto">
          <a:xfrm>
            <a:off x="3125787" y="2232540"/>
            <a:ext cx="5521659"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marL="742950" lvl="1" indent="-285750" defTabSz="647700">
              <a:buClr>
                <a:srgbClr val="105F9E"/>
              </a:buClr>
              <a:buFont typeface="Arial" charset="0"/>
              <a:buChar char="•"/>
            </a:pP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Home Performance w/ ENERGY STAR® – Retrofit</a:t>
            </a:r>
          </a:p>
          <a:p>
            <a:pPr marL="742950" lvl="1" indent="-285750" defTabSz="647700">
              <a:buClr>
                <a:srgbClr val="105F9E"/>
              </a:buClr>
              <a:buFont typeface="Arial" charset="0"/>
              <a:buChar char="•"/>
            </a:pP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HVAC Rebates</a:t>
            </a:r>
            <a:r>
              <a:rPr lang="en-US" sz="2400" i="1" dirty="0">
                <a:latin typeface="Calibri Light" panose="020F0302020204030204" pitchFamily="34" charset="0"/>
                <a:ea typeface="Arial Unicode MS" panose="020B0604020202020204" pitchFamily="34" charset="-128"/>
                <a:cs typeface="Arial Unicode MS" panose="020B0604020202020204" pitchFamily="34" charset="-128"/>
              </a:rPr>
              <a:t> - WARM</a:t>
            </a: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Advantage and </a:t>
            </a:r>
            <a:r>
              <a:rPr lang="en-US" sz="2400" i="1" dirty="0">
                <a:latin typeface="Calibri Light" panose="020F0302020204030204" pitchFamily="34" charset="0"/>
                <a:ea typeface="Arial Unicode MS" panose="020B0604020202020204" pitchFamily="34" charset="-128"/>
                <a:cs typeface="Arial Unicode MS" panose="020B0604020202020204" pitchFamily="34" charset="-128"/>
              </a:rPr>
              <a:t>COOL</a:t>
            </a: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Advantage</a:t>
            </a:r>
          </a:p>
          <a:p>
            <a:pPr marL="800100" lvl="1" indent="-342900" defTabSz="647700">
              <a:buClr>
                <a:srgbClr val="105F9E"/>
              </a:buClr>
              <a:buFont typeface="Arial" panose="020B0604020202020204" pitchFamily="34" charset="0"/>
              <a:buChar char="•"/>
            </a:pP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Residential New Construction – New/Gut Rehab</a:t>
            </a:r>
          </a:p>
          <a:p>
            <a:pPr marL="800100" lvl="1" indent="-342900" defTabSz="647700">
              <a:buClr>
                <a:srgbClr val="105F9E"/>
              </a:buClr>
              <a:buFont typeface="Arial" panose="020B0604020202020204" pitchFamily="34" charset="0"/>
              <a:buChar char="•"/>
            </a:pP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Appliance Rebates and Recycling</a:t>
            </a:r>
          </a:p>
          <a:p>
            <a:pPr marL="800100" lvl="1" indent="-342900" defTabSz="647700">
              <a:buClr>
                <a:srgbClr val="105F9E"/>
              </a:buClr>
              <a:buFont typeface="Arial" panose="020B0604020202020204" pitchFamily="34" charset="0"/>
              <a:buChar char="•"/>
            </a:pP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Discounted Lighting</a:t>
            </a:r>
          </a:p>
          <a:p>
            <a:pPr marL="742950" lvl="1" indent="-285750" defTabSz="647700">
              <a:buClr>
                <a:srgbClr val="105F9E"/>
              </a:buClr>
              <a:buFont typeface="Arial" charset="0"/>
              <a:buChar char="•"/>
            </a:pP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Comfort Partners</a:t>
            </a:r>
          </a:p>
          <a:p>
            <a:pPr marL="742950" lvl="1" indent="-285750" defTabSz="647700">
              <a:buClr>
                <a:srgbClr val="105F9E"/>
              </a:buClr>
              <a:buFont typeface="Arial" charset="0"/>
              <a:buChar char="•"/>
            </a:pPr>
            <a:endParaRPr lang="en-US" dirty="0">
              <a:solidFill>
                <a:schemeClr val="tx1">
                  <a:lumMod val="65000"/>
                  <a:lumOff val="35000"/>
                </a:schemeClr>
              </a:solidFill>
              <a:latin typeface="Calibri Light" panose="020F0302020204030204" pitchFamily="34" charset="0"/>
              <a:ea typeface="Arial Unicode MS" panose="020B0604020202020204" pitchFamily="34" charset="-128"/>
              <a:cs typeface="Arial Unicode MS" panose="020B0604020202020204" pitchFamily="34" charset="-128"/>
            </a:endParaRPr>
          </a:p>
        </p:txBody>
      </p:sp>
      <p:sp>
        <p:nvSpPr>
          <p:cNvPr id="15" name="Rectangle 14"/>
          <p:cNvSpPr/>
          <p:nvPr/>
        </p:nvSpPr>
        <p:spPr bwMode="auto">
          <a:xfrm>
            <a:off x="3122612" y="1295448"/>
            <a:ext cx="5497811" cy="731837"/>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Rectangle 19"/>
          <p:cNvSpPr/>
          <p:nvPr/>
        </p:nvSpPr>
        <p:spPr bwMode="auto">
          <a:xfrm>
            <a:off x="3125788" y="2201086"/>
            <a:ext cx="5521659" cy="3963230"/>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4" name="Straight Connector 3"/>
          <p:cNvCxnSpPr/>
          <p:nvPr/>
        </p:nvCxnSpPr>
        <p:spPr>
          <a:xfrm flipH="1" flipV="1">
            <a:off x="823913" y="1651048"/>
            <a:ext cx="2170112" cy="1587"/>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6152" name="Shape 76"/>
          <p:cNvSpPr>
            <a:spLocks noChangeArrowheads="1"/>
          </p:cNvSpPr>
          <p:nvPr/>
        </p:nvSpPr>
        <p:spPr bwMode="auto">
          <a:xfrm>
            <a:off x="850900" y="1322653"/>
            <a:ext cx="2025650"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algn="ctr" defTabSz="647700" eaLnBrk="1" hangingPunct="1">
              <a:lnSpc>
                <a:spcPct val="120000"/>
              </a:lnSpc>
              <a:spcBef>
                <a:spcPts val="1700"/>
              </a:spcBef>
            </a:pPr>
            <a:r>
              <a:rPr lang="en-US" b="1"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Eligible Sector</a:t>
            </a:r>
          </a:p>
        </p:txBody>
      </p:sp>
      <p:cxnSp>
        <p:nvCxnSpPr>
          <p:cNvPr id="25" name="Straight Connector 24"/>
          <p:cNvCxnSpPr/>
          <p:nvPr/>
        </p:nvCxnSpPr>
        <p:spPr>
          <a:xfrm flipH="1">
            <a:off x="838200" y="3947833"/>
            <a:ext cx="2178050" cy="3175"/>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6154" name="Shape 76"/>
          <p:cNvSpPr>
            <a:spLocks noChangeArrowheads="1"/>
          </p:cNvSpPr>
          <p:nvPr/>
        </p:nvSpPr>
        <p:spPr bwMode="auto">
          <a:xfrm>
            <a:off x="874713" y="3619018"/>
            <a:ext cx="2024062"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algn="ctr" defTabSz="647700" eaLnBrk="1" hangingPunct="1">
              <a:lnSpc>
                <a:spcPct val="120000"/>
              </a:lnSpc>
              <a:spcBef>
                <a:spcPts val="1700"/>
              </a:spcBef>
            </a:pPr>
            <a:r>
              <a:rPr lang="en-US" b="1"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Programs</a:t>
            </a: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Tree>
    <p:extLst>
      <p:ext uri="{BB962C8B-B14F-4D97-AF65-F5344CB8AC3E}">
        <p14:creationId xmlns:p14="http://schemas.microsoft.com/office/powerpoint/2010/main" val="9810455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hape 57"/>
          <p:cNvSpPr>
            <a:spLocks noChangeArrowheads="1"/>
          </p:cNvSpPr>
          <p:nvPr/>
        </p:nvSpPr>
        <p:spPr bwMode="auto">
          <a:xfrm>
            <a:off x="252233" y="313393"/>
            <a:ext cx="7832402" cy="68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defTabSz="647700">
              <a:lnSpc>
                <a:spcPct val="120000"/>
              </a:lnSpc>
              <a:spcBef>
                <a:spcPts val="1700"/>
              </a:spcBef>
            </a:pPr>
            <a:r>
              <a:rPr lang="en-US" sz="4000"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Conservation and Efficiency</a:t>
            </a:r>
          </a:p>
        </p:txBody>
      </p:sp>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grpSp>
        <p:nvGrpSpPr>
          <p:cNvPr id="8" name="Group 7"/>
          <p:cNvGrpSpPr/>
          <p:nvPr/>
        </p:nvGrpSpPr>
        <p:grpSpPr>
          <a:xfrm>
            <a:off x="309439" y="1539503"/>
            <a:ext cx="8829585" cy="4410034"/>
            <a:chOff x="309439" y="1539503"/>
            <a:chExt cx="8829585" cy="4410034"/>
          </a:xfrm>
        </p:grpSpPr>
        <p:graphicFrame>
          <p:nvGraphicFramePr>
            <p:cNvPr id="2" name="Diagram 1"/>
            <p:cNvGraphicFramePr/>
            <p:nvPr>
              <p:extLst>
                <p:ext uri="{D42A27DB-BD31-4B8C-83A1-F6EECF244321}">
                  <p14:modId xmlns:p14="http://schemas.microsoft.com/office/powerpoint/2010/main" val="3922420937"/>
                </p:ext>
              </p:extLst>
            </p:nvPr>
          </p:nvGraphicFramePr>
          <p:xfrm>
            <a:off x="1361196" y="1539503"/>
            <a:ext cx="6381519" cy="4410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Connector 8"/>
            <p:cNvCxnSpPr/>
            <p:nvPr/>
          </p:nvCxnSpPr>
          <p:spPr>
            <a:xfrm flipH="1" flipV="1">
              <a:off x="309439" y="3810771"/>
              <a:ext cx="2170112" cy="1587"/>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113374" y="5011766"/>
              <a:ext cx="1942522" cy="1"/>
            </a:xfrm>
            <a:prstGeom prst="line">
              <a:avLst/>
            </a:prstGeom>
            <a:ln w="12700" cmpd="sng">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14" name="Shape 76"/>
            <p:cNvSpPr>
              <a:spLocks noChangeArrowheads="1"/>
            </p:cNvSpPr>
            <p:nvPr/>
          </p:nvSpPr>
          <p:spPr bwMode="auto">
            <a:xfrm>
              <a:off x="469900" y="3425301"/>
              <a:ext cx="2025650"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algn="ctr" defTabSz="647700" eaLnBrk="1" hangingPunct="1">
                <a:lnSpc>
                  <a:spcPct val="120000"/>
                </a:lnSpc>
                <a:spcBef>
                  <a:spcPts val="1700"/>
                </a:spcBef>
              </a:pPr>
              <a:r>
                <a:rPr lang="en-US" b="1" cap="small"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Quick payback</a:t>
              </a:r>
            </a:p>
          </p:txBody>
        </p:sp>
        <p:sp>
          <p:nvSpPr>
            <p:cNvPr id="15" name="Shape 76"/>
            <p:cNvSpPr>
              <a:spLocks noChangeArrowheads="1"/>
            </p:cNvSpPr>
            <p:nvPr/>
          </p:nvSpPr>
          <p:spPr bwMode="auto">
            <a:xfrm>
              <a:off x="6142113" y="2345526"/>
              <a:ext cx="2025650"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algn="ctr" defTabSz="647700" eaLnBrk="1" hangingPunct="1">
                <a:lnSpc>
                  <a:spcPct val="120000"/>
                </a:lnSpc>
                <a:spcBef>
                  <a:spcPts val="1700"/>
                </a:spcBef>
              </a:pPr>
              <a:r>
                <a:rPr lang="en-US" b="1" cap="small"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Self Generation</a:t>
              </a:r>
            </a:p>
          </p:txBody>
        </p:sp>
        <p:sp>
          <p:nvSpPr>
            <p:cNvPr id="16" name="Shape 76"/>
            <p:cNvSpPr>
              <a:spLocks noChangeArrowheads="1"/>
            </p:cNvSpPr>
            <p:nvPr/>
          </p:nvSpPr>
          <p:spPr bwMode="auto">
            <a:xfrm>
              <a:off x="7113374" y="4619153"/>
              <a:ext cx="2025650"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algn="ctr" defTabSz="647700" eaLnBrk="1" hangingPunct="1">
                <a:lnSpc>
                  <a:spcPct val="120000"/>
                </a:lnSpc>
                <a:spcBef>
                  <a:spcPts val="1700"/>
                </a:spcBef>
              </a:pPr>
              <a:r>
                <a:rPr lang="en-US" b="1" cap="small"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Behavior Change</a:t>
              </a:r>
            </a:p>
          </p:txBody>
        </p:sp>
        <p:cxnSp>
          <p:nvCxnSpPr>
            <p:cNvPr id="19" name="Straight Connector 18"/>
            <p:cNvCxnSpPr/>
            <p:nvPr/>
          </p:nvCxnSpPr>
          <p:spPr>
            <a:xfrm>
              <a:off x="6142113" y="2741599"/>
              <a:ext cx="1942522" cy="1"/>
            </a:xfrm>
            <a:prstGeom prst="line">
              <a:avLst/>
            </a:prstGeom>
            <a:ln w="12700" cmpd="sng">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822271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9143998" cy="6438899"/>
          </a:xfrm>
          <a:prstGeom prst="rect">
            <a:avLst/>
          </a:prstGeom>
        </p:spPr>
      </p:pic>
      <p:sp>
        <p:nvSpPr>
          <p:cNvPr id="3" name="Rectangle 2"/>
          <p:cNvSpPr/>
          <p:nvPr/>
        </p:nvSpPr>
        <p:spPr>
          <a:xfrm>
            <a:off x="0" y="4895850"/>
            <a:ext cx="4267200" cy="1962150"/>
          </a:xfrm>
          <a:prstGeom prst="rect">
            <a:avLst/>
          </a:prstGeom>
          <a:solidFill>
            <a:srgbClr val="105F9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bg1"/>
                </a:solidFill>
                <a:latin typeface="Calibri"/>
              </a:rPr>
              <a:t>Home Performance with ENERGY STAR®</a:t>
            </a:r>
          </a:p>
        </p:txBody>
      </p:sp>
    </p:spTree>
    <p:extLst>
      <p:ext uri="{BB962C8B-B14F-4D97-AF65-F5344CB8AC3E}">
        <p14:creationId xmlns:p14="http://schemas.microsoft.com/office/powerpoint/2010/main" val="3663378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312" y="1176978"/>
            <a:ext cx="5568120" cy="5268978"/>
          </a:xfrm>
        </p:spPr>
        <p:txBody>
          <a:bodyPr/>
          <a:lstStyle/>
          <a:p>
            <a:pPr marL="914400" lvl="1" indent="-457200" defTabSz="647700" eaLnBrk="1" hangingPunct="1">
              <a:lnSpc>
                <a:spcPct val="110000"/>
              </a:lnSpc>
              <a:spcBef>
                <a:spcPts val="1700"/>
              </a:spcBef>
              <a:buFont typeface="Arial" panose="020B0604020202020204" pitchFamily="34" charset="0"/>
              <a:buChar char="•"/>
            </a:pPr>
            <a:r>
              <a:rPr lang="en-US" sz="2400" dirty="0">
                <a:solidFill>
                  <a:schemeClr val="tx1"/>
                </a:solidFill>
                <a:latin typeface="Calibri" panose="020F0502020204030204" pitchFamily="34" charset="0"/>
                <a:sym typeface="Lato Bold" charset="0"/>
              </a:rPr>
              <a:t>Provides whole-house energy assessments and comprehensive energy efficient upgrades </a:t>
            </a:r>
            <a:r>
              <a:rPr lang="en-US" sz="2400" u="sng" dirty="0">
                <a:solidFill>
                  <a:schemeClr val="tx1"/>
                </a:solidFill>
                <a:latin typeface="Calibri" panose="020F0502020204030204" pitchFamily="34" charset="0"/>
                <a:sym typeface="Lato Bold" charset="0"/>
              </a:rPr>
              <a:t>for existing homes</a:t>
            </a:r>
          </a:p>
          <a:p>
            <a:pPr marL="914400" lvl="1" indent="-457200" defTabSz="647700" eaLnBrk="1" hangingPunct="1">
              <a:lnSpc>
                <a:spcPct val="110000"/>
              </a:lnSpc>
              <a:spcBef>
                <a:spcPts val="1700"/>
              </a:spcBef>
              <a:buFont typeface="Arial" panose="020B0604020202020204" pitchFamily="34" charset="0"/>
              <a:buChar char="•"/>
            </a:pPr>
            <a:r>
              <a:rPr lang="en-US" sz="2400" dirty="0">
                <a:solidFill>
                  <a:schemeClr val="tx1"/>
                </a:solidFill>
                <a:latin typeface="Calibri" panose="020F0502020204030204" pitchFamily="34" charset="0"/>
                <a:sym typeface="Lato Bold" charset="0"/>
              </a:rPr>
              <a:t>Addresses comfort, indoor air quality, health &amp; safety, and energy usage problems</a:t>
            </a:r>
          </a:p>
          <a:p>
            <a:pPr marL="914400" lvl="1" indent="-457200" defTabSz="647700" eaLnBrk="1" hangingPunct="1">
              <a:lnSpc>
                <a:spcPct val="110000"/>
              </a:lnSpc>
              <a:spcBef>
                <a:spcPts val="1700"/>
              </a:spcBef>
              <a:buFont typeface="Arial" panose="020B0604020202020204" pitchFamily="34" charset="0"/>
              <a:buChar char="•"/>
            </a:pPr>
            <a:r>
              <a:rPr lang="en-US" sz="2400" dirty="0">
                <a:solidFill>
                  <a:schemeClr val="tx1"/>
                </a:solidFill>
                <a:latin typeface="Calibri" panose="020F0502020204030204" pitchFamily="34" charset="0"/>
                <a:sym typeface="Lato Bold" charset="0"/>
              </a:rPr>
              <a:t>The program uses specially trained/certified Building Performance Institute (BPI) </a:t>
            </a:r>
            <a:r>
              <a:rPr lang="en-US" sz="2400" dirty="0" err="1">
                <a:solidFill>
                  <a:schemeClr val="tx1"/>
                </a:solidFill>
                <a:latin typeface="Calibri" panose="020F0502020204030204" pitchFamily="34" charset="0"/>
                <a:sym typeface="Lato Bold" charset="0"/>
              </a:rPr>
              <a:t>GoldStar</a:t>
            </a:r>
            <a:r>
              <a:rPr lang="en-US" sz="2400" dirty="0">
                <a:solidFill>
                  <a:schemeClr val="tx1"/>
                </a:solidFill>
                <a:latin typeface="Calibri" panose="020F0502020204030204" pitchFamily="34" charset="0"/>
                <a:sym typeface="Lato Bold" charset="0"/>
              </a:rPr>
              <a:t> contractors</a:t>
            </a:r>
          </a:p>
        </p:txBody>
      </p:sp>
      <p:pic>
        <p:nvPicPr>
          <p:cNvPr id="5" name="Picture Placeholder 4"/>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l="6539" r="6539"/>
          <a:stretch>
            <a:fillRect/>
          </a:stretch>
        </p:blipFill>
        <p:spPr>
          <a:xfrm>
            <a:off x="5803372" y="2364494"/>
            <a:ext cx="2918894" cy="2230084"/>
          </a:xfrm>
          <a:ln>
            <a:solidFill>
              <a:schemeClr val="accent1"/>
            </a:solidFill>
          </a:ln>
        </p:spPr>
      </p:pic>
      <p:sp>
        <p:nvSpPr>
          <p:cNvPr id="4" name="Text Placeholder 3"/>
          <p:cNvSpPr>
            <a:spLocks noGrp="1"/>
          </p:cNvSpPr>
          <p:nvPr>
            <p:ph type="body" sz="quarter" idx="12"/>
          </p:nvPr>
        </p:nvSpPr>
        <p:spPr>
          <a:xfrm>
            <a:off x="181772" y="329124"/>
            <a:ext cx="6137163" cy="691585"/>
          </a:xfrm>
        </p:spPr>
        <p:txBody>
          <a:bodyPr/>
          <a:lstStyle/>
          <a:p>
            <a:r>
              <a:rPr lang="en-US" cap="none" dirty="0">
                <a:solidFill>
                  <a:schemeClr val="tx1"/>
                </a:solidFill>
              </a:rPr>
              <a:t>What Is Home Performance?</a:t>
            </a:r>
          </a:p>
        </p:txBody>
      </p:sp>
    </p:spTree>
    <p:extLst>
      <p:ext uri="{BB962C8B-B14F-4D97-AF65-F5344CB8AC3E}">
        <p14:creationId xmlns:p14="http://schemas.microsoft.com/office/powerpoint/2010/main" val="2852105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cap="none" dirty="0">
                <a:solidFill>
                  <a:schemeClr val="tx1"/>
                </a:solidFill>
              </a:rPr>
              <a:t>Eligibility</a:t>
            </a:r>
          </a:p>
        </p:txBody>
      </p:sp>
      <p:pic>
        <p:nvPicPr>
          <p:cNvPr id="6" name="Picture 5" descr="MCj04154700000[1]"/>
          <p:cNvPicPr>
            <a:picLocks noChangeAspect="1" noChangeArrowheads="1"/>
          </p:cNvPicPr>
          <p:nvPr/>
        </p:nvPicPr>
        <p:blipFill>
          <a:blip r:embed="rId2" cstate="print"/>
          <a:srcRect/>
          <a:stretch>
            <a:fillRect/>
          </a:stretch>
        </p:blipFill>
        <p:spPr bwMode="auto">
          <a:xfrm>
            <a:off x="5658556" y="2063646"/>
            <a:ext cx="3124200" cy="1536492"/>
          </a:xfrm>
          <a:prstGeom prst="rect">
            <a:avLst/>
          </a:prstGeom>
          <a:noFill/>
          <a:ln w="9525">
            <a:noFill/>
            <a:miter lim="800000"/>
            <a:headEnd/>
            <a:tailEnd/>
          </a:ln>
        </p:spPr>
      </p:pic>
      <p:sp>
        <p:nvSpPr>
          <p:cNvPr id="7" name="Rectangle 2"/>
          <p:cNvSpPr txBox="1">
            <a:spLocks noGrp="1" noChangeArrowheads="1"/>
          </p:cNvSpPr>
          <p:nvPr>
            <p:ph type="body" sz="quarter" idx="10"/>
          </p:nvPr>
        </p:nvSpPr>
        <p:spPr bwMode="auto">
          <a:xfrm>
            <a:off x="272244" y="1247818"/>
            <a:ext cx="5568120" cy="4557713"/>
          </a:xfrm>
          <a:prstGeom prst="rect">
            <a:avLst/>
          </a:prstGeom>
          <a:noFill/>
          <a:ln>
            <a:miter lim="800000"/>
            <a:headEnd/>
            <a:tailEnd/>
          </a:ln>
        </p:spPr>
        <p:txBody>
          <a:bodyPr/>
          <a:lstStyle/>
          <a:p>
            <a:pPr marL="342900" indent="-342900">
              <a:spcBef>
                <a:spcPts val="0"/>
              </a:spcBef>
              <a:spcAft>
                <a:spcPts val="1200"/>
              </a:spcAft>
              <a:buFont typeface="Arial" pitchFamily="34" charset="0"/>
              <a:buChar char="•"/>
              <a:defRPr/>
            </a:pPr>
            <a:r>
              <a:rPr lang="en-US" sz="2400" kern="0" dirty="0">
                <a:solidFill>
                  <a:schemeClr val="tx1"/>
                </a:solidFill>
                <a:latin typeface="+mn-lt"/>
              </a:rPr>
              <a:t>NJ Residential Dwelling units 3-stories or less</a:t>
            </a:r>
          </a:p>
          <a:p>
            <a:pPr marL="342900" indent="-342900">
              <a:spcBef>
                <a:spcPts val="0"/>
              </a:spcBef>
              <a:spcAft>
                <a:spcPts val="1200"/>
              </a:spcAft>
              <a:buFont typeface="Arial" pitchFamily="34" charset="0"/>
              <a:buChar char="•"/>
              <a:defRPr/>
            </a:pPr>
            <a:r>
              <a:rPr lang="en-US" sz="2400" kern="0" dirty="0">
                <a:solidFill>
                  <a:schemeClr val="tx1"/>
                </a:solidFill>
                <a:latin typeface="+mn-lt"/>
              </a:rPr>
              <a:t>Single Family Homes </a:t>
            </a:r>
          </a:p>
          <a:p>
            <a:pPr lvl="1" indent="-342900">
              <a:spcBef>
                <a:spcPts val="0"/>
              </a:spcBef>
              <a:spcAft>
                <a:spcPts val="1200"/>
              </a:spcAft>
              <a:buFont typeface="Arial" pitchFamily="34" charset="0"/>
              <a:buChar char="•"/>
              <a:defRPr/>
            </a:pPr>
            <a:r>
              <a:rPr lang="en-US" sz="2000" kern="0" dirty="0">
                <a:solidFill>
                  <a:schemeClr val="tx1"/>
                </a:solidFill>
                <a:latin typeface="+mn-lt"/>
              </a:rPr>
              <a:t>1-4 Dwelling units </a:t>
            </a:r>
            <a:endParaRPr lang="en-US" sz="2000" kern="0" dirty="0">
              <a:solidFill>
                <a:schemeClr val="tx1"/>
              </a:solidFill>
            </a:endParaRPr>
          </a:p>
          <a:p>
            <a:pPr lvl="1" indent="-342900">
              <a:spcBef>
                <a:spcPts val="0"/>
              </a:spcBef>
              <a:spcAft>
                <a:spcPts val="1200"/>
              </a:spcAft>
              <a:buFont typeface="Arial" pitchFamily="34" charset="0"/>
              <a:buChar char="•"/>
              <a:defRPr/>
            </a:pPr>
            <a:r>
              <a:rPr lang="en-US" sz="2000" kern="0" dirty="0">
                <a:solidFill>
                  <a:schemeClr val="tx1"/>
                </a:solidFill>
                <a:latin typeface="+mn-lt"/>
              </a:rPr>
              <a:t>Townhouses</a:t>
            </a:r>
          </a:p>
          <a:p>
            <a:pPr marL="342900" indent="-342900">
              <a:spcBef>
                <a:spcPts val="0"/>
              </a:spcBef>
              <a:spcAft>
                <a:spcPts val="1200"/>
              </a:spcAft>
              <a:buFont typeface="Arial" pitchFamily="34" charset="0"/>
              <a:buChar char="•"/>
              <a:defRPr/>
            </a:pPr>
            <a:r>
              <a:rPr lang="en-US" sz="2400" kern="0" dirty="0">
                <a:solidFill>
                  <a:schemeClr val="tx1"/>
                </a:solidFill>
                <a:latin typeface="+mn-lt"/>
              </a:rPr>
              <a:t>Multi-family buildings </a:t>
            </a:r>
          </a:p>
          <a:p>
            <a:pPr lvl="1" indent="-342900">
              <a:spcBef>
                <a:spcPts val="0"/>
              </a:spcBef>
              <a:spcAft>
                <a:spcPts val="1200"/>
              </a:spcAft>
              <a:buFont typeface="Arial" pitchFamily="34" charset="0"/>
              <a:buChar char="•"/>
              <a:defRPr/>
            </a:pPr>
            <a:r>
              <a:rPr lang="en-US" sz="2000" kern="0" dirty="0">
                <a:solidFill>
                  <a:schemeClr val="tx1"/>
                </a:solidFill>
                <a:latin typeface="+mn-lt"/>
              </a:rPr>
              <a:t>≥ 5 Units, must be addressed as whole-building</a:t>
            </a:r>
            <a:endParaRPr lang="en-US" sz="2000" kern="0" dirty="0">
              <a:solidFill>
                <a:schemeClr val="tx1"/>
              </a:solidFill>
            </a:endParaRPr>
          </a:p>
          <a:p>
            <a:pPr lvl="1" indent="-342900">
              <a:spcBef>
                <a:spcPts val="0"/>
              </a:spcBef>
              <a:spcAft>
                <a:spcPts val="1200"/>
              </a:spcAft>
              <a:buFont typeface="Arial" pitchFamily="34" charset="0"/>
              <a:buChar char="•"/>
              <a:defRPr/>
            </a:pPr>
            <a:r>
              <a:rPr lang="en-US" sz="2000" kern="0" dirty="0">
                <a:solidFill>
                  <a:schemeClr val="tx1"/>
                </a:solidFill>
                <a:latin typeface="+mn-lt"/>
              </a:rPr>
              <a:t>Individual HVAC, DHW per unit or building </a:t>
            </a:r>
          </a:p>
          <a:p>
            <a:pPr lvl="1" indent="-342900">
              <a:spcBef>
                <a:spcPts val="0"/>
              </a:spcBef>
              <a:spcAft>
                <a:spcPts val="1200"/>
              </a:spcAft>
              <a:buFont typeface="Arial" pitchFamily="34" charset="0"/>
              <a:buChar char="•"/>
              <a:defRPr/>
            </a:pPr>
            <a:r>
              <a:rPr lang="en-US" sz="2000" kern="0" dirty="0">
                <a:solidFill>
                  <a:schemeClr val="tx1"/>
                </a:solidFill>
                <a:latin typeface="+mn-lt"/>
              </a:rPr>
              <a:t>Fuel metered per unit or building </a:t>
            </a:r>
            <a:br>
              <a:rPr lang="en-US" sz="1600" kern="0" dirty="0">
                <a:solidFill>
                  <a:schemeClr val="tx1"/>
                </a:solidFill>
                <a:latin typeface="+mn-lt"/>
              </a:rPr>
            </a:br>
            <a:r>
              <a:rPr lang="en-US" sz="1600" kern="0" dirty="0">
                <a:solidFill>
                  <a:schemeClr val="tx1"/>
                </a:solidFill>
                <a:latin typeface="+mn-lt"/>
              </a:rPr>
              <a:t>(Requires BPI Multi-Family contractor Certification &amp;         Project Pre-approval)</a:t>
            </a:r>
          </a:p>
        </p:txBody>
      </p:sp>
    </p:spTree>
    <p:extLst>
      <p:ext uri="{BB962C8B-B14F-4D97-AF65-F5344CB8AC3E}">
        <p14:creationId xmlns:p14="http://schemas.microsoft.com/office/powerpoint/2010/main" val="252573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1000"/>
                                        <p:tgtEl>
                                          <p:spTgt spid="7">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wipe(left)">
                                      <p:cBhvr>
                                        <p:cTn id="18" dur="10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left)">
                                      <p:cBhvr>
                                        <p:cTn id="23" dur="1000"/>
                                        <p:tgtEl>
                                          <p:spTgt spid="7">
                                            <p:txEl>
                                              <p:pRg st="4" end="4"/>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wipe(left)">
                                      <p:cBhvr>
                                        <p:cTn id="26" dur="1000"/>
                                        <p:tgtEl>
                                          <p:spTgt spid="7">
                                            <p:txEl>
                                              <p:pRg st="5" end="5"/>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wipe(left)">
                                      <p:cBhvr>
                                        <p:cTn id="29" dur="1000"/>
                                        <p:tgtEl>
                                          <p:spTgt spid="7">
                                            <p:txEl>
                                              <p:pRg st="6" end="6"/>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wipe(left)">
                                      <p:cBhvr>
                                        <p:cTn id="32"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33000"/>
            <a:lum/>
            <a:extLst>
              <a:ext uri="{BEBA8EAE-BF5A-486C-A8C5-ECC9F3942E4B}">
                <a14:imgProps xmlns:a14="http://schemas.microsoft.com/office/drawing/2010/main">
                  <a14:imgLayer r:embed="rId4">
                    <a14:imgEffect>
                      <a14:artisticCutout numberOfShades="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5" cstate="email">
            <a:alphaModFix amt="20000"/>
            <a:extLst>
              <a:ext uri="{28A0092B-C50C-407E-A947-70E740481C1C}">
                <a14:useLocalDpi xmlns:a14="http://schemas.microsoft.com/office/drawing/2010/main" val="0"/>
              </a:ext>
            </a:extLst>
          </a:blip>
          <a:srcRect l="855" t="-513" b="15507"/>
          <a:stretch/>
        </p:blipFill>
        <p:spPr>
          <a:xfrm>
            <a:off x="0" y="1063264"/>
            <a:ext cx="9144000" cy="5274734"/>
          </a:xfrm>
          <a:prstGeom prst="rect">
            <a:avLst/>
          </a:prstGeom>
        </p:spPr>
      </p:pic>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99" name="Shape 76"/>
          <p:cNvSpPr>
            <a:spLocks noChangeArrowheads="1"/>
          </p:cNvSpPr>
          <p:nvPr/>
        </p:nvSpPr>
        <p:spPr bwMode="auto">
          <a:xfrm>
            <a:off x="402671" y="1464312"/>
            <a:ext cx="8140741" cy="3241913"/>
          </a:xfrm>
          <a:prstGeom prst="rect">
            <a:avLst/>
          </a:prstGeom>
          <a:noFill/>
          <a:ln>
            <a:noFill/>
          </a:ln>
          <a:extLst>
            <a:ext uri="{C572A759-6A51-4108-AA02-DFA0A04FC94B}">
              <ma14:wrappingTextBoxFlag xmlns:ma14="http://schemas.microsoft.com/office/mac/drawingml/2011/main" xmlns="" val="1"/>
            </a:ext>
          </a:extLst>
        </p:spPr>
        <p:txBody>
          <a:bodyPr wrap="square" lIns="0" tIns="0" rIns="0" bIns="0">
            <a:spAutoFit/>
          </a:bodyPr>
          <a:lstStyle/>
          <a:p>
            <a:pPr marL="800100" lvl="1" indent="-342900" defTabSz="647700" eaLnBrk="1" hangingPunct="1">
              <a:lnSpc>
                <a:spcPct val="110000"/>
              </a:lnSpc>
              <a:spcBef>
                <a:spcPts val="1700"/>
              </a:spcBef>
              <a:buClr>
                <a:srgbClr val="105F9E"/>
              </a:buClr>
              <a:buFont typeface="Arial" panose="020B0604020202020204" pitchFamily="34" charset="0"/>
              <a:buChar char="•"/>
            </a:pPr>
            <a:r>
              <a:rPr lang="en-US" sz="20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Select a participating NJ Program BPI </a:t>
            </a:r>
            <a:r>
              <a:rPr lang="en-US" sz="2000" dirty="0" err="1">
                <a:latin typeface="Calibri" panose="020F0502020204030204" pitchFamily="34" charset="0"/>
                <a:ea typeface="Arial Unicode MS" panose="020B0604020202020204" pitchFamily="34" charset="-128"/>
                <a:cs typeface="Arial Unicode MS" panose="020B0604020202020204" pitchFamily="34" charset="-128"/>
                <a:sym typeface="Lato Bold" charset="0"/>
              </a:rPr>
              <a:t>GoldStar</a:t>
            </a:r>
            <a:r>
              <a:rPr lang="en-US" sz="20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 Contractor</a:t>
            </a:r>
            <a:br>
              <a:rPr lang="en-US" sz="20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br>
            <a:r>
              <a:rPr lang="en-US" sz="20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NJCleanEnergy.com/HP</a:t>
            </a:r>
          </a:p>
          <a:p>
            <a:pPr marL="800100" lvl="1" indent="-342900" defTabSz="647700" eaLnBrk="1" hangingPunct="1">
              <a:lnSpc>
                <a:spcPct val="110000"/>
              </a:lnSpc>
              <a:spcBef>
                <a:spcPts val="1700"/>
              </a:spcBef>
              <a:buClr>
                <a:srgbClr val="105F9E"/>
              </a:buClr>
              <a:buFont typeface="Arial" panose="020B0604020202020204" pitchFamily="34" charset="0"/>
              <a:buChar char="•"/>
            </a:pPr>
            <a:r>
              <a:rPr lang="en-US" sz="20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Schedule a Home Assessment  (fee for assessment may apply as per contractor)</a:t>
            </a:r>
          </a:p>
          <a:p>
            <a:pPr marL="800100" lvl="1" indent="-342900" defTabSz="647700" eaLnBrk="1" hangingPunct="1">
              <a:lnSpc>
                <a:spcPct val="110000"/>
              </a:lnSpc>
              <a:spcBef>
                <a:spcPts val="1700"/>
              </a:spcBef>
              <a:buClr>
                <a:srgbClr val="105F9E"/>
              </a:buClr>
              <a:buFont typeface="Arial" panose="020B0604020202020204" pitchFamily="34" charset="0"/>
              <a:buChar char="•"/>
            </a:pPr>
            <a:r>
              <a:rPr lang="en-US" sz="2000" dirty="0"/>
              <a:t> Helps the owner Identify possible Health &amp; Safety Issues  	</a:t>
            </a:r>
          </a:p>
          <a:p>
            <a:pPr marL="800100" lvl="1" indent="-342900" defTabSz="647700" eaLnBrk="1" hangingPunct="1">
              <a:lnSpc>
                <a:spcPct val="110000"/>
              </a:lnSpc>
              <a:spcBef>
                <a:spcPts val="1700"/>
              </a:spcBef>
              <a:buClr>
                <a:srgbClr val="105F9E"/>
              </a:buClr>
              <a:buFont typeface="Arial" panose="020B0604020202020204" pitchFamily="34" charset="0"/>
              <a:buChar char="•"/>
            </a:pPr>
            <a:r>
              <a:rPr lang="en-US" sz="20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 Review contractor recommendations and incentive level</a:t>
            </a:r>
          </a:p>
          <a:p>
            <a:pPr marL="800100" lvl="1" indent="-342900" defTabSz="647700" eaLnBrk="1" hangingPunct="1">
              <a:lnSpc>
                <a:spcPct val="110000"/>
              </a:lnSpc>
              <a:spcBef>
                <a:spcPts val="1700"/>
              </a:spcBef>
              <a:buClr>
                <a:srgbClr val="105F9E"/>
              </a:buClr>
              <a:buFont typeface="Arial" panose="020B0604020202020204" pitchFamily="34" charset="0"/>
              <a:buChar char="•"/>
            </a:pPr>
            <a:r>
              <a:rPr lang="en-US" sz="2000" dirty="0" err="1">
                <a:latin typeface="Calibri" panose="020F0502020204030204" pitchFamily="34" charset="0"/>
                <a:ea typeface="Arial Unicode MS" panose="020B0604020202020204" pitchFamily="34" charset="-128"/>
                <a:cs typeface="Arial Unicode MS" panose="020B0604020202020204" pitchFamily="34" charset="-128"/>
                <a:sym typeface="Lato Bold" charset="0"/>
              </a:rPr>
              <a:t>GoldStar</a:t>
            </a:r>
            <a:r>
              <a:rPr lang="en-US" sz="20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 contractor installs the recommendations &amp; performs test-out</a:t>
            </a: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9" name="Text Placeholder 3"/>
          <p:cNvSpPr txBox="1">
            <a:spLocks/>
          </p:cNvSpPr>
          <p:nvPr/>
        </p:nvSpPr>
        <p:spPr>
          <a:xfrm>
            <a:off x="232105" y="320577"/>
            <a:ext cx="6137163" cy="691585"/>
          </a:xfrm>
          <a:prstGeom prst="rect">
            <a:avLst/>
          </a:prstGeom>
        </p:spPr>
        <p:txBody>
          <a:bodyPr/>
          <a:lst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solidFill>
                  <a:schemeClr val="tx1"/>
                </a:solidFill>
              </a:rPr>
              <a:t>Steps to Participation</a:t>
            </a:r>
          </a:p>
        </p:txBody>
      </p:sp>
    </p:spTree>
    <p:extLst>
      <p:ext uri="{BB962C8B-B14F-4D97-AF65-F5344CB8AC3E}">
        <p14:creationId xmlns:p14="http://schemas.microsoft.com/office/powerpoint/2010/main" val="3589990516"/>
      </p:ext>
    </p:extLst>
  </p:cSld>
  <p:clrMapOvr>
    <a:masterClrMapping/>
  </p:clrMapOvr>
  <p:transition/>
</p:sld>
</file>

<file path=ppt/theme/theme1.xml><?xml version="1.0" encoding="utf-8"?>
<a:theme xmlns:a="http://schemas.openxmlformats.org/drawingml/2006/main" name="Presentation/Program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Detai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in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NJCEP Presentation-Master Template</Template>
  <TotalTime>4411</TotalTime>
  <Words>2462</Words>
  <Application>Microsoft Office PowerPoint</Application>
  <PresentationFormat>On-screen Show (4:3)</PresentationFormat>
  <Paragraphs>327</Paragraphs>
  <Slides>35</Slides>
  <Notes>18</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35</vt:i4>
      </vt:variant>
    </vt:vector>
  </HeadingPairs>
  <TitlesOfParts>
    <vt:vector size="50" baseType="lpstr">
      <vt:lpstr>ＭＳ Ｐゴシック</vt:lpstr>
      <vt:lpstr>Arial</vt:lpstr>
      <vt:lpstr>Arial Unicode MS</vt:lpstr>
      <vt:lpstr>Calibri</vt:lpstr>
      <vt:lpstr>Calibri Light</vt:lpstr>
      <vt:lpstr>Georgia</vt:lpstr>
      <vt:lpstr>Lato Black</vt:lpstr>
      <vt:lpstr>Lato Bold</vt:lpstr>
      <vt:lpstr>Lato Light</vt:lpstr>
      <vt:lpstr>Times New Roman</vt:lpstr>
      <vt:lpstr>Wingdings</vt:lpstr>
      <vt:lpstr>Presentation/Program overview</vt:lpstr>
      <vt:lpstr>Section Cover</vt:lpstr>
      <vt:lpstr>Section Details</vt:lpstr>
      <vt:lpstr>Final Slide</vt:lpstr>
      <vt:lpstr>PowerPoint Presentation</vt:lpstr>
      <vt:lpstr>New Jersey Board of Public Utilities</vt:lpstr>
      <vt:lpstr>New Jersey’s Clean Energy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Drivers for Homeowners </vt:lpstr>
      <vt:lpstr>PowerPoint Presentation</vt:lpstr>
      <vt:lpstr>PowerPoint Presentation</vt:lpstr>
      <vt:lpstr> Home Performance Case Study</vt:lpstr>
      <vt:lpstr>     Home Performance Case Study</vt:lpstr>
      <vt:lpstr>PowerPoint Presentation</vt:lpstr>
      <vt:lpstr>Residential New Construction</vt:lpstr>
      <vt:lpstr>PowerPoint Presentation</vt:lpstr>
      <vt:lpstr>PowerPoint Presentation</vt:lpstr>
      <vt:lpstr>Eligibility</vt:lpstr>
      <vt:lpstr>PowerPoint Presentation</vt:lpstr>
      <vt:lpstr>Appliance Rebates</vt:lpstr>
      <vt:lpstr>PowerPoint Presentation</vt:lpstr>
      <vt:lpstr>Comfort Partners</vt:lpstr>
      <vt:lpstr>Comfort Partners</vt:lpstr>
      <vt:lpstr>Assistance Programs</vt:lpstr>
      <vt:lpstr>Energy Saving Tips</vt:lpstr>
      <vt:lpstr>Energy Saving Tips</vt:lpstr>
      <vt:lpstr>Energy Saving Tips</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Sherri</dc:creator>
  <cp:lastModifiedBy>Kimberly Hoff</cp:lastModifiedBy>
  <cp:revision>235</cp:revision>
  <cp:lastPrinted>2017-07-06T13:34:31Z</cp:lastPrinted>
  <dcterms:created xsi:type="dcterms:W3CDTF">2015-05-18T17:51:58Z</dcterms:created>
  <dcterms:modified xsi:type="dcterms:W3CDTF">2017-09-18T21:22:46Z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