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21"/>
  </p:notesMasterIdLst>
  <p:sldIdLst>
    <p:sldId id="296" r:id="rId7"/>
    <p:sldId id="346" r:id="rId8"/>
    <p:sldId id="347" r:id="rId9"/>
    <p:sldId id="348" r:id="rId10"/>
    <p:sldId id="350" r:id="rId11"/>
    <p:sldId id="349" r:id="rId12"/>
    <p:sldId id="351" r:id="rId13"/>
    <p:sldId id="352" r:id="rId14"/>
    <p:sldId id="355" r:id="rId15"/>
    <p:sldId id="356" r:id="rId16"/>
    <p:sldId id="357" r:id="rId17"/>
    <p:sldId id="358" r:id="rId18"/>
    <p:sldId id="359" r:id="rId19"/>
    <p:sldId id="353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0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3165"/>
    <a:srgbClr val="F2A900"/>
    <a:srgbClr val="2E953E"/>
    <a:srgbClr val="003B5C"/>
    <a:srgbClr val="4F4F4F"/>
    <a:srgbClr val="00557E"/>
    <a:srgbClr val="7A853B"/>
    <a:srgbClr val="683064"/>
    <a:srgbClr val="CF8B2A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8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64" y="72"/>
      </p:cViewPr>
      <p:guideLst>
        <p:guide orient="horz" pos="6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-2098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5659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414" y="1"/>
            <a:ext cx="2972098" cy="45659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98996AC-1201-4A13-B98E-0B76721488DF}" type="datetimeFigureOut">
              <a:rPr lang="en-US"/>
              <a:pPr>
                <a:defRPr/>
              </a:pPr>
              <a:t>2/8/2017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098" y="4343704"/>
            <a:ext cx="5485805" cy="4113892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894"/>
            <a:ext cx="2972098" cy="45659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AA26590-87BA-4DEC-8CB7-7231F3C8ED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584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user/trccompanies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hyperlink" Target="http://twitter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blog.trcsolutions.com/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hyperlink" Target="http://www.linkedin.com/company/trc-companies-inc" TargetMode="External"/><Relationship Id="rId9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jpe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5"/>
          <p:cNvSpPr txBox="1">
            <a:spLocks noChangeArrowheads="1"/>
          </p:cNvSpPr>
          <p:nvPr userDrawn="1"/>
        </p:nvSpPr>
        <p:spPr bwMode="auto">
          <a:xfrm>
            <a:off x="144231" y="6404535"/>
            <a:ext cx="2819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www.trcsolutions.com</a:t>
            </a:r>
          </a:p>
        </p:txBody>
      </p:sp>
      <p:pic>
        <p:nvPicPr>
          <p:cNvPr id="16" name="Picture 15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895" y="6459068"/>
            <a:ext cx="152400" cy="152400"/>
          </a:xfrm>
          <a:prstGeom prst="rect">
            <a:avLst/>
          </a:prstGeom>
        </p:spPr>
      </p:pic>
      <p:pic>
        <p:nvPicPr>
          <p:cNvPr id="20" name="Picture 12" descr="C:\High Quality Images\Artworks (Vectors)\Web Buttons &amp; Graphics\Social Media Icons\16x16 Icons\linkedin.png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45906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196" y="6459068"/>
            <a:ext cx="152400" cy="152400"/>
          </a:xfrm>
          <a:prstGeom prst="rect">
            <a:avLst/>
          </a:prstGeom>
        </p:spPr>
      </p:pic>
      <p:pic>
        <p:nvPicPr>
          <p:cNvPr id="22" name="Picture 21">
            <a:hlinkClick r:id="rId8"/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6459068"/>
            <a:ext cx="152400" cy="152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0"/>
          <a:srcRect t="6914" b="2672"/>
          <a:stretch/>
        </p:blipFill>
        <p:spPr>
          <a:xfrm>
            <a:off x="211078" y="1692000"/>
            <a:ext cx="8742422" cy="15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752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1056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orient="horz" pos="4157" userDrawn="1">
          <p15:clr>
            <a:srgbClr val="FBAE40"/>
          </p15:clr>
        </p15:guide>
        <p15:guide id="5" pos="108" userDrawn="1">
          <p15:clr>
            <a:srgbClr val="FBAE40"/>
          </p15:clr>
        </p15:guide>
        <p15:guide id="6" pos="56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rastructure Sect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D1F0DC-5A24-4FBA-AC78-821C728A46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690894" cy="6858001"/>
          </a:xfrm>
          <a:prstGeom prst="rect">
            <a:avLst/>
          </a:prstGeom>
          <a:gradFill>
            <a:gsLst>
              <a:gs pos="32000">
                <a:srgbClr val="003B5C"/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 rot="16200000">
            <a:off x="-856773" y="2351848"/>
            <a:ext cx="2359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0" i="0" dirty="0">
                <a:solidFill>
                  <a:schemeClr val="bg1"/>
                </a:solidFill>
              </a:rPr>
              <a:t>Oil &amp; Gas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996951" y="3424241"/>
            <a:ext cx="3646768" cy="2707621"/>
          </a:xfrm>
          <a:prstGeom prst="rect">
            <a:avLst/>
          </a:prstGeom>
        </p:spPr>
        <p:txBody>
          <a:bodyPr/>
          <a:lstStyle>
            <a:lvl1pPr marL="182880" indent="-182880">
              <a:buClr>
                <a:srgbClr val="003B5C"/>
              </a:buClr>
              <a:buSzPct val="80000"/>
              <a:buFont typeface="Wingdings" panose="05000000000000000000" pitchFamily="2" charset="2"/>
              <a:buChar char="§"/>
              <a:defRPr sz="1800">
                <a:solidFill>
                  <a:srgbClr val="4F4F4F"/>
                </a:solidFill>
              </a:defRPr>
            </a:lvl1pPr>
            <a:lvl2pPr marL="182880" indent="-182880">
              <a:buFont typeface="Wingdings" panose="05000000000000000000" pitchFamily="2" charset="2"/>
              <a:buChar char="§"/>
              <a:defRPr sz="1800"/>
            </a:lvl2pPr>
            <a:lvl3pPr marL="182880" indent="-182880">
              <a:buFont typeface="Wingdings" panose="05000000000000000000" pitchFamily="2" charset="2"/>
              <a:buChar char="§"/>
              <a:defRPr sz="1800"/>
            </a:lvl3pPr>
            <a:lvl4pPr marL="182880" indent="-182880">
              <a:buFont typeface="Wingdings" panose="05000000000000000000" pitchFamily="2" charset="2"/>
              <a:buChar char="§"/>
              <a:defRPr sz="1800"/>
            </a:lvl4pPr>
            <a:lvl5pPr marL="182880" indent="-182880">
              <a:buFont typeface="Wingdings" panose="05000000000000000000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>
          <a:xfrm>
            <a:off x="4966449" y="3424242"/>
            <a:ext cx="3729317" cy="2707621"/>
          </a:xfrm>
          <a:prstGeom prst="rect">
            <a:avLst/>
          </a:prstGeom>
        </p:spPr>
        <p:txBody>
          <a:bodyPr/>
          <a:lstStyle>
            <a:lvl1pPr marL="182880" indent="-182880">
              <a:buClr>
                <a:srgbClr val="003B5C"/>
              </a:buClr>
              <a:buSzPct val="80000"/>
              <a:buFont typeface="Wingdings" panose="05000000000000000000" pitchFamily="2" charset="2"/>
              <a:buChar char="§"/>
              <a:defRPr sz="1800">
                <a:solidFill>
                  <a:srgbClr val="4F4F4F"/>
                </a:solidFill>
              </a:defRPr>
            </a:lvl1pPr>
            <a:lvl2pPr marL="182880" indent="-182880">
              <a:buFont typeface="Wingdings" panose="05000000000000000000" pitchFamily="2" charset="2"/>
              <a:buChar char="§"/>
              <a:defRPr sz="1800"/>
            </a:lvl2pPr>
            <a:lvl3pPr marL="182880" indent="-182880">
              <a:buFont typeface="Wingdings" panose="05000000000000000000" pitchFamily="2" charset="2"/>
              <a:buChar char="§"/>
              <a:defRPr sz="1800"/>
            </a:lvl3pPr>
            <a:lvl4pPr marL="182880" indent="-182880">
              <a:buFont typeface="Wingdings" panose="05000000000000000000" pitchFamily="2" charset="2"/>
              <a:buChar char="§"/>
              <a:defRPr sz="1800"/>
            </a:lvl4pPr>
            <a:lvl5pPr marL="182880" indent="-182880">
              <a:buFont typeface="Wingdings" panose="05000000000000000000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3624" y="1417642"/>
            <a:ext cx="2445193" cy="16500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050" y="1414570"/>
            <a:ext cx="2445193" cy="16307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737" y="1433518"/>
            <a:ext cx="2445193" cy="159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240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24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925">
          <p15:clr>
            <a:srgbClr val="FBAE40"/>
          </p15:clr>
        </p15:guide>
        <p15:guide id="4" pos="3112">
          <p15:clr>
            <a:srgbClr val="FBAE40"/>
          </p15:clr>
        </p15:guide>
        <p15:guide id="5" pos="547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1600200"/>
            <a:ext cx="61245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262A20E6-ACDA-49E7-8AFA-04AFEAA99C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708275" y="2133600"/>
            <a:ext cx="4911725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latin typeface="+mn-lt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400" baseline="0"/>
            </a:lvl5pPr>
          </a:lstStyle>
          <a:p>
            <a:pPr lvl="0"/>
            <a:r>
              <a:rPr lang="en-US" dirty="0"/>
              <a:t>Second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1" y="1295400"/>
            <a:ext cx="9144001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706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>
            <a:spLocks noChangeArrowheads="1"/>
          </p:cNvSpPr>
          <p:nvPr userDrawn="1"/>
        </p:nvSpPr>
        <p:spPr bwMode="auto">
          <a:xfrm>
            <a:off x="3690938" y="2222500"/>
            <a:ext cx="304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dirty="0">
                <a:latin typeface="Helvetica Condensed" pitchFamily="34" charset="0"/>
              </a:rPr>
              <a:t>Questions?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810000" y="2930525"/>
            <a:ext cx="4876800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2568575"/>
            <a:ext cx="3535362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09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under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296D35B4-D7AE-4D85-A57B-B2B020E7A9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1" y="1295400"/>
            <a:ext cx="9144001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12900"/>
            <a:ext cx="8229600" cy="4525963"/>
          </a:xfrm>
          <a:prstGeom prst="rect">
            <a:avLst/>
          </a:prstGeom>
        </p:spPr>
        <p:txBody>
          <a:bodyPr/>
          <a:lstStyle>
            <a:lvl1pPr marL="0" indent="-182880">
              <a:buClr>
                <a:srgbClr val="003B5C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rgbClr val="4F4F4F"/>
                </a:solidFill>
                <a:latin typeface="+mn-lt"/>
                <a:cs typeface="Arial" pitchFamily="34" charset="0"/>
              </a:defRPr>
            </a:lvl1pPr>
            <a:lvl2pPr>
              <a:buClr>
                <a:srgbClr val="003B5C"/>
              </a:buClr>
              <a:buSzPct val="80000"/>
              <a:defRPr sz="2000">
                <a:solidFill>
                  <a:srgbClr val="4F4F4F"/>
                </a:solidFill>
                <a:latin typeface="+mn-lt"/>
                <a:cs typeface="Arial" pitchFamily="34" charset="0"/>
              </a:defRPr>
            </a:lvl2pPr>
            <a:lvl3pPr marL="1143000" indent="-228600">
              <a:buClr>
                <a:srgbClr val="003B5C"/>
              </a:buClr>
              <a:buSzPct val="80000"/>
              <a:buFont typeface="Wingdings" panose="05000000000000000000" pitchFamily="2" charset="2"/>
              <a:buChar char="§"/>
              <a:defRPr sz="2000" baseline="0">
                <a:solidFill>
                  <a:srgbClr val="4F4F4F"/>
                </a:solidFill>
                <a:latin typeface="+mn-lt"/>
                <a:cs typeface="Arial" pitchFamily="34" charset="0"/>
              </a:defRPr>
            </a:lvl3pPr>
            <a:lvl4pPr>
              <a:buClr>
                <a:srgbClr val="003B5C"/>
              </a:buClr>
              <a:buSzPct val="80000"/>
              <a:defRPr sz="2000" baseline="0">
                <a:solidFill>
                  <a:srgbClr val="4F4F4F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003B5C"/>
              </a:buClr>
              <a:buSzPct val="80000"/>
              <a:defRPr sz="2000" baseline="0">
                <a:solidFill>
                  <a:srgbClr val="4F4F4F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17501"/>
            <a:ext cx="7121525" cy="673100"/>
          </a:xfrm>
          <a:prstGeom prst="rect">
            <a:avLst/>
          </a:prstGeom>
        </p:spPr>
        <p:txBody>
          <a:bodyPr/>
          <a:lstStyle>
            <a:lvl1pPr algn="l">
              <a:defRPr sz="2800" b="1" baseline="0">
                <a:solidFill>
                  <a:srgbClr val="003B5C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48910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0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0258B917-C21E-42A7-A480-82AE4EF55A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12900"/>
            <a:ext cx="8229600" cy="4525963"/>
          </a:xfrm>
          <a:prstGeom prst="rect">
            <a:avLst/>
          </a:prstGeom>
        </p:spPr>
        <p:txBody>
          <a:bodyPr/>
          <a:lstStyle>
            <a:lvl1pPr marL="0" indent="-182880">
              <a:buClr>
                <a:srgbClr val="003B5C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rgbClr val="4F4F4F"/>
                </a:solidFill>
                <a:latin typeface="+mn-lt"/>
                <a:cs typeface="Arial" pitchFamily="34" charset="0"/>
              </a:defRPr>
            </a:lvl1pPr>
            <a:lvl2pPr>
              <a:buClr>
                <a:srgbClr val="003B5C"/>
              </a:buClr>
              <a:buSzPct val="80000"/>
              <a:defRPr sz="2000">
                <a:solidFill>
                  <a:srgbClr val="4F4F4F"/>
                </a:solidFill>
                <a:latin typeface="+mn-lt"/>
                <a:cs typeface="Arial" pitchFamily="34" charset="0"/>
              </a:defRPr>
            </a:lvl2pPr>
            <a:lvl3pPr marL="1143000" indent="-228600">
              <a:buClr>
                <a:srgbClr val="003B5C"/>
              </a:buClr>
              <a:buSzPct val="80000"/>
              <a:buFont typeface="Wingdings" panose="05000000000000000000" pitchFamily="2" charset="2"/>
              <a:buChar char="§"/>
              <a:defRPr sz="2000" baseline="0">
                <a:solidFill>
                  <a:srgbClr val="4F4F4F"/>
                </a:solidFill>
                <a:latin typeface="+mn-lt"/>
                <a:cs typeface="Arial" pitchFamily="34" charset="0"/>
              </a:defRPr>
            </a:lvl3pPr>
            <a:lvl4pPr>
              <a:buClr>
                <a:srgbClr val="003B5C"/>
              </a:buClr>
              <a:buSzPct val="80000"/>
              <a:defRPr sz="2000" baseline="0">
                <a:solidFill>
                  <a:srgbClr val="4F4F4F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003B5C"/>
              </a:buClr>
              <a:buSzPct val="80000"/>
              <a:defRPr sz="2000" baseline="0">
                <a:solidFill>
                  <a:srgbClr val="4F4F4F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17501"/>
            <a:ext cx="7121525" cy="673100"/>
          </a:xfrm>
          <a:prstGeom prst="rect">
            <a:avLst/>
          </a:prstGeom>
        </p:spPr>
        <p:txBody>
          <a:bodyPr/>
          <a:lstStyle>
            <a:lvl1pPr algn="l">
              <a:defRPr sz="2800" b="1" baseline="0">
                <a:solidFill>
                  <a:srgbClr val="003B5C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6306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out under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296D35B4-D7AE-4D85-A57B-B2B020E7A9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12900"/>
            <a:ext cx="8229600" cy="4525963"/>
          </a:xfrm>
          <a:prstGeom prst="rect">
            <a:avLst/>
          </a:prstGeom>
        </p:spPr>
        <p:txBody>
          <a:bodyPr/>
          <a:lstStyle>
            <a:lvl1pPr marL="0" indent="-182880">
              <a:buClr>
                <a:srgbClr val="003B5C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rgbClr val="4F4F4F"/>
                </a:solidFill>
                <a:latin typeface="+mn-lt"/>
                <a:cs typeface="Arial" pitchFamily="34" charset="0"/>
              </a:defRPr>
            </a:lvl1pPr>
            <a:lvl2pPr>
              <a:buClr>
                <a:srgbClr val="003B5C"/>
              </a:buClr>
              <a:buSzPct val="80000"/>
              <a:defRPr sz="2000">
                <a:solidFill>
                  <a:srgbClr val="4F4F4F"/>
                </a:solidFill>
                <a:latin typeface="+mn-lt"/>
                <a:cs typeface="Arial" pitchFamily="34" charset="0"/>
              </a:defRPr>
            </a:lvl2pPr>
            <a:lvl3pPr marL="1143000" indent="-228600">
              <a:buClr>
                <a:srgbClr val="003B5C"/>
              </a:buClr>
              <a:buSzPct val="80000"/>
              <a:buFont typeface="Wingdings" panose="05000000000000000000" pitchFamily="2" charset="2"/>
              <a:buChar char="§"/>
              <a:defRPr sz="2000" baseline="0">
                <a:solidFill>
                  <a:srgbClr val="4F4F4F"/>
                </a:solidFill>
                <a:latin typeface="+mn-lt"/>
                <a:cs typeface="Arial" pitchFamily="34" charset="0"/>
              </a:defRPr>
            </a:lvl3pPr>
            <a:lvl4pPr>
              <a:buClr>
                <a:srgbClr val="003B5C"/>
              </a:buClr>
              <a:buSzPct val="80000"/>
              <a:defRPr sz="2000" baseline="0">
                <a:solidFill>
                  <a:srgbClr val="4F4F4F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003B5C"/>
              </a:buClr>
              <a:buSzPct val="80000"/>
              <a:defRPr sz="2000" baseline="0">
                <a:solidFill>
                  <a:srgbClr val="4F4F4F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17501"/>
            <a:ext cx="7121525" cy="673100"/>
          </a:xfrm>
          <a:prstGeom prst="rect">
            <a:avLst/>
          </a:prstGeom>
        </p:spPr>
        <p:txBody>
          <a:bodyPr/>
          <a:lstStyle>
            <a:lvl1pPr algn="l">
              <a:defRPr sz="2800" b="1" baseline="0">
                <a:solidFill>
                  <a:srgbClr val="003B5C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1508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1612900"/>
            <a:ext cx="4038600" cy="4525963"/>
          </a:xfrm>
          <a:prstGeom prst="rect">
            <a:avLst/>
          </a:prstGeom>
        </p:spPr>
        <p:txBody>
          <a:bodyPr/>
          <a:lstStyle>
            <a:lvl1pPr marL="0" indent="-182880">
              <a:buClr>
                <a:srgbClr val="003B5C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rgbClr val="4F4F4F"/>
                </a:solidFill>
                <a:latin typeface="+mn-lt"/>
                <a:cs typeface="Arial" pitchFamily="34" charset="0"/>
              </a:defRPr>
            </a:lvl1pPr>
            <a:lvl2pPr>
              <a:buClr>
                <a:srgbClr val="003B5C"/>
              </a:buClr>
              <a:buSzPct val="80000"/>
              <a:defRPr sz="2000">
                <a:solidFill>
                  <a:srgbClr val="4F4F4F"/>
                </a:solidFill>
                <a:latin typeface="+mn-lt"/>
                <a:cs typeface="Arial" pitchFamily="34" charset="0"/>
              </a:defRPr>
            </a:lvl2pPr>
            <a:lvl3pPr marL="1143000" indent="-228600">
              <a:buClr>
                <a:srgbClr val="003B5C"/>
              </a:buClr>
              <a:buSzPct val="80000"/>
              <a:buFont typeface="Wingdings" panose="05000000000000000000" pitchFamily="2" charset="2"/>
              <a:buChar char="§"/>
              <a:defRPr sz="2000" baseline="0">
                <a:solidFill>
                  <a:srgbClr val="4F4F4F"/>
                </a:solidFill>
                <a:latin typeface="+mn-lt"/>
                <a:cs typeface="Arial" pitchFamily="34" charset="0"/>
              </a:defRPr>
            </a:lvl3pPr>
            <a:lvl4pPr>
              <a:buClr>
                <a:srgbClr val="003B5C"/>
              </a:buClr>
              <a:buSzPct val="80000"/>
              <a:defRPr sz="2000" baseline="0">
                <a:solidFill>
                  <a:srgbClr val="4F4F4F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003B5C"/>
              </a:buClr>
              <a:buSzPct val="80000"/>
              <a:defRPr sz="2000" baseline="0">
                <a:solidFill>
                  <a:srgbClr val="4F4F4F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DB8F62EA-9DE8-49C8-BF5D-0DDDDEB2F4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" y="1295400"/>
            <a:ext cx="9144001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17501"/>
            <a:ext cx="7121525" cy="673100"/>
          </a:xfrm>
          <a:prstGeom prst="rect">
            <a:avLst/>
          </a:prstGeom>
        </p:spPr>
        <p:txBody>
          <a:bodyPr/>
          <a:lstStyle>
            <a:lvl1pPr algn="l">
              <a:defRPr sz="2800" b="1" baseline="0">
                <a:solidFill>
                  <a:srgbClr val="003B5C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48200" y="1612900"/>
            <a:ext cx="4038600" cy="4525963"/>
          </a:xfrm>
          <a:prstGeom prst="rect">
            <a:avLst/>
          </a:prstGeom>
        </p:spPr>
        <p:txBody>
          <a:bodyPr/>
          <a:lstStyle>
            <a:lvl1pPr marL="0" indent="-182880">
              <a:buClr>
                <a:srgbClr val="003B5C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rgbClr val="4F4F4F"/>
                </a:solidFill>
                <a:latin typeface="+mn-lt"/>
                <a:cs typeface="Arial" pitchFamily="34" charset="0"/>
              </a:defRPr>
            </a:lvl1pPr>
            <a:lvl2pPr>
              <a:buClr>
                <a:srgbClr val="003B5C"/>
              </a:buClr>
              <a:buSzPct val="80000"/>
              <a:defRPr sz="2000">
                <a:solidFill>
                  <a:srgbClr val="4F4F4F"/>
                </a:solidFill>
                <a:latin typeface="+mn-lt"/>
                <a:cs typeface="Arial" pitchFamily="34" charset="0"/>
              </a:defRPr>
            </a:lvl2pPr>
            <a:lvl3pPr marL="1143000" indent="-228600">
              <a:buClr>
                <a:srgbClr val="003B5C"/>
              </a:buClr>
              <a:buSzPct val="80000"/>
              <a:buFont typeface="Wingdings" panose="05000000000000000000" pitchFamily="2" charset="2"/>
              <a:buChar char="§"/>
              <a:defRPr sz="2000" baseline="0">
                <a:solidFill>
                  <a:srgbClr val="4F4F4F"/>
                </a:solidFill>
                <a:latin typeface="+mn-lt"/>
                <a:cs typeface="Arial" pitchFamily="34" charset="0"/>
              </a:defRPr>
            </a:lvl3pPr>
            <a:lvl4pPr>
              <a:buClr>
                <a:srgbClr val="003B5C"/>
              </a:buClr>
              <a:buSzPct val="80000"/>
              <a:defRPr sz="2000" baseline="0">
                <a:solidFill>
                  <a:srgbClr val="4F4F4F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003B5C"/>
              </a:buClr>
              <a:buSzPct val="80000"/>
              <a:defRPr sz="2000" baseline="0">
                <a:solidFill>
                  <a:srgbClr val="4F4F4F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01519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0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296D35B4-D7AE-4D85-A57B-B2B020E7A9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389593" y="1708522"/>
            <a:ext cx="4911725" cy="685800"/>
          </a:xfrm>
          <a:prstGeom prst="rect">
            <a:avLst/>
          </a:prstGeom>
        </p:spPr>
        <p:txBody>
          <a:bodyPr/>
          <a:lstStyle>
            <a:lvl1pPr marL="182880" indent="-182880">
              <a:buClr>
                <a:srgbClr val="003B5C"/>
              </a:buClr>
              <a:buSzPct val="80000"/>
              <a:buFont typeface="Wingdings" panose="05000000000000000000" pitchFamily="2" charset="2"/>
              <a:buChar char="§"/>
              <a:defRPr sz="1800" baseline="0">
                <a:solidFill>
                  <a:srgbClr val="4F4F4F"/>
                </a:solidFill>
                <a:latin typeface="+mn-lt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400" baseline="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17501"/>
            <a:ext cx="7121525" cy="673100"/>
          </a:xfrm>
          <a:prstGeom prst="rect">
            <a:avLst/>
          </a:prstGeom>
        </p:spPr>
        <p:txBody>
          <a:bodyPr/>
          <a:lstStyle>
            <a:lvl1pPr algn="l">
              <a:defRPr sz="2800" b="1" baseline="0">
                <a:solidFill>
                  <a:srgbClr val="003B5C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00893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0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vironmental Sect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D1F0DC-5A24-4FBA-AC78-821C728A46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690894" cy="6858000"/>
          </a:xfrm>
          <a:prstGeom prst="rect">
            <a:avLst/>
          </a:prstGeom>
          <a:gradFill>
            <a:gsLst>
              <a:gs pos="32000">
                <a:srgbClr val="2E953E"/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-1266881" y="2763539"/>
            <a:ext cx="318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0" i="0" dirty="0">
                <a:solidFill>
                  <a:schemeClr val="bg1"/>
                </a:solidFill>
              </a:rPr>
              <a:t>Environmental</a:t>
            </a:r>
            <a:endParaRPr lang="en-US" sz="3200" b="0" i="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8"/>
          <a:stretch/>
        </p:blipFill>
        <p:spPr>
          <a:xfrm>
            <a:off x="3657599" y="1435100"/>
            <a:ext cx="2422525" cy="1509268"/>
          </a:xfrm>
          <a:prstGeom prst="rect">
            <a:avLst/>
          </a:prstGeom>
          <a:ln w="1905">
            <a:solidFill>
              <a:schemeClr val="bg1">
                <a:lumMod val="8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" t="23905" r="8840" b="10359"/>
          <a:stretch/>
        </p:blipFill>
        <p:spPr>
          <a:xfrm>
            <a:off x="6282690" y="1435608"/>
            <a:ext cx="2423160" cy="15087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33" t="14397" b="40893"/>
          <a:stretch/>
        </p:blipFill>
        <p:spPr>
          <a:xfrm>
            <a:off x="996950" y="1435608"/>
            <a:ext cx="2423922" cy="1499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" r="10259" b="18477"/>
          <a:stretch/>
        </p:blipFill>
        <p:spPr>
          <a:xfrm>
            <a:off x="995881" y="1435100"/>
            <a:ext cx="2426329" cy="1507276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996950" y="3424237"/>
            <a:ext cx="3646768" cy="2707621"/>
          </a:xfrm>
          <a:prstGeom prst="rect">
            <a:avLst/>
          </a:prstGeom>
        </p:spPr>
        <p:txBody>
          <a:bodyPr/>
          <a:lstStyle>
            <a:lvl1pPr marL="182880" indent="-182880">
              <a:buClr>
                <a:srgbClr val="003B5C"/>
              </a:buClr>
              <a:buSzPct val="80000"/>
              <a:buFont typeface="Wingdings" panose="05000000000000000000" pitchFamily="2" charset="2"/>
              <a:buChar char="§"/>
              <a:defRPr sz="1800">
                <a:solidFill>
                  <a:srgbClr val="4F4F4F"/>
                </a:solidFill>
              </a:defRPr>
            </a:lvl1pPr>
            <a:lvl2pPr marL="182880" indent="-182880">
              <a:buFont typeface="Wingdings" panose="05000000000000000000" pitchFamily="2" charset="2"/>
              <a:buChar char="§"/>
              <a:defRPr sz="1800"/>
            </a:lvl2pPr>
            <a:lvl3pPr marL="182880" indent="-182880">
              <a:buFont typeface="Wingdings" panose="05000000000000000000" pitchFamily="2" charset="2"/>
              <a:buChar char="§"/>
              <a:defRPr sz="1800"/>
            </a:lvl3pPr>
            <a:lvl4pPr marL="182880" indent="-182880">
              <a:buFont typeface="Wingdings" panose="05000000000000000000" pitchFamily="2" charset="2"/>
              <a:buChar char="§"/>
              <a:defRPr sz="1800"/>
            </a:lvl4pPr>
            <a:lvl5pPr marL="182880" indent="-182880">
              <a:buFont typeface="Wingdings" panose="05000000000000000000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4966447" y="3424238"/>
            <a:ext cx="3729317" cy="2707621"/>
          </a:xfrm>
          <a:prstGeom prst="rect">
            <a:avLst/>
          </a:prstGeom>
        </p:spPr>
        <p:txBody>
          <a:bodyPr/>
          <a:lstStyle>
            <a:lvl1pPr marL="182880" indent="-182880">
              <a:buClr>
                <a:srgbClr val="003B5C"/>
              </a:buClr>
              <a:buSzPct val="80000"/>
              <a:buFont typeface="Wingdings" panose="05000000000000000000" pitchFamily="2" charset="2"/>
              <a:buChar char="§"/>
              <a:defRPr sz="1800">
                <a:solidFill>
                  <a:srgbClr val="4F4F4F"/>
                </a:solidFill>
              </a:defRPr>
            </a:lvl1pPr>
            <a:lvl2pPr marL="182880" indent="-182880">
              <a:buFont typeface="Wingdings" panose="05000000000000000000" pitchFamily="2" charset="2"/>
              <a:buChar char="§"/>
              <a:defRPr sz="1800"/>
            </a:lvl2pPr>
            <a:lvl3pPr marL="182880" indent="-182880">
              <a:buFont typeface="Wingdings" panose="05000000000000000000" pitchFamily="2" charset="2"/>
              <a:buChar char="§"/>
              <a:defRPr sz="1800"/>
            </a:lvl3pPr>
            <a:lvl4pPr marL="182880" indent="-182880">
              <a:buFont typeface="Wingdings" panose="05000000000000000000" pitchFamily="2" charset="2"/>
              <a:buChar char="§"/>
              <a:defRPr sz="1800"/>
            </a:lvl4pPr>
            <a:lvl5pPr marL="182880" indent="-182880">
              <a:buFont typeface="Wingdings" panose="05000000000000000000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82982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928" userDrawn="1">
          <p15:clr>
            <a:srgbClr val="FBAE40"/>
          </p15:clr>
        </p15:guide>
        <p15:guide id="3" pos="3830" userDrawn="1">
          <p15:clr>
            <a:srgbClr val="FBAE40"/>
          </p15:clr>
        </p15:guide>
        <p15:guide id="4" pos="2304" userDrawn="1">
          <p15:clr>
            <a:srgbClr val="FBAE40"/>
          </p15:clr>
        </p15:guide>
        <p15:guide id="5" pos="2154" userDrawn="1">
          <p15:clr>
            <a:srgbClr val="FBAE40"/>
          </p15:clr>
        </p15:guide>
        <p15:guide id="6" pos="628" userDrawn="1">
          <p15:clr>
            <a:srgbClr val="FBAE40"/>
          </p15:clr>
        </p15:guide>
        <p15:guide id="7" pos="3957" userDrawn="1">
          <p15:clr>
            <a:srgbClr val="FBAE40"/>
          </p15:clr>
        </p15:guide>
        <p15:guide id="8" pos="5484" userDrawn="1">
          <p15:clr>
            <a:srgbClr val="FBAE40"/>
          </p15:clr>
        </p15:guide>
        <p15:guide id="9" orient="horz" pos="904" userDrawn="1">
          <p15:clr>
            <a:srgbClr val="FBAE40"/>
          </p15:clr>
        </p15:guide>
        <p15:guide id="10" orient="horz" pos="1855" userDrawn="1">
          <p15:clr>
            <a:srgbClr val="FBAE40"/>
          </p15:clr>
        </p15:guide>
        <p15:guide id="11" pos="312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ergyl Sect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D1F0DC-5A24-4FBA-AC78-821C728A46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690894" cy="6858000"/>
          </a:xfrm>
          <a:prstGeom prst="rect">
            <a:avLst/>
          </a:prstGeom>
          <a:gradFill>
            <a:gsLst>
              <a:gs pos="32000">
                <a:srgbClr val="F2A900"/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 rot="16200000">
            <a:off x="-656391" y="2121233"/>
            <a:ext cx="1959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0" i="0" dirty="0">
                <a:solidFill>
                  <a:schemeClr val="bg1"/>
                </a:solidFill>
              </a:rPr>
              <a:t>Power</a:t>
            </a:r>
            <a:endParaRPr lang="en-US" sz="3200" b="0" i="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6" t="8695" r="1400" b="16029"/>
          <a:stretch/>
        </p:blipFill>
        <p:spPr>
          <a:xfrm>
            <a:off x="1022366" y="1403287"/>
            <a:ext cx="2408222" cy="1548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9" t="1552" b="9719"/>
          <a:stretch/>
        </p:blipFill>
        <p:spPr>
          <a:xfrm>
            <a:off x="6310265" y="1403287"/>
            <a:ext cx="2525446" cy="1539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062" y="1420179"/>
            <a:ext cx="2426167" cy="1522287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996950" y="3424237"/>
            <a:ext cx="3646768" cy="2707621"/>
          </a:xfrm>
          <a:prstGeom prst="rect">
            <a:avLst/>
          </a:prstGeom>
        </p:spPr>
        <p:txBody>
          <a:bodyPr/>
          <a:lstStyle>
            <a:lvl1pPr marL="182880" indent="-182880">
              <a:buClr>
                <a:srgbClr val="003B5C"/>
              </a:buClr>
              <a:buSzPct val="80000"/>
              <a:buFont typeface="Wingdings" panose="05000000000000000000" pitchFamily="2" charset="2"/>
              <a:buChar char="§"/>
              <a:defRPr sz="1800">
                <a:solidFill>
                  <a:srgbClr val="4F4F4F"/>
                </a:solidFill>
              </a:defRPr>
            </a:lvl1pPr>
            <a:lvl2pPr marL="182880" indent="-182880">
              <a:buFont typeface="Wingdings" panose="05000000000000000000" pitchFamily="2" charset="2"/>
              <a:buChar char="§"/>
              <a:defRPr sz="1800"/>
            </a:lvl2pPr>
            <a:lvl3pPr marL="182880" indent="-182880">
              <a:buFont typeface="Wingdings" panose="05000000000000000000" pitchFamily="2" charset="2"/>
              <a:buChar char="§"/>
              <a:defRPr sz="1800"/>
            </a:lvl3pPr>
            <a:lvl4pPr marL="182880" indent="-182880">
              <a:buFont typeface="Wingdings" panose="05000000000000000000" pitchFamily="2" charset="2"/>
              <a:buChar char="§"/>
              <a:defRPr sz="1800"/>
            </a:lvl4pPr>
            <a:lvl5pPr marL="182880" indent="-182880">
              <a:buFont typeface="Wingdings" panose="05000000000000000000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4966447" y="3424238"/>
            <a:ext cx="3729317" cy="2707621"/>
          </a:xfrm>
          <a:prstGeom prst="rect">
            <a:avLst/>
          </a:prstGeom>
        </p:spPr>
        <p:txBody>
          <a:bodyPr/>
          <a:lstStyle>
            <a:lvl1pPr marL="182880" indent="-182880">
              <a:buClr>
                <a:srgbClr val="003B5C"/>
              </a:buClr>
              <a:buSzPct val="80000"/>
              <a:buFont typeface="Wingdings" panose="05000000000000000000" pitchFamily="2" charset="2"/>
              <a:buChar char="§"/>
              <a:defRPr sz="1800">
                <a:solidFill>
                  <a:srgbClr val="4F4F4F"/>
                </a:solidFill>
              </a:defRPr>
            </a:lvl1pPr>
            <a:lvl2pPr marL="182880" indent="-182880">
              <a:buFont typeface="Wingdings" panose="05000000000000000000" pitchFamily="2" charset="2"/>
              <a:buChar char="§"/>
              <a:defRPr sz="1800"/>
            </a:lvl2pPr>
            <a:lvl3pPr marL="182880" indent="-182880">
              <a:buFont typeface="Wingdings" panose="05000000000000000000" pitchFamily="2" charset="2"/>
              <a:buChar char="§"/>
              <a:defRPr sz="1800"/>
            </a:lvl3pPr>
            <a:lvl4pPr marL="182880" indent="-182880">
              <a:buFont typeface="Wingdings" panose="05000000000000000000" pitchFamily="2" charset="2"/>
              <a:buChar char="§"/>
              <a:defRPr sz="1800"/>
            </a:lvl4pPr>
            <a:lvl5pPr marL="182880" indent="-182880">
              <a:buFont typeface="Wingdings" panose="05000000000000000000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92170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28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  <p15:guide id="4" orient="horz" pos="1853" userDrawn="1">
          <p15:clr>
            <a:srgbClr val="FBAE40"/>
          </p15:clr>
        </p15:guide>
        <p15:guide id="5" pos="2315" userDrawn="1">
          <p15:clr>
            <a:srgbClr val="FBAE40"/>
          </p15:clr>
        </p15:guide>
        <p15:guide id="6" pos="2161" userDrawn="1">
          <p15:clr>
            <a:srgbClr val="FBAE40"/>
          </p15:clr>
        </p15:guide>
        <p15:guide id="7" pos="3832" userDrawn="1">
          <p15:clr>
            <a:srgbClr val="FBAE40"/>
          </p15:clr>
        </p15:guide>
        <p15:guide id="8" pos="3975" userDrawn="1">
          <p15:clr>
            <a:srgbClr val="FBAE40"/>
          </p15:clr>
        </p15:guide>
        <p15:guide id="9" pos="624" userDrawn="1">
          <p15:clr>
            <a:srgbClr val="FBAE40"/>
          </p15:clr>
        </p15:guide>
        <p15:guide id="10" pos="3117" userDrawn="1">
          <p15:clr>
            <a:srgbClr val="FBAE40"/>
          </p15:clr>
        </p15:guide>
        <p15:guide id="11" pos="556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rastructure Sect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D1F0DC-5A24-4FBA-AC78-821C728A46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382713"/>
            <a:ext cx="7881938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" r="3576"/>
          <a:stretch/>
        </p:blipFill>
        <p:spPr>
          <a:xfrm>
            <a:off x="3608547" y="1417638"/>
            <a:ext cx="2516028" cy="15580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-1"/>
            <a:ext cx="690894" cy="6858001"/>
          </a:xfrm>
          <a:prstGeom prst="rect">
            <a:avLst/>
          </a:prstGeom>
          <a:gradFill>
            <a:gsLst>
              <a:gs pos="32000">
                <a:srgbClr val="653165"/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 rot="16200000">
            <a:off x="-864714" y="2343909"/>
            <a:ext cx="2375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0" i="0" dirty="0">
                <a:solidFill>
                  <a:schemeClr val="bg1"/>
                </a:solidFill>
              </a:rPr>
              <a:t>Infrastructure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996950" y="3424237"/>
            <a:ext cx="3646768" cy="2707621"/>
          </a:xfrm>
          <a:prstGeom prst="rect">
            <a:avLst/>
          </a:prstGeom>
        </p:spPr>
        <p:txBody>
          <a:bodyPr/>
          <a:lstStyle>
            <a:lvl1pPr marL="182880" indent="-182880">
              <a:buClr>
                <a:srgbClr val="003B5C"/>
              </a:buClr>
              <a:buSzPct val="80000"/>
              <a:buFont typeface="Wingdings" panose="05000000000000000000" pitchFamily="2" charset="2"/>
              <a:buChar char="§"/>
              <a:defRPr sz="1800">
                <a:solidFill>
                  <a:srgbClr val="4F4F4F"/>
                </a:solidFill>
              </a:defRPr>
            </a:lvl1pPr>
            <a:lvl2pPr marL="182880" indent="-182880">
              <a:buFont typeface="Wingdings" panose="05000000000000000000" pitchFamily="2" charset="2"/>
              <a:buChar char="§"/>
              <a:defRPr sz="1800"/>
            </a:lvl2pPr>
            <a:lvl3pPr marL="182880" indent="-182880">
              <a:buFont typeface="Wingdings" panose="05000000000000000000" pitchFamily="2" charset="2"/>
              <a:buChar char="§"/>
              <a:defRPr sz="1800"/>
            </a:lvl3pPr>
            <a:lvl4pPr marL="182880" indent="-182880">
              <a:buFont typeface="Wingdings" panose="05000000000000000000" pitchFamily="2" charset="2"/>
              <a:buChar char="§"/>
              <a:defRPr sz="1800"/>
            </a:lvl4pPr>
            <a:lvl5pPr marL="182880" indent="-182880">
              <a:buFont typeface="Wingdings" panose="05000000000000000000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>
          <a:xfrm>
            <a:off x="4966447" y="3424238"/>
            <a:ext cx="3729317" cy="2707621"/>
          </a:xfrm>
          <a:prstGeom prst="rect">
            <a:avLst/>
          </a:prstGeom>
        </p:spPr>
        <p:txBody>
          <a:bodyPr/>
          <a:lstStyle>
            <a:lvl1pPr marL="182880" indent="-182880">
              <a:buClr>
                <a:srgbClr val="003B5C"/>
              </a:buClr>
              <a:buSzPct val="80000"/>
              <a:buFont typeface="Wingdings" panose="05000000000000000000" pitchFamily="2" charset="2"/>
              <a:buChar char="§"/>
              <a:defRPr sz="1800">
                <a:solidFill>
                  <a:srgbClr val="4F4F4F"/>
                </a:solidFill>
              </a:defRPr>
            </a:lvl1pPr>
            <a:lvl2pPr marL="182880" indent="-182880">
              <a:buFont typeface="Wingdings" panose="05000000000000000000" pitchFamily="2" charset="2"/>
              <a:buChar char="§"/>
              <a:defRPr sz="1800"/>
            </a:lvl2pPr>
            <a:lvl3pPr marL="182880" indent="-182880">
              <a:buFont typeface="Wingdings" panose="05000000000000000000" pitchFamily="2" charset="2"/>
              <a:buChar char="§"/>
              <a:defRPr sz="1800"/>
            </a:lvl3pPr>
            <a:lvl4pPr marL="182880" indent="-182880">
              <a:buFont typeface="Wingdings" panose="05000000000000000000" pitchFamily="2" charset="2"/>
              <a:buChar char="§"/>
              <a:defRPr sz="1800"/>
            </a:lvl4pPr>
            <a:lvl5pPr marL="182880" indent="-182880">
              <a:buFont typeface="Wingdings" panose="05000000000000000000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72540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24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pos="2936" userDrawn="1">
          <p15:clr>
            <a:srgbClr val="FBAE40"/>
          </p15:clr>
        </p15:guide>
        <p15:guide id="4" pos="3123" userDrawn="1">
          <p15:clr>
            <a:srgbClr val="FBAE40"/>
          </p15:clr>
        </p15:guide>
        <p15:guide id="5" pos="547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>
              <a:defRPr sz="1200">
                <a:solidFill>
                  <a:srgbClr val="898989"/>
                </a:solidFill>
                <a:latin typeface="Calibri" pitchFamily="20" charset="0"/>
                <a:ea typeface="ＭＳ Ｐゴシック" pitchFamily="20" charset="-128"/>
                <a:cs typeface="+mn-cs"/>
              </a:defRPr>
            </a:lvl1pPr>
          </a:lstStyle>
          <a:p>
            <a:pPr>
              <a:defRPr/>
            </a:pPr>
            <a:fld id="{5576E107-F9AA-4F3E-BE90-9A2DB04264CD}" type="datetime1">
              <a:rPr lang="en-US"/>
              <a:pPr>
                <a:defRPr/>
              </a:pPr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>
              <a:defRPr sz="1200">
                <a:solidFill>
                  <a:srgbClr val="898989"/>
                </a:solidFill>
                <a:latin typeface="Calibri" pitchFamily="20" charset="0"/>
                <a:ea typeface="ＭＳ Ｐゴシック" pitchFamily="20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>
              <a:defRPr sz="1200">
                <a:solidFill>
                  <a:srgbClr val="898989"/>
                </a:solidFill>
                <a:latin typeface="Calibri" pitchFamily="20" charset="0"/>
                <a:ea typeface="ＭＳ Ｐゴシック" pitchFamily="20" charset="-128"/>
                <a:cs typeface="+mn-cs"/>
              </a:defRPr>
            </a:lvl1pPr>
          </a:lstStyle>
          <a:p>
            <a:pPr>
              <a:defRPr/>
            </a:pPr>
            <a:fld id="{A7D1F0DC-5A24-4FBA-AC78-821C728A46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9" r:id="rId2"/>
    <p:sldLayoutId id="2147483684" r:id="rId3"/>
    <p:sldLayoutId id="2147483692" r:id="rId4"/>
    <p:sldLayoutId id="2147483686" r:id="rId5"/>
    <p:sldLayoutId id="2147483701" r:id="rId6"/>
    <p:sldLayoutId id="2147483695" r:id="rId7"/>
    <p:sldLayoutId id="2147483696" r:id="rId8"/>
    <p:sldLayoutId id="2147483697" r:id="rId9"/>
    <p:sldLayoutId id="2147483702" r:id="rId10"/>
    <p:sldLayoutId id="2147483683" r:id="rId11"/>
    <p:sldLayoutId id="2147483694" r:id="rId12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pitchFamily="24" charset="-128"/>
          <a:cs typeface="ＭＳ Ｐゴシック" pitchFamily="2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  <a:ea typeface="ＭＳ Ｐゴシック" pitchFamily="24" charset="-128"/>
          <a:cs typeface="ＭＳ Ｐゴシック" pitchFamily="2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  <a:ea typeface="ＭＳ Ｐゴシック" pitchFamily="24" charset="-128"/>
          <a:cs typeface="ＭＳ Ｐゴシック" pitchFamily="2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  <a:ea typeface="ＭＳ Ｐゴシック" pitchFamily="24" charset="-128"/>
          <a:cs typeface="ＭＳ Ｐゴシック" pitchFamily="2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  <a:ea typeface="ＭＳ Ｐゴシック" pitchFamily="24" charset="-128"/>
          <a:cs typeface="ＭＳ Ｐゴシック" pitchFamily="2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  <a:ea typeface="ＭＳ Ｐゴシック" pitchFamily="24" charset="-128"/>
          <a:cs typeface="ＭＳ Ｐゴシック" pitchFamily="2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  <a:ea typeface="ＭＳ Ｐゴシック" pitchFamily="24" charset="-128"/>
          <a:cs typeface="ＭＳ Ｐゴシック" pitchFamily="2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  <a:ea typeface="ＭＳ Ｐゴシック" pitchFamily="24" charset="-128"/>
          <a:cs typeface="ＭＳ Ｐゴシック" pitchFamily="2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  <a:ea typeface="ＭＳ Ｐゴシック" pitchFamily="24" charset="-128"/>
          <a:cs typeface="ＭＳ Ｐゴシック" pitchFamily="2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24" charset="-128"/>
          <a:cs typeface="ＭＳ Ｐゴシック" pitchFamily="2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2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2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2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2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trategicplan@njcleanenergy.com" TargetMode="External"/><Relationship Id="rId2" Type="http://schemas.openxmlformats.org/officeDocument/2006/relationships/hyperlink" Target="http://www.njcleanenergy.com/strategicplan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9600" y="4815345"/>
            <a:ext cx="83931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7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7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7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7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7" charset="-128"/>
              </a:defRPr>
            </a:lvl9pPr>
          </a:lstStyle>
          <a:p>
            <a:pPr algn="r" eaLnBrk="1" hangingPunct="1"/>
            <a:r>
              <a:rPr lang="en-US" dirty="0">
                <a:solidFill>
                  <a:srgbClr val="262626"/>
                </a:solidFill>
                <a:latin typeface="+mn-lt"/>
              </a:rPr>
              <a:t>New Jersey Board of Public Utilities</a:t>
            </a:r>
          </a:p>
          <a:p>
            <a:pPr algn="r" eaLnBrk="1" hangingPunct="1"/>
            <a:r>
              <a:rPr lang="en-US" dirty="0">
                <a:solidFill>
                  <a:srgbClr val="262626"/>
                </a:solidFill>
                <a:latin typeface="+mn-lt"/>
              </a:rPr>
              <a:t>January 26, 2017</a:t>
            </a:r>
          </a:p>
        </p:txBody>
      </p:sp>
      <p:sp>
        <p:nvSpPr>
          <p:cNvPr id="4" name="Text Placeholder 22"/>
          <p:cNvSpPr txBox="1">
            <a:spLocks/>
          </p:cNvSpPr>
          <p:nvPr/>
        </p:nvSpPr>
        <p:spPr>
          <a:xfrm>
            <a:off x="3389492" y="3540430"/>
            <a:ext cx="5613221" cy="43488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ＭＳ Ｐゴシック" pitchFamily="24" charset="-128"/>
              </a:defRPr>
            </a:lvl1pPr>
            <a:lvl2pPr marL="457200" indent="0" algn="r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kern="1200" baseline="0">
                <a:solidFill>
                  <a:srgbClr val="08557E"/>
                </a:solidFill>
                <a:latin typeface="Arial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r>
              <a:rPr lang="en-US" sz="3200" dirty="0">
                <a:solidFill>
                  <a:srgbClr val="003B5C"/>
                </a:solidFill>
                <a:latin typeface="+mn-lt"/>
              </a:rPr>
              <a:t>NJCEP Strategic Planning </a:t>
            </a:r>
          </a:p>
          <a:p>
            <a:pPr lvl="1" algn="l"/>
            <a:r>
              <a:rPr lang="en-US" sz="3200" dirty="0">
                <a:solidFill>
                  <a:srgbClr val="003B5C"/>
                </a:solidFill>
                <a:latin typeface="+mn-lt"/>
              </a:rPr>
              <a:t>Stakeholder Focus Groups</a:t>
            </a:r>
          </a:p>
        </p:txBody>
      </p:sp>
    </p:spTree>
    <p:extLst>
      <p:ext uri="{BB962C8B-B14F-4D97-AF65-F5344CB8AC3E}">
        <p14:creationId xmlns:p14="http://schemas.microsoft.com/office/powerpoint/2010/main" val="3185810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D35B4-D7AE-4D85-A57B-B2B020E7A9A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i="1" dirty="0"/>
              <a:t>In your experience, what aspects of the NJCEP are </a:t>
            </a:r>
            <a:r>
              <a:rPr lang="en-US" sz="3200" b="1" i="1" u="sng" dirty="0"/>
              <a:t>most important to maintain </a:t>
            </a:r>
            <a:r>
              <a:rPr lang="en-US" sz="3200" i="1" dirty="0"/>
              <a:t>in the face of any potential changes?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Questions:</a:t>
            </a:r>
          </a:p>
        </p:txBody>
      </p:sp>
    </p:spTree>
    <p:extLst>
      <p:ext uri="{BB962C8B-B14F-4D97-AF65-F5344CB8AC3E}">
        <p14:creationId xmlns:p14="http://schemas.microsoft.com/office/powerpoint/2010/main" val="528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D35B4-D7AE-4D85-A57B-B2B020E7A9A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i="1" dirty="0"/>
              <a:t>In your experience, what aspects of the NJCEP </a:t>
            </a:r>
            <a:r>
              <a:rPr lang="en-US" sz="3200" b="1" i="1" u="sng" dirty="0"/>
              <a:t>should be changed </a:t>
            </a:r>
            <a:r>
              <a:rPr lang="en-US" sz="3200" i="1" dirty="0"/>
              <a:t>to improve the programs’ performance?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Questions:</a:t>
            </a:r>
          </a:p>
        </p:txBody>
      </p:sp>
    </p:spTree>
    <p:extLst>
      <p:ext uri="{BB962C8B-B14F-4D97-AF65-F5344CB8AC3E}">
        <p14:creationId xmlns:p14="http://schemas.microsoft.com/office/powerpoint/2010/main" val="3548933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D35B4-D7AE-4D85-A57B-B2B020E7A9A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i="1" dirty="0"/>
              <a:t>Are there potential energy savings that the NJCEP </a:t>
            </a:r>
            <a:r>
              <a:rPr lang="en-US" sz="3200" b="1" i="1" u="sng" dirty="0"/>
              <a:t>is not currently capturing </a:t>
            </a:r>
            <a:r>
              <a:rPr lang="en-US" sz="3200" i="1" dirty="0"/>
              <a:t>for the state? What do you think it would take to capture those savings?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Questions:</a:t>
            </a:r>
          </a:p>
        </p:txBody>
      </p:sp>
    </p:spTree>
    <p:extLst>
      <p:ext uri="{BB962C8B-B14F-4D97-AF65-F5344CB8AC3E}">
        <p14:creationId xmlns:p14="http://schemas.microsoft.com/office/powerpoint/2010/main" val="639556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D35B4-D7AE-4D85-A57B-B2B020E7A9A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i="1" dirty="0"/>
              <a:t>Are there emerging opportunities for the NJCEP to </a:t>
            </a:r>
            <a:r>
              <a:rPr lang="en-US" sz="3200" b="1" i="1" u="sng" dirty="0"/>
              <a:t>capture additional energy savings through new technologies or program approaches?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Questions:</a:t>
            </a:r>
          </a:p>
        </p:txBody>
      </p:sp>
    </p:spTree>
    <p:extLst>
      <p:ext uri="{BB962C8B-B14F-4D97-AF65-F5344CB8AC3E}">
        <p14:creationId xmlns:p14="http://schemas.microsoft.com/office/powerpoint/2010/main" val="449490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D35B4-D7AE-4D85-A57B-B2B020E7A9A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32" y="1612900"/>
            <a:ext cx="8430768" cy="4525963"/>
          </a:xfrm>
        </p:spPr>
        <p:txBody>
          <a:bodyPr/>
          <a:lstStyle/>
          <a:p>
            <a:pPr lvl="1"/>
            <a:r>
              <a:rPr lang="en-US" altLang="en-US" sz="3200" dirty="0"/>
              <a:t>Additional focus groups at </a:t>
            </a:r>
            <a:r>
              <a:rPr lang="en-US" altLang="en-US" sz="3200" dirty="0">
                <a:hlinkClick r:id="rId2"/>
              </a:rPr>
              <a:t>http://www.njcleanenergy.com/strategicplan</a:t>
            </a:r>
            <a:endParaRPr lang="en-US" altLang="en-US" sz="3200" dirty="0"/>
          </a:p>
          <a:p>
            <a:pPr lvl="1"/>
            <a:r>
              <a:rPr lang="en-US" altLang="en-US" sz="3200" dirty="0"/>
              <a:t>Email comments to </a:t>
            </a:r>
            <a:r>
              <a:rPr lang="en-US" altLang="en-US" sz="3200" dirty="0">
                <a:hlinkClick r:id="rId3"/>
              </a:rPr>
              <a:t>strategicplan@njcleanenergy.com</a:t>
            </a:r>
            <a:endParaRPr lang="en-US" altLang="en-US" sz="3200" dirty="0"/>
          </a:p>
          <a:p>
            <a:pPr lvl="1"/>
            <a:r>
              <a:rPr lang="en-US" altLang="en-US" sz="3200" dirty="0"/>
              <a:t>Anticipate opportunity to comment on draft program concepts</a:t>
            </a:r>
          </a:p>
          <a:p>
            <a:pPr lvl="1"/>
            <a:r>
              <a:rPr lang="en-US" altLang="en-US" sz="3200" dirty="0"/>
              <a:t>Public comment on FY18 Compliance Filing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to provide further input:</a:t>
            </a:r>
          </a:p>
        </p:txBody>
      </p:sp>
    </p:spTree>
    <p:extLst>
      <p:ext uri="{BB962C8B-B14F-4D97-AF65-F5344CB8AC3E}">
        <p14:creationId xmlns:p14="http://schemas.microsoft.com/office/powerpoint/2010/main" val="3386030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D35B4-D7AE-4D85-A57B-B2B020E7A9A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182880"/>
            <a:r>
              <a:rPr lang="en-US" sz="3200" dirty="0">
                <a:solidFill>
                  <a:schemeClr val="tx1"/>
                </a:solidFill>
              </a:rPr>
              <a:t>Introductions</a:t>
            </a:r>
          </a:p>
          <a:p>
            <a:pPr marL="182880"/>
            <a:r>
              <a:rPr lang="en-US" sz="3200" dirty="0">
                <a:solidFill>
                  <a:schemeClr val="tx1"/>
                </a:solidFill>
              </a:rPr>
              <a:t>Purpose of today’s focus group</a:t>
            </a:r>
          </a:p>
          <a:p>
            <a:pPr marL="182880"/>
            <a:r>
              <a:rPr lang="en-US" sz="3200" dirty="0">
                <a:solidFill>
                  <a:schemeClr val="tx1"/>
                </a:solidFill>
              </a:rPr>
              <a:t>Overview of Strategic Planning process</a:t>
            </a:r>
          </a:p>
          <a:p>
            <a:pPr marL="182880"/>
            <a:r>
              <a:rPr lang="en-US" sz="3200" dirty="0">
                <a:solidFill>
                  <a:schemeClr val="tx1"/>
                </a:solidFill>
              </a:rPr>
              <a:t>NJCEP draft Objectives</a:t>
            </a:r>
          </a:p>
          <a:p>
            <a:pPr marL="182880"/>
            <a:r>
              <a:rPr lang="en-US" sz="3200" dirty="0">
                <a:solidFill>
                  <a:schemeClr val="tx1"/>
                </a:solidFill>
              </a:rPr>
              <a:t>Discussion</a:t>
            </a:r>
          </a:p>
          <a:p>
            <a:pPr marL="182880"/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87442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D35B4-D7AE-4D85-A57B-B2B020E7A9A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48128"/>
            <a:ext cx="8229600" cy="3590735"/>
          </a:xfrm>
        </p:spPr>
        <p:txBody>
          <a:bodyPr/>
          <a:lstStyle/>
          <a:p>
            <a:pPr marL="342900" lvl="0" indent="-342900" algn="ctr" defTabSz="914400" eaLnBrk="0" hangingPunct="0">
              <a:spcAft>
                <a:spcPct val="25000"/>
              </a:spcAft>
              <a:buClr>
                <a:srgbClr val="FFFFFF"/>
              </a:buClr>
              <a:buSzTx/>
              <a:buFont typeface="Times" panose="02020603050405020304" pitchFamily="18" charset="0"/>
              <a:buChar char="•"/>
            </a:pPr>
            <a:r>
              <a:rPr lang="en-US" altLang="en-US" sz="3200" i="1" kern="0" dirty="0">
                <a:solidFill>
                  <a:srgbClr val="000000"/>
                </a:solidFill>
                <a:ea typeface="ＭＳ Ｐゴシック"/>
                <a:cs typeface="+mn-cs"/>
              </a:rPr>
              <a:t>To gather perspectives from interested Clean Energy stakeholders on how the NJCEP can most effectively achieve its objectives </a:t>
            </a:r>
          </a:p>
          <a:p>
            <a:pPr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17501"/>
            <a:ext cx="7121525" cy="657860"/>
          </a:xfrm>
        </p:spPr>
        <p:txBody>
          <a:bodyPr/>
          <a:lstStyle/>
          <a:p>
            <a:r>
              <a:rPr lang="en-US" dirty="0"/>
              <a:t>Purpose of today’s focus group</a:t>
            </a:r>
          </a:p>
        </p:txBody>
      </p:sp>
    </p:spTree>
    <p:extLst>
      <p:ext uri="{BB962C8B-B14F-4D97-AF65-F5344CB8AC3E}">
        <p14:creationId xmlns:p14="http://schemas.microsoft.com/office/powerpoint/2010/main" val="1367533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D35B4-D7AE-4D85-A57B-B2B020E7A9A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424" y="1576324"/>
            <a:ext cx="5883752" cy="452596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Planning Steps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867400" y="990600"/>
            <a:ext cx="3200400" cy="512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spcAft>
                <a:spcPct val="25000"/>
              </a:spcAft>
              <a:buClr>
                <a:schemeClr val="bg1"/>
              </a:buClr>
              <a:buFont typeface="Times" panose="02020603050405020304" pitchFamily="18" charset="0"/>
              <a:buChar char="•"/>
              <a:defRPr sz="1600">
                <a:solidFill>
                  <a:srgbClr val="14004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14004A"/>
              </a:buClr>
              <a:buFont typeface="Times" panose="02020603050405020304" pitchFamily="18" charset="0"/>
              <a:buBlip>
                <a:blip r:embed="rId3"/>
              </a:buBlip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14004A"/>
              </a:buClr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14004A"/>
              </a:buClr>
              <a:buSzPct val="50000"/>
              <a:buFont typeface="Zapf Dingbats" pitchFamily="1" charset="2"/>
              <a:buChar char="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14004A"/>
              </a:buClr>
              <a:buFont typeface="Times" panose="02020603050405020304" pitchFamily="18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4004A"/>
              </a:buClr>
              <a:buFont typeface="Times" panose="02020603050405020304" pitchFamily="18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4004A"/>
              </a:buClr>
              <a:buFont typeface="Times" panose="02020603050405020304" pitchFamily="18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4004A"/>
              </a:buClr>
              <a:buFont typeface="Times" panose="02020603050405020304" pitchFamily="18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4004A"/>
              </a:buClr>
              <a:buFont typeface="Times" panose="02020603050405020304" pitchFamily="18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Rigorous planning leads to better outcomes at lower cost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Learning from leading states will help NJ move its planning efforts forward</a:t>
            </a:r>
          </a:p>
          <a:p>
            <a:pPr>
              <a:spcBef>
                <a:spcPts val="6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Stakeholder engagement will assist NJ craft a successful strategic plan </a:t>
            </a:r>
          </a:p>
        </p:txBody>
      </p:sp>
    </p:spTree>
    <p:extLst>
      <p:ext uri="{BB962C8B-B14F-4D97-AF65-F5344CB8AC3E}">
        <p14:creationId xmlns:p14="http://schemas.microsoft.com/office/powerpoint/2010/main" val="2991218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D35B4-D7AE-4D85-A57B-B2B020E7A9A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7745" y="668591"/>
            <a:ext cx="5484197" cy="568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6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D35B4-D7AE-4D85-A57B-B2B020E7A9A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8240"/>
            <a:ext cx="8229600" cy="4980623"/>
          </a:xfrm>
        </p:spPr>
        <p:txBody>
          <a:bodyPr/>
          <a:lstStyle/>
          <a:p>
            <a:r>
              <a:rPr lang="en-US" sz="2800" dirty="0"/>
              <a:t>Lower Energy Bills: “Reduce the high cost of energy and lower energy bills by maximizing lifetime energy savings per dollar spent (kWh and therms)”</a:t>
            </a:r>
          </a:p>
          <a:p>
            <a:r>
              <a:rPr lang="en-US" sz="2800" dirty="0"/>
              <a:t>Maximizing peak demand (kW) savings</a:t>
            </a:r>
          </a:p>
          <a:p>
            <a:r>
              <a:rPr lang="en-US" sz="2800" dirty="0"/>
              <a:t>Providing equitable access to efficiency and renewable energy programs</a:t>
            </a:r>
          </a:p>
          <a:p>
            <a:r>
              <a:rPr lang="en-US" sz="2800" dirty="0"/>
              <a:t>Promoting the development and transformation of energy efficiency and renewable energy markets</a:t>
            </a:r>
          </a:p>
          <a:p>
            <a:r>
              <a:rPr lang="en-US" sz="2800" dirty="0"/>
              <a:t>Reducing long-term environmental impacts of energy use</a:t>
            </a:r>
          </a:p>
          <a:p>
            <a:r>
              <a:rPr lang="en-US" sz="2800" dirty="0"/>
              <a:t>Minimizing lost opportunities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NJCEP Objectives</a:t>
            </a:r>
          </a:p>
        </p:txBody>
      </p:sp>
    </p:spTree>
    <p:extLst>
      <p:ext uri="{BB962C8B-B14F-4D97-AF65-F5344CB8AC3E}">
        <p14:creationId xmlns:p14="http://schemas.microsoft.com/office/powerpoint/2010/main" val="2905743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D35B4-D7AE-4D85-A57B-B2B020E7A9A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314" y="1402080"/>
            <a:ext cx="8295474" cy="531939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FY17 NJCEP EE Budget</a:t>
            </a:r>
          </a:p>
        </p:txBody>
      </p:sp>
    </p:spTree>
    <p:extLst>
      <p:ext uri="{BB962C8B-B14F-4D97-AF65-F5344CB8AC3E}">
        <p14:creationId xmlns:p14="http://schemas.microsoft.com/office/powerpoint/2010/main" val="935751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D35B4-D7AE-4D85-A57B-B2B020E7A9A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i="1" dirty="0"/>
              <a:t>What do you think the </a:t>
            </a:r>
            <a:r>
              <a:rPr lang="en-US" sz="3200" b="1" i="1" u="sng" dirty="0"/>
              <a:t>most important job </a:t>
            </a:r>
            <a:r>
              <a:rPr lang="en-US" sz="3200" i="1" dirty="0"/>
              <a:t>of the NJCEP is?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Questions:</a:t>
            </a:r>
          </a:p>
        </p:txBody>
      </p:sp>
    </p:spTree>
    <p:extLst>
      <p:ext uri="{BB962C8B-B14F-4D97-AF65-F5344CB8AC3E}">
        <p14:creationId xmlns:p14="http://schemas.microsoft.com/office/powerpoint/2010/main" val="3905782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D35B4-D7AE-4D85-A57B-B2B020E7A9A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i="1" dirty="0"/>
              <a:t>What should the programs </a:t>
            </a:r>
            <a:r>
              <a:rPr lang="en-US" sz="3200" b="1" i="1" u="sng" dirty="0"/>
              <a:t>be focused on achieving</a:t>
            </a:r>
            <a:r>
              <a:rPr lang="en-US" sz="3200" i="1" dirty="0"/>
              <a:t>?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Questions:</a:t>
            </a:r>
          </a:p>
        </p:txBody>
      </p:sp>
    </p:spTree>
    <p:extLst>
      <p:ext uri="{BB962C8B-B14F-4D97-AF65-F5344CB8AC3E}">
        <p14:creationId xmlns:p14="http://schemas.microsoft.com/office/powerpoint/2010/main" val="1463499981"/>
      </p:ext>
    </p:extLst>
  </p:cSld>
  <p:clrMapOvr>
    <a:masterClrMapping/>
  </p:clrMapOvr>
</p:sld>
</file>

<file path=ppt/theme/theme1.xml><?xml version="1.0" encoding="utf-8"?>
<a:theme xmlns:a="http://schemas.openxmlformats.org/drawingml/2006/main" name="TRC CorporateTemplate (Internal Us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00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09DA66201C9A44AA6F9561F4E4412E" ma:contentTypeVersion="9" ma:contentTypeDescription="Create a new document." ma:contentTypeScope="" ma:versionID="3efbe40e341cf71dbd8cb2ee289bc19d">
  <xsd:schema xmlns:xsd="http://www.w3.org/2001/XMLSchema" xmlns:xs="http://www.w3.org/2001/XMLSchema" xmlns:p="http://schemas.microsoft.com/office/2006/metadata/properties" xmlns:ns1="http://schemas.microsoft.com/sharepoint/v3" xmlns:ns2="f0ef7cf0-09e4-4214-bde5-4f47839fa326" xmlns:ns3="http://schemas.microsoft.com/sharepoint/v4" targetNamespace="http://schemas.microsoft.com/office/2006/metadata/properties" ma:root="true" ma:fieldsID="d0fc608d8b66b7432d10a7c6890d9d9f" ns1:_="" ns2:_="" ns3:_="">
    <xsd:import namespace="http://schemas.microsoft.com/sharepoint/v3"/>
    <xsd:import namespace="f0ef7cf0-09e4-4214-bde5-4f47839fa326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internalName="PublishingStartDate">
      <xsd:simpleType>
        <xsd:restriction base="dms:Unknown"/>
      </xsd:simpleType>
    </xsd:element>
    <xsd:element name="PublishingExpirationDate" ma:index="12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ef7cf0-09e4-4214-bde5-4f47839fa32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3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PublishingExpirationDate xmlns="http://schemas.microsoft.com/sharepoint/v3" xsi:nil="true"/>
    <PublishingStartDate xmlns="http://schemas.microsoft.com/sharepoint/v3" xsi:nil="true"/>
    <_dlc_DocId xmlns="f0ef7cf0-09e4-4214-bde5-4f47839fa326">YNXMSS56DUWF-63-4700</_dlc_DocId>
    <_dlc_DocIdUrl xmlns="f0ef7cf0-09e4-4214-bde5-4f47839fa326">
      <Url>http://trcnet.trcsolutions.com/Department/marketing/_layouts/DocIdRedir.aspx?ID=YNXMSS56DUWF-63-4700</Url>
      <Description>YNXMSS56DUWF-63-4700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LongProperties xmlns="http://schemas.microsoft.com/office/2006/metadata/longProperties"/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1830E72-67D4-413B-9201-6945DC22DD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0ef7cf0-09e4-4214-bde5-4f47839fa326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1009F8-ED94-468C-9BB1-C9C1487EEFF1}">
  <ds:schemaRefs>
    <ds:schemaRef ds:uri="http://schemas.microsoft.com/sharepoint/v4"/>
    <ds:schemaRef ds:uri="http://purl.org/dc/terms/"/>
    <ds:schemaRef ds:uri="http://schemas.microsoft.com/office/2006/metadata/properties"/>
    <ds:schemaRef ds:uri="http://schemas.microsoft.com/sharepoint/v3"/>
    <ds:schemaRef ds:uri="http://purl.org/dc/elements/1.1/"/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f0ef7cf0-09e4-4214-bde5-4f47839fa326"/>
  </ds:schemaRefs>
</ds:datastoreItem>
</file>

<file path=customXml/itemProps3.xml><?xml version="1.0" encoding="utf-8"?>
<ds:datastoreItem xmlns:ds="http://schemas.openxmlformats.org/officeDocument/2006/customXml" ds:itemID="{D83223E0-5CEE-44B4-8547-F2D356F2D1F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00DF8DB-A4DF-47FF-9534-BA159CF0D26D}">
  <ds:schemaRefs>
    <ds:schemaRef ds:uri="http://schemas.microsoft.com/office/2006/metadata/longProperties"/>
  </ds:schemaRefs>
</ds:datastoreItem>
</file>

<file path=customXml/itemProps5.xml><?xml version="1.0" encoding="utf-8"?>
<ds:datastoreItem xmlns:ds="http://schemas.openxmlformats.org/officeDocument/2006/customXml" ds:itemID="{76F2FAD3-25D1-459A-B2B9-ED9814DE0A37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TRC CorporateTemplate (Internal Use)</Template>
  <TotalTime>722</TotalTime>
  <Words>344</Words>
  <Application>Microsoft Office PowerPoint</Application>
  <PresentationFormat>On-screen Show (4:3)</PresentationFormat>
  <Paragraphs>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ＭＳ Ｐゴシック</vt:lpstr>
      <vt:lpstr>ＭＳ Ｐゴシック</vt:lpstr>
      <vt:lpstr>Arial</vt:lpstr>
      <vt:lpstr>Calibri</vt:lpstr>
      <vt:lpstr>Helvetica Condensed</vt:lpstr>
      <vt:lpstr>Times</vt:lpstr>
      <vt:lpstr>Wingdings</vt:lpstr>
      <vt:lpstr>TRC CorporateTemplate (Internal Use)</vt:lpstr>
      <vt:lpstr>PowerPoint Presentation</vt:lpstr>
      <vt:lpstr>Agenda</vt:lpstr>
      <vt:lpstr>Purpose of today’s focus group</vt:lpstr>
      <vt:lpstr>Key Planning Steps</vt:lpstr>
      <vt:lpstr>PowerPoint Presentation</vt:lpstr>
      <vt:lpstr>Proposed NJCEP Objectives</vt:lpstr>
      <vt:lpstr>FY17 NJCEP EE Budget</vt:lpstr>
      <vt:lpstr>Discussion Questions:</vt:lpstr>
      <vt:lpstr>Discussion Questions:</vt:lpstr>
      <vt:lpstr>Discussion Questions:</vt:lpstr>
      <vt:lpstr>Discussion Questions:</vt:lpstr>
      <vt:lpstr>Discussion Questions:</vt:lpstr>
      <vt:lpstr>Discussion Questions:</vt:lpstr>
      <vt:lpstr>Opportunities to provide further input: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Gasc, Jessica(Lowell,MA-US)</dc:creator>
  <cp:lastModifiedBy>Wetzel, Linda</cp:lastModifiedBy>
  <cp:revision>79</cp:revision>
  <cp:lastPrinted>2012-04-13T15:54:16Z</cp:lastPrinted>
  <dcterms:created xsi:type="dcterms:W3CDTF">2012-04-19T18:16:16Z</dcterms:created>
  <dcterms:modified xsi:type="dcterms:W3CDTF">2017-02-08T16:00:40Z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YNXMSS56DUWF-63-2835</vt:lpwstr>
  </property>
  <property fmtid="{D5CDD505-2E9C-101B-9397-08002B2CF9AE}" pid="3" name="_dlc_DocIdItemGuid">
    <vt:lpwstr>74b2b51b-cce8-4f71-85a6-e45c5303fc44</vt:lpwstr>
  </property>
  <property fmtid="{D5CDD505-2E9C-101B-9397-08002B2CF9AE}" pid="4" name="_dlc_DocIdUrl">
    <vt:lpwstr>http://trcnet.trcsolutions.com/Department/marketing/_layouts/DocIdRedir.aspx?ID=YNXMSS56DUWF-63-2835, YNXMSS56DUWF-63-2835</vt:lpwstr>
  </property>
  <property fmtid="{D5CDD505-2E9C-101B-9397-08002B2CF9AE}" pid="5" name="ContentTypeId">
    <vt:lpwstr>0x0101002609DA66201C9A44AA6F9561F4E4412E</vt:lpwstr>
  </property>
</Properties>
</file>