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7772400" cy="10058400"/>
  <p:notesSz cx="6858000" cy="9144000"/>
  <p:embeddedFontLst>
    <p:embeddedFont>
      <p:font typeface="Aileron" panose="020B0604020202020204" charset="0"/>
      <p:regular r:id="rId3"/>
    </p:embeddedFont>
    <p:embeddedFont>
      <p:font typeface="Aileron Bold" panose="020B0604020202020204" charset="0"/>
      <p:regular r:id="rId4"/>
    </p:embeddedFont>
    <p:embeddedFont>
      <p:font typeface="Poppins" panose="00000500000000000000" pitchFamily="2" charset="0"/>
      <p:regular r:id="rId5"/>
      <p:bold r:id="rId6"/>
      <p:italic r:id="rId7"/>
      <p:boldItalic r:id="rId8"/>
    </p:embeddedFont>
    <p:embeddedFont>
      <p:font typeface="Poppins Bold" panose="00000800000000000000" charset="0"/>
      <p:regular r:id="rId9"/>
      <p:bold r:id="rId10"/>
    </p:embeddedFont>
    <p:embeddedFont>
      <p:font typeface="TT Commons Pro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20" d="100"/>
          <a:sy n="120" d="100"/>
        </p:scale>
        <p:origin x="1782" y="-3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ED485CD-2D4C-1B8B-DF43-ADF2DE28C51B}"/>
              </a:ext>
            </a:extLst>
          </p:cNvPr>
          <p:cNvSpPr txBox="1"/>
          <p:nvPr/>
        </p:nvSpPr>
        <p:spPr>
          <a:xfrm>
            <a:off x="-36171" y="8977960"/>
            <a:ext cx="7969413" cy="11141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D5C08F-D24A-4629-795A-99D70D32A04B}"/>
              </a:ext>
            </a:extLst>
          </p:cNvPr>
          <p:cNvSpPr txBox="1"/>
          <p:nvPr/>
        </p:nvSpPr>
        <p:spPr>
          <a:xfrm>
            <a:off x="-13303" y="-12428"/>
            <a:ext cx="7799003" cy="84045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AutoShape 2"/>
          <p:cNvSpPr/>
          <p:nvPr/>
        </p:nvSpPr>
        <p:spPr>
          <a:xfrm>
            <a:off x="4017872" y="14478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AutoShape 4"/>
          <p:cNvSpPr/>
          <p:nvPr/>
        </p:nvSpPr>
        <p:spPr>
          <a:xfrm>
            <a:off x="4002427" y="19050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4002429" y="3715917"/>
            <a:ext cx="2886211" cy="2581184"/>
            <a:chOff x="0" y="0"/>
            <a:chExt cx="1099509" cy="98330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63621" y="3715917"/>
            <a:ext cx="2886211" cy="2581184"/>
            <a:chOff x="0" y="0"/>
            <a:chExt cx="1099509" cy="98330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963621" y="6467352"/>
            <a:ext cx="2886211" cy="1437516"/>
            <a:chOff x="0" y="0"/>
            <a:chExt cx="1099509" cy="54762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002429" y="6467352"/>
            <a:ext cx="2886211" cy="1437516"/>
            <a:chOff x="0" y="0"/>
            <a:chExt cx="1099509" cy="547625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896947" y="3521652"/>
            <a:ext cx="2905772" cy="2681197"/>
            <a:chOff x="-7452" y="-38100"/>
            <a:chExt cx="1106961" cy="1021408"/>
          </a:xfrm>
        </p:grpSpPr>
        <p:sp>
          <p:nvSpPr>
            <p:cNvPr id="21" name="Freeform 21"/>
            <p:cNvSpPr/>
            <p:nvPr/>
          </p:nvSpPr>
          <p:spPr>
            <a:xfrm>
              <a:off x="-7452" y="-126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64917" y="3648235"/>
            <a:ext cx="2886211" cy="2581184"/>
            <a:chOff x="0" y="0"/>
            <a:chExt cx="1099509" cy="983308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909727" y="6386999"/>
            <a:ext cx="2886211" cy="1437516"/>
            <a:chOff x="0" y="0"/>
            <a:chExt cx="1099509" cy="547625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19839" y="6373752"/>
            <a:ext cx="2886211" cy="1437516"/>
            <a:chOff x="0" y="0"/>
            <a:chExt cx="1099509" cy="547625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sp>
        <p:nvSpPr>
          <p:cNvPr id="35" name="AutoShape 35"/>
          <p:cNvSpPr/>
          <p:nvPr/>
        </p:nvSpPr>
        <p:spPr>
          <a:xfrm>
            <a:off x="3948536" y="8016875"/>
            <a:ext cx="288621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" name="AutoShape 36"/>
          <p:cNvSpPr/>
          <p:nvPr/>
        </p:nvSpPr>
        <p:spPr>
          <a:xfrm flipV="1">
            <a:off x="2716866" y="2498242"/>
            <a:ext cx="411788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39"/>
          <p:cNvGrpSpPr/>
          <p:nvPr/>
        </p:nvGrpSpPr>
        <p:grpSpPr>
          <a:xfrm>
            <a:off x="855834" y="3837802"/>
            <a:ext cx="107787" cy="192301"/>
            <a:chOff x="0" y="0"/>
            <a:chExt cx="41062" cy="73257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2" name="Group 42"/>
          <p:cNvGrpSpPr/>
          <p:nvPr/>
        </p:nvGrpSpPr>
        <p:grpSpPr>
          <a:xfrm>
            <a:off x="3872237" y="3837802"/>
            <a:ext cx="107787" cy="192301"/>
            <a:chOff x="0" y="0"/>
            <a:chExt cx="41062" cy="73257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 dirty="0"/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55834" y="6530076"/>
            <a:ext cx="107787" cy="192301"/>
            <a:chOff x="0" y="0"/>
            <a:chExt cx="41062" cy="73257"/>
          </a:xfrm>
        </p:grpSpPr>
        <p:sp>
          <p:nvSpPr>
            <p:cNvPr id="46" name="Freeform 46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8" name="Group 48"/>
          <p:cNvGrpSpPr/>
          <p:nvPr/>
        </p:nvGrpSpPr>
        <p:grpSpPr>
          <a:xfrm>
            <a:off x="3894642" y="6530076"/>
            <a:ext cx="107787" cy="192301"/>
            <a:chOff x="0" y="0"/>
            <a:chExt cx="41062" cy="73257"/>
          </a:xfrm>
        </p:grpSpPr>
        <p:sp>
          <p:nvSpPr>
            <p:cNvPr id="49" name="Freeform 49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3832306" y="8176300"/>
            <a:ext cx="107787" cy="192301"/>
            <a:chOff x="0" y="0"/>
            <a:chExt cx="41062" cy="73257"/>
          </a:xfrm>
        </p:grpSpPr>
        <p:sp>
          <p:nvSpPr>
            <p:cNvPr id="52" name="Freeform 52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sp>
        <p:nvSpPr>
          <p:cNvPr id="56" name="TextBox 56"/>
          <p:cNvSpPr txBox="1"/>
          <p:nvPr/>
        </p:nvSpPr>
        <p:spPr>
          <a:xfrm>
            <a:off x="909728" y="2766379"/>
            <a:ext cx="5925019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Generated $3,532,068 in annual energy savings 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 savings of 22.7% of the district’s baseline energy spend. 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Projected Saving: $ 12,157,319 total annual savings /20-year term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endParaRPr lang="en-US" sz="1050" dirty="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just">
              <a:lnSpc>
                <a:spcPts val="1241"/>
              </a:lnSpc>
            </a:pPr>
            <a:r>
              <a:rPr lang="en-US" sz="1034" dirty="0">
                <a:solidFill>
                  <a:srgbClr val="FFFFFF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113502" y="4380275"/>
            <a:ext cx="25562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Solar Installation (PPA)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088657" y="4192912"/>
            <a:ext cx="2497158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Cost : $ 8,841,465 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127465" y="4708820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Building Envelope Weatherization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099742" y="4509390"/>
            <a:ext cx="2506179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Term/Payback : 20 years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121361" y="5004626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HVAC Upgrades/Replacements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1082380" y="4861475"/>
            <a:ext cx="244116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Type of Financing: Refunding Bond  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4122727" y="5299221"/>
            <a:ext cx="2681314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Building Automation Systems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088657" y="5543366"/>
            <a:ext cx="244116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Overall Savings $ 12,157,319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909728" y="2395580"/>
            <a:ext cx="2268714" cy="199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4"/>
              </a:lnSpc>
            </a:pPr>
            <a:r>
              <a:rPr lang="en-US" sz="1693" spc="-84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Project Overview: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127465" y="3856852"/>
            <a:ext cx="2268714" cy="350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69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Energy Conservation Measures (ECMs) Installed: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088657" y="3885427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Financing Profile: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4089839" y="6829554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314,442 kWh saved.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089839" y="7054663"/>
            <a:ext cx="242517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560 metric tons of greenhouse gas emissions reduced.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088657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Facilities Profile: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4127465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Performance Metrics: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3967793" y="8218517"/>
            <a:ext cx="2909127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128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Energy Service </a:t>
            </a: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Company</a:t>
            </a:r>
            <a:r>
              <a:rPr lang="en-US" sz="1128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 Contact Information: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3948535" y="8663964"/>
            <a:ext cx="2214821" cy="102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7"/>
              </a:lnSpc>
            </a:pPr>
            <a:r>
              <a:rPr lang="en-US" sz="1200" spc="-63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gregb@dconergy.com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938574" y="8442576"/>
            <a:ext cx="2604106" cy="1219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03"/>
              </a:lnSpc>
            </a:pP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Project Manager: Greg Burns  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88657" y="6815390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Number of Buildings: 10 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089217" y="7026845"/>
            <a:ext cx="2477713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Total Square Footage: 1,478,621 sq ft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4098453" y="7446982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68,393 </a:t>
            </a:r>
            <a:r>
              <a:rPr lang="en-US" sz="1034" dirty="0" err="1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therms</a:t>
            </a: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saved.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1088657" y="5167670"/>
            <a:ext cx="2533594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Applied Incentives/Rebates : $ 1,894,167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14" name="TextBox 69"/>
          <p:cNvSpPr txBox="1"/>
          <p:nvPr/>
        </p:nvSpPr>
        <p:spPr>
          <a:xfrm>
            <a:off x="4125223" y="1635928"/>
            <a:ext cx="2199377" cy="1463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Date: January 25,  2025</a:t>
            </a:r>
          </a:p>
        </p:txBody>
      </p:sp>
      <p:sp>
        <p:nvSpPr>
          <p:cNvPr id="15" name="TextBox 69">
            <a:extLst>
              <a:ext uri="{FF2B5EF4-FFF2-40B4-BE49-F238E27FC236}">
                <a16:creationId xmlns:a16="http://schemas.microsoft.com/office/drawing/2014/main" id="{CDA42DBA-4013-5617-E24A-370D317C42C5}"/>
              </a:ext>
            </a:extLst>
          </p:cNvPr>
          <p:cNvSpPr txBox="1"/>
          <p:nvPr/>
        </p:nvSpPr>
        <p:spPr>
          <a:xfrm>
            <a:off x="4098453" y="2061469"/>
            <a:ext cx="3150764" cy="1463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Type: ESCO Model- Schneider Electric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A8903F-79A1-5A06-D6B7-A217076F7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551" y="76200"/>
            <a:ext cx="4590686" cy="585267"/>
          </a:xfrm>
          <a:prstGeom prst="rect">
            <a:avLst/>
          </a:prstGeom>
        </p:spPr>
      </p:pic>
      <p:sp>
        <p:nvSpPr>
          <p:cNvPr id="85" name="Freeform 85"/>
          <p:cNvSpPr/>
          <p:nvPr/>
        </p:nvSpPr>
        <p:spPr>
          <a:xfrm>
            <a:off x="6297830" y="-120560"/>
            <a:ext cx="1056504" cy="1036414"/>
          </a:xfrm>
          <a:custGeom>
            <a:avLst/>
            <a:gdLst/>
            <a:ahLst/>
            <a:cxnLst/>
            <a:rect l="l" t="t" r="r" b="b"/>
            <a:pathLst>
              <a:path w="1056504" h="1036414">
                <a:moveTo>
                  <a:pt x="0" y="0"/>
                </a:moveTo>
                <a:lnTo>
                  <a:pt x="1056504" y="0"/>
                </a:lnTo>
                <a:lnTo>
                  <a:pt x="1056504" y="1036414"/>
                </a:lnTo>
                <a:lnTo>
                  <a:pt x="0" y="10364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5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78573A6A-237B-8690-969E-205010AB454C}"/>
              </a:ext>
            </a:extLst>
          </p:cNvPr>
          <p:cNvSpPr txBox="1"/>
          <p:nvPr/>
        </p:nvSpPr>
        <p:spPr>
          <a:xfrm>
            <a:off x="4113502" y="874250"/>
            <a:ext cx="3296660" cy="5806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510"/>
              </a:lnSpc>
            </a:pPr>
            <a:r>
              <a:rPr lang="en-US" sz="1438" b="1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WEST WINDSOR-PLAINSBORO </a:t>
            </a:r>
          </a:p>
          <a:p>
            <a:pPr algn="l">
              <a:lnSpc>
                <a:spcPts val="1510"/>
              </a:lnSpc>
            </a:pPr>
            <a:r>
              <a:rPr lang="en-US" sz="1438" b="1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BOARD OF EDUCATION , PHASE II</a:t>
            </a:r>
          </a:p>
          <a:p>
            <a:pPr algn="l">
              <a:lnSpc>
                <a:spcPts val="1510"/>
              </a:lnSpc>
            </a:pPr>
            <a:r>
              <a:rPr lang="en-US" sz="1438" dirty="0">
                <a:solidFill>
                  <a:schemeClr val="bg1"/>
                </a:solidFill>
                <a:latin typeface="Poppins" panose="00000500000000000000" pitchFamily="2" charset="0"/>
                <a:ea typeface="Poppins Bold"/>
                <a:cs typeface="Poppins" panose="00000500000000000000" pitchFamily="2" charset="0"/>
                <a:sym typeface="Poppins Bold"/>
              </a:rPr>
              <a:t>West Windsor Township, NJ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D1C98A-6145-D0B7-0BEE-FE3F1D4A5C8F}"/>
              </a:ext>
            </a:extLst>
          </p:cNvPr>
          <p:cNvSpPr txBox="1"/>
          <p:nvPr/>
        </p:nvSpPr>
        <p:spPr>
          <a:xfrm>
            <a:off x="609600" y="8144402"/>
            <a:ext cx="4036594" cy="233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Public Entity Contact </a:t>
            </a:r>
            <a:r>
              <a:rPr lang="en-US" sz="1100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Information</a:t>
            </a:r>
            <a:r>
              <a:rPr lang="en-US" sz="11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 :</a:t>
            </a:r>
            <a:endParaRPr lang="en-US" sz="1800" b="1" spc="-56" dirty="0">
              <a:solidFill>
                <a:srgbClr val="F8EF92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604F18-9B69-3A73-7A2D-6DC9F51EBBD2}"/>
              </a:ext>
            </a:extLst>
          </p:cNvPr>
          <p:cNvSpPr txBox="1"/>
          <p:nvPr/>
        </p:nvSpPr>
        <p:spPr>
          <a:xfrm>
            <a:off x="53756" y="9054451"/>
            <a:ext cx="7557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ESIP PROJECT BRIEF</a:t>
            </a:r>
          </a:p>
        </p:txBody>
      </p:sp>
      <p:grpSp>
        <p:nvGrpSpPr>
          <p:cNvPr id="54" name="Group 23">
            <a:extLst>
              <a:ext uri="{FF2B5EF4-FFF2-40B4-BE49-F238E27FC236}">
                <a16:creationId xmlns:a16="http://schemas.microsoft.com/office/drawing/2014/main" id="{3479C9E9-3CCB-173F-255B-0E5D826F6564}"/>
              </a:ext>
            </a:extLst>
          </p:cNvPr>
          <p:cNvGrpSpPr/>
          <p:nvPr/>
        </p:nvGrpSpPr>
        <p:grpSpPr>
          <a:xfrm>
            <a:off x="418067" y="904899"/>
            <a:ext cx="2999788" cy="1353069"/>
            <a:chOff x="0" y="0"/>
            <a:chExt cx="1099509" cy="983308"/>
          </a:xfrm>
        </p:grpSpPr>
        <p:sp>
          <p:nvSpPr>
            <p:cNvPr id="55" name="Freeform 24">
              <a:extLst>
                <a:ext uri="{FF2B5EF4-FFF2-40B4-BE49-F238E27FC236}">
                  <a16:creationId xmlns:a16="http://schemas.microsoft.com/office/drawing/2014/main" id="{AD05B199-834E-D753-9041-AEF05D825133}"/>
                </a:ext>
              </a:extLst>
            </p:cNvPr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noFill/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Box 25">
              <a:extLst>
                <a:ext uri="{FF2B5EF4-FFF2-40B4-BE49-F238E27FC236}">
                  <a16:creationId xmlns:a16="http://schemas.microsoft.com/office/drawing/2014/main" id="{6EA67E5F-D55D-4316-7783-4B1785DB5B38}"/>
                </a:ext>
              </a:extLst>
            </p:cNvPr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931DD0A-14B2-A2FF-5C9F-0FB3C12C1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938378"/>
            <a:ext cx="2900171" cy="1285472"/>
          </a:xfrm>
          <a:prstGeom prst="rect">
            <a:avLst/>
          </a:prstGeom>
        </p:spPr>
      </p:pic>
      <p:sp>
        <p:nvSpPr>
          <p:cNvPr id="70" name="TextBox 76">
            <a:extLst>
              <a:ext uri="{FF2B5EF4-FFF2-40B4-BE49-F238E27FC236}">
                <a16:creationId xmlns:a16="http://schemas.microsoft.com/office/drawing/2014/main" id="{0CDBDEE0-D522-6B1F-0C20-3F859F27E367}"/>
              </a:ext>
            </a:extLst>
          </p:cNvPr>
          <p:cNvSpPr txBox="1"/>
          <p:nvPr/>
        </p:nvSpPr>
        <p:spPr>
          <a:xfrm>
            <a:off x="663073" y="8410551"/>
            <a:ext cx="3088055" cy="1411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" panose="020B0604020202020204" charset="0"/>
                <a:ea typeface="Aileron Bold"/>
                <a:cs typeface="Aileron Bold"/>
                <a:sym typeface="Aileron Bold"/>
              </a:rPr>
              <a:t>School Business Administ</a:t>
            </a: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Aileron Bold"/>
                <a:cs typeface="Aileron Bold"/>
                <a:sym typeface="Aileron Bold"/>
              </a:rPr>
              <a:t>rator : Scott Musterel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B216710-8F85-76C3-3443-3628BEC684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731" y="8145362"/>
            <a:ext cx="109738" cy="195089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DF452779-AF6F-4741-F7C3-0588DF967898}"/>
              </a:ext>
            </a:extLst>
          </p:cNvPr>
          <p:cNvSpPr txBox="1"/>
          <p:nvPr/>
        </p:nvSpPr>
        <p:spPr>
          <a:xfrm>
            <a:off x="592799" y="8604685"/>
            <a:ext cx="3984584" cy="19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677"/>
              </a:lnSpc>
            </a:pPr>
            <a:r>
              <a:rPr lang="en-US" sz="1200" spc="-63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smusterel@vineland.org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347CB31-8DA5-3FA3-8DDB-1D0626338D91}"/>
              </a:ext>
            </a:extLst>
          </p:cNvPr>
          <p:cNvSpPr txBox="1"/>
          <p:nvPr/>
        </p:nvSpPr>
        <p:spPr>
          <a:xfrm>
            <a:off x="4034807" y="5572741"/>
            <a:ext cx="398458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3419" marR="0" lvl="1" indent="-111709" algn="l" defTabSz="914400" rtl="0" eaLnBrk="1" fontAlgn="auto" latinLnBrk="0" hangingPunct="1">
              <a:lnSpc>
                <a:spcPts val="12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03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T Commons Pro"/>
                <a:ea typeface="TT Commons Pro"/>
                <a:cs typeface="TT Commons Pro"/>
                <a:sym typeface="TT Commons Pro"/>
              </a:rPr>
              <a:t>Micro Combined Heat and Power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191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TT Commons Pro</vt:lpstr>
      <vt:lpstr>Calibri</vt:lpstr>
      <vt:lpstr>Aileron Bold</vt:lpstr>
      <vt:lpstr>Aileron</vt:lpstr>
      <vt:lpstr>Poppins</vt:lpstr>
      <vt:lpstr>Poppins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NJBPU ESIP Project Template</dc:title>
  <dc:creator>Rossi, Michelle</dc:creator>
  <cp:lastModifiedBy>Rossi, Michelle [BPU]</cp:lastModifiedBy>
  <cp:revision>23</cp:revision>
  <dcterms:created xsi:type="dcterms:W3CDTF">2006-08-16T00:00:00Z</dcterms:created>
  <dcterms:modified xsi:type="dcterms:W3CDTF">2025-05-06T13:15:19Z</dcterms:modified>
  <dc:identifier>DAGfwx0YvLc</dc:identifier>
</cp:coreProperties>
</file>