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4"/>
    <p:sldMasterId id="2147483666" r:id="rId5"/>
    <p:sldMasterId id="2147483672" r:id="rId6"/>
    <p:sldMasterId id="2147483692" r:id="rId7"/>
  </p:sldMasterIdLst>
  <p:notesMasterIdLst>
    <p:notesMasterId r:id="rId54"/>
  </p:notesMasterIdLst>
  <p:handoutMasterIdLst>
    <p:handoutMasterId r:id="rId55"/>
  </p:handoutMasterIdLst>
  <p:sldIdLst>
    <p:sldId id="900" r:id="rId8"/>
    <p:sldId id="938" r:id="rId9"/>
    <p:sldId id="905" r:id="rId10"/>
    <p:sldId id="906" r:id="rId11"/>
    <p:sldId id="606" r:id="rId12"/>
    <p:sldId id="903" r:id="rId13"/>
    <p:sldId id="904" r:id="rId14"/>
    <p:sldId id="1005" r:id="rId15"/>
    <p:sldId id="909" r:id="rId16"/>
    <p:sldId id="340" r:id="rId17"/>
    <p:sldId id="910" r:id="rId18"/>
    <p:sldId id="911" r:id="rId19"/>
    <p:sldId id="913" r:id="rId20"/>
    <p:sldId id="912" r:id="rId21"/>
    <p:sldId id="1009" r:id="rId22"/>
    <p:sldId id="915" r:id="rId23"/>
    <p:sldId id="916" r:id="rId24"/>
    <p:sldId id="917" r:id="rId25"/>
    <p:sldId id="919" r:id="rId26"/>
    <p:sldId id="920" r:id="rId27"/>
    <p:sldId id="921" r:id="rId28"/>
    <p:sldId id="922" r:id="rId29"/>
    <p:sldId id="923" r:id="rId30"/>
    <p:sldId id="924" r:id="rId31"/>
    <p:sldId id="925" r:id="rId32"/>
    <p:sldId id="926" r:id="rId33"/>
    <p:sldId id="1001" r:id="rId34"/>
    <p:sldId id="935" r:id="rId35"/>
    <p:sldId id="927" r:id="rId36"/>
    <p:sldId id="929" r:id="rId37"/>
    <p:sldId id="930" r:id="rId38"/>
    <p:sldId id="936" r:id="rId39"/>
    <p:sldId id="966" r:id="rId40"/>
    <p:sldId id="967" r:id="rId41"/>
    <p:sldId id="964" r:id="rId42"/>
    <p:sldId id="965" r:id="rId43"/>
    <p:sldId id="960" r:id="rId44"/>
    <p:sldId id="962" r:id="rId45"/>
    <p:sldId id="961" r:id="rId46"/>
    <p:sldId id="608" r:id="rId47"/>
    <p:sldId id="932" r:id="rId48"/>
    <p:sldId id="937" r:id="rId49"/>
    <p:sldId id="611" r:id="rId50"/>
    <p:sldId id="1003" r:id="rId51"/>
    <p:sldId id="933" r:id="rId52"/>
    <p:sldId id="907" r:id="rId5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en Lutz" initials="" lastIdx="2" clrIdx="0"/>
  <p:cmAuthor id="1" name="Erin Ramsden" initials="" lastIdx="3" clrIdx="1"/>
  <p:cmAuthor id="2" name="Karine Shamlian" initials="" lastIdx="20" clrIdx="2"/>
  <p:cmAuthor id="3" name="Debora Schneider" initials="DS" lastIdx="3" clrIdx="3"/>
  <p:cmAuthor id="4" name="Newman, Amanda" initials="NA" lastIdx="25" clrIdx="4"/>
  <p:cmAuthor id="5" name="Friedl, James" initials="FJ" lastIdx="1" clrIdx="5"/>
  <p:cmAuthor id="6" name="Ebinger, Elizabeth" initials="EE"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3B8"/>
    <a:srgbClr val="77C19A"/>
    <a:srgbClr val="BBE0CC"/>
    <a:srgbClr val="89AEB0"/>
    <a:srgbClr val="88ADAE"/>
    <a:srgbClr val="EAAA00"/>
    <a:srgbClr val="5E97AF"/>
    <a:srgbClr val="FFD45B"/>
    <a:srgbClr val="DFEAE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3435" autoAdjust="0"/>
  </p:normalViewPr>
  <p:slideViewPr>
    <p:cSldViewPr snapToGrid="0">
      <p:cViewPr varScale="1">
        <p:scale>
          <a:sx n="103" d="100"/>
          <a:sy n="103" d="100"/>
        </p:scale>
        <p:origin x="137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7" d="100"/>
        <a:sy n="127" d="100"/>
      </p:scale>
      <p:origin x="0" y="-15138"/>
    </p:cViewPr>
  </p:sorterViewPr>
  <p:notesViewPr>
    <p:cSldViewPr snapToGrid="0">
      <p:cViewPr varScale="1">
        <p:scale>
          <a:sx n="52" d="100"/>
          <a:sy n="52" d="100"/>
        </p:scale>
        <p:origin x="-1770" y="-8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WOODBRIDGE-FP2\Shared\Outreach\4%20-%20Presentations\Master\FY18%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OODBRIDGE-FP2\Shared\Outreach\4%20-%20Presentations\Master\FY18%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WOODBRIDGE-FP2\Shared\Outreach\4%20-%20Presentations\Master\FY18%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WOODBRIDGE-FP2\Shared\Outreach\4%20-%20Presentations\Master\FY18%20Graph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39295088113985"/>
          <c:y val="0.10053481736945194"/>
          <c:w val="0.48954214056576262"/>
          <c:h val="0.78202598349892749"/>
        </c:manualLayout>
      </c:layout>
      <c:doughnutChart>
        <c:varyColors val="1"/>
        <c:dLbls>
          <c:showLegendKey val="0"/>
          <c:showVal val="0"/>
          <c:showCatName val="1"/>
          <c:showSerName val="0"/>
          <c:showPercent val="1"/>
          <c:showBubbleSize val="0"/>
          <c:showLeaderLines val="0"/>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39295088113985"/>
          <c:y val="0.10053481736945194"/>
          <c:w val="0.48954214056576262"/>
          <c:h val="0.78202598349892749"/>
        </c:manualLayout>
      </c:layout>
      <c:doughnutChart>
        <c:varyColors val="1"/>
        <c:dLbls>
          <c:showLegendKey val="0"/>
          <c:showVal val="0"/>
          <c:showCatName val="1"/>
          <c:showSerName val="0"/>
          <c:showPercent val="1"/>
          <c:showBubbleSize val="0"/>
          <c:showLeaderLines val="0"/>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39295088113985"/>
          <c:y val="0.10053481736945194"/>
          <c:w val="0.48954214056576262"/>
          <c:h val="0.78202598349892749"/>
        </c:manualLayout>
      </c:layout>
      <c:doughnutChart>
        <c:varyColors val="1"/>
        <c:dLbls>
          <c:showLegendKey val="0"/>
          <c:showVal val="0"/>
          <c:showCatName val="1"/>
          <c:showSerName val="0"/>
          <c:showPercent val="1"/>
          <c:showBubbleSize val="0"/>
          <c:showLeaderLines val="0"/>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39295088113985"/>
          <c:y val="0.10053481736945194"/>
          <c:w val="0.48954214056576262"/>
          <c:h val="0.78202598349892749"/>
        </c:manualLayout>
      </c:layout>
      <c:doughnutChart>
        <c:varyColors val="1"/>
        <c:dLbls>
          <c:showLegendKey val="0"/>
          <c:showVal val="0"/>
          <c:showCatName val="1"/>
          <c:showSerName val="0"/>
          <c:showPercent val="1"/>
          <c:showBubbleSize val="0"/>
          <c:showLeaderLines val="0"/>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ea typeface="Arial Unicode MS" panose="020B0604020202020204" pitchFamily="34" charset="-128"/>
              <a:cs typeface="Arial Unicode MS" panose="020B0604020202020204" pitchFamily="34" charset="-128"/>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2389892-E97A-4BE7-BA53-F8BEA1C4BD4D}" type="datetimeFigureOut">
              <a:rPr lang="en-US" smtClean="0">
                <a:ea typeface="Arial Unicode MS" panose="020B0604020202020204" pitchFamily="34" charset="-128"/>
                <a:cs typeface="Arial Unicode MS" panose="020B0604020202020204" pitchFamily="34" charset="-128"/>
              </a:rPr>
              <a:t>2/7/2020</a:t>
            </a:fld>
            <a:endParaRPr lang="en-US" dirty="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6C20532-7156-49D8-A598-F0D1F5149ACF}" type="slidenum">
              <a:rPr lang="en-US" smtClean="0">
                <a:ea typeface="Arial Unicode MS" panose="020B0604020202020204" pitchFamily="34" charset="-128"/>
                <a:cs typeface="Arial Unicode MS" panose="020B0604020202020204" pitchFamily="34" charset="-128"/>
              </a:rPr>
              <a:t>‹#›</a:t>
            </a:fld>
            <a:endParaRPr lang="en-US"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81052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Arial Unicode MS" panose="020B0604020202020204" pitchFamily="34" charset="-128"/>
                <a:cs typeface="Arial" charset="0"/>
              </a:defRPr>
            </a:lvl1pPr>
          </a:lstStyle>
          <a:p>
            <a:pPr>
              <a:defRPr/>
            </a:pPr>
            <a:fld id="{6EEEC6D6-84E9-2A45-AAD0-C6F678D04CC5}" type="datetimeFigureOut">
              <a:rPr lang="en-US" smtClean="0"/>
              <a:pPr>
                <a:defRPr/>
              </a:pPr>
              <a:t>2/7/2020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Arial Unicode MS" panose="020B0604020202020204" pitchFamily="34" charset="-128"/>
                <a:cs typeface="Arial" charset="0"/>
              </a:defRPr>
            </a:lvl1pPr>
          </a:lstStyle>
          <a:p>
            <a:pPr>
              <a:defRPr/>
            </a:pPr>
            <a:fld id="{E48EB148-ED04-4947-A9B6-19109EE1FB88}" type="slidenum">
              <a:rPr lang="en-US" smtClean="0"/>
              <a:pPr>
                <a:defRPr/>
              </a:pPr>
              <a:t>‹#›</a:t>
            </a:fld>
            <a:endParaRPr lang="en-US" dirty="0"/>
          </a:p>
        </p:txBody>
      </p:sp>
    </p:spTree>
    <p:extLst>
      <p:ext uri="{BB962C8B-B14F-4D97-AF65-F5344CB8AC3E}">
        <p14:creationId xmlns:p14="http://schemas.microsoft.com/office/powerpoint/2010/main" val="2436981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Arial Unicode MS" panose="020B0604020202020204" pitchFamily="34" charset="-128"/>
      </a:defRPr>
    </a:lvl1pPr>
    <a:lvl2pPr marL="4572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OPTION A</a:t>
            </a:r>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a:t>
            </a:fld>
            <a:endParaRPr lang="en-US" dirty="0"/>
          </a:p>
        </p:txBody>
      </p:sp>
    </p:spTree>
    <p:extLst>
      <p:ext uri="{BB962C8B-B14F-4D97-AF65-F5344CB8AC3E}">
        <p14:creationId xmlns:p14="http://schemas.microsoft.com/office/powerpoint/2010/main" val="1352591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endParaRPr lang="en-US" b="1" dirty="0">
              <a:solidFill>
                <a:srgbClr val="FF0000"/>
              </a:solidFill>
              <a:highlight>
                <a:srgbClr val="FF0000"/>
              </a:highlight>
              <a:cs typeface="+mn-cs"/>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11</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2730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endParaRPr lang="en-US" b="1" dirty="0">
              <a:solidFill>
                <a:srgbClr val="FF0000"/>
              </a:solidFill>
              <a:highlight>
                <a:srgbClr val="FF0000"/>
              </a:highlight>
              <a:cs typeface="+mn-cs"/>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12</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82441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Order of programs discussed is from larger to smaller in building size</a:t>
            </a: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13</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67159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endParaRPr lang="en-US" b="0" dirty="0">
              <a:solidFill>
                <a:srgbClr val="FF0000"/>
              </a:solidFill>
              <a:highlight>
                <a:srgbClr val="FF0000"/>
              </a:highlight>
              <a:cs typeface="+mn-cs"/>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14</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51657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endParaRPr lang="en-US" dirty="0">
              <a:solidFill>
                <a:schemeClr val="tx1"/>
              </a:solidFill>
              <a:highlight>
                <a:srgbClr val="FF0000"/>
              </a:highlight>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15</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3686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endParaRPr lang="en-US" dirty="0">
              <a:solidFill>
                <a:schemeClr val="tx1"/>
              </a:solidFill>
              <a:highlight>
                <a:srgbClr val="FF0000"/>
              </a:highlight>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16</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1823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endParaRPr lang="en-US" dirty="0">
              <a:solidFill>
                <a:schemeClr val="tx1"/>
              </a:solidFill>
              <a:highlight>
                <a:srgbClr val="FF0000"/>
              </a:highlight>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17</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52528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endParaRPr lang="en-US" dirty="0">
              <a:solidFill>
                <a:schemeClr val="tx1"/>
              </a:solidFill>
              <a:highlight>
                <a:srgbClr val="FF0000"/>
              </a:highlight>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18</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56278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r>
              <a:rPr lang="en-US" dirty="0">
                <a:solidFill>
                  <a:schemeClr val="tx1"/>
                </a:solidFill>
                <a:highlight>
                  <a:srgbClr val="FF0000"/>
                </a:highlight>
              </a:rPr>
              <a:t>2-3 years to complete the process (plan for 3 years)</a:t>
            </a:r>
          </a:p>
          <a:p>
            <a:endParaRPr lang="en-US" dirty="0">
              <a:solidFill>
                <a:schemeClr val="tx1"/>
              </a:solidFill>
              <a:highlight>
                <a:srgbClr val="FF0000"/>
              </a:highlight>
            </a:endParaRPr>
          </a:p>
          <a:p>
            <a:r>
              <a:rPr lang="en-US" dirty="0">
                <a:solidFill>
                  <a:schemeClr val="tx1"/>
                </a:solidFill>
                <a:highlight>
                  <a:srgbClr val="FF0000"/>
                </a:highlight>
              </a:rPr>
              <a:t>Installation Verification Report:</a:t>
            </a:r>
          </a:p>
          <a:p>
            <a:pPr marL="174708" indent="-174708">
              <a:buFont typeface="Arial" panose="020B0604020202020204" pitchFamily="34" charset="0"/>
              <a:buChar char="•"/>
            </a:pPr>
            <a:r>
              <a:rPr lang="en-US" dirty="0">
                <a:solidFill>
                  <a:schemeClr val="tx1"/>
                </a:solidFill>
                <a:highlight>
                  <a:srgbClr val="FF0000"/>
                </a:highlight>
              </a:rPr>
              <a:t>NC: As-Built ERP</a:t>
            </a:r>
          </a:p>
          <a:p>
            <a:pPr marL="174708" indent="-174708">
              <a:buFont typeface="Arial" panose="020B0604020202020204" pitchFamily="34" charset="0"/>
              <a:buChar char="•"/>
            </a:pPr>
            <a:r>
              <a:rPr lang="en-US" dirty="0">
                <a:solidFill>
                  <a:schemeClr val="tx1"/>
                </a:solidFill>
                <a:highlight>
                  <a:srgbClr val="FF0000"/>
                </a:highlight>
              </a:rPr>
              <a:t>EB: Installation Report</a:t>
            </a: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19</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94674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endParaRPr lang="en-US" dirty="0">
              <a:solidFill>
                <a:schemeClr val="tx1"/>
              </a:solidFill>
              <a:highlight>
                <a:srgbClr val="FF0000"/>
              </a:highlight>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20</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5662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2</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73601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endParaRPr lang="en-US" dirty="0">
              <a:highlight>
                <a:srgbClr val="FF0000"/>
              </a:highlight>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21</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32443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endParaRPr lang="en-US" dirty="0">
              <a:highlight>
                <a:srgbClr val="FF0000"/>
              </a:highlight>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22</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71070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endParaRPr lang="en-US" dirty="0">
              <a:highlight>
                <a:srgbClr val="FF0000"/>
              </a:highlight>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23</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6977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24</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53360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endParaRPr lang="en-US" dirty="0">
              <a:effectLst/>
              <a:highlight>
                <a:srgbClr val="FF0000"/>
              </a:highlight>
            </a:endParaRPr>
          </a:p>
          <a:p>
            <a:endParaRPr lang="en-US" dirty="0">
              <a:highlight>
                <a:srgbClr val="FF0000"/>
              </a:highlight>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25</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08198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defTabSz="931774">
              <a:defRPr/>
            </a:pPr>
            <a:endParaRPr lang="en-US" dirty="0">
              <a:highlight>
                <a:srgbClr val="FF0000"/>
              </a:highlight>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26</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42432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27</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90938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28</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45167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29</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02697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defTabSz="931774">
              <a:defRPr/>
            </a:pPr>
            <a:endParaRPr lang="en-US" dirty="0">
              <a:highlight>
                <a:srgbClr val="FF0000"/>
              </a:highlight>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30</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9137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3</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32045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endParaRPr lang="en-US" dirty="0">
              <a:highlight>
                <a:srgbClr val="FF0000"/>
              </a:highlight>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31</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67949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defTabSz="931774">
              <a:defRPr/>
            </a:pPr>
            <a:endParaRPr lang="en-US" dirty="0">
              <a:highlight>
                <a:srgbClr val="FF0000"/>
              </a:highlight>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32</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57754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35</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1033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41</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12992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42</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41996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[use this slide or the slide that follows]</a:t>
            </a: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45</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11007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7575"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348614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a:latin typeface="Calibri" charset="0"/>
              </a:rPr>
              <a:t>Note</a:t>
            </a:r>
          </a:p>
          <a:p>
            <a:r>
              <a:rPr lang="en-US" dirty="0">
                <a:latin typeface="Calibri" charset="0"/>
              </a:rPr>
              <a:t>Stats are </a:t>
            </a:r>
            <a:r>
              <a:rPr lang="en-US" u="sng" dirty="0">
                <a:latin typeface="Calibri" charset="0"/>
              </a:rPr>
              <a:t>just</a:t>
            </a:r>
            <a:r>
              <a:rPr lang="en-US" dirty="0">
                <a:latin typeface="Calibri" charset="0"/>
              </a:rPr>
              <a:t> FY19 performance of metric tons of CO2 eliminated annually.</a:t>
            </a:r>
          </a:p>
          <a:p>
            <a:endParaRPr lang="en-US" dirty="0">
              <a:latin typeface="Calibri" charset="0"/>
            </a:endParaRPr>
          </a:p>
          <a:p>
            <a:r>
              <a:rPr lang="en-US" b="1" u="sng" dirty="0">
                <a:latin typeface="Calibri" charset="0"/>
              </a:rPr>
              <a:t>Source</a:t>
            </a:r>
          </a:p>
          <a:p>
            <a:r>
              <a:rPr lang="en-US" dirty="0">
                <a:latin typeface="Calibri" charset="0"/>
              </a:rPr>
              <a:t>https://www.epa.gov/energy/greenhouse-gases-equivalencies-calculator-calculations-and-references</a:t>
            </a: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4</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9086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i="1" dirty="0"/>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5</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68556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7</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1033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8</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9634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9</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3788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endParaRPr lang="en-US" b="1" dirty="0">
              <a:solidFill>
                <a:srgbClr val="FF0000"/>
              </a:solidFill>
              <a:highlight>
                <a:srgbClr val="FF0000"/>
              </a:highlight>
              <a:cs typeface="+mn-cs"/>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10</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3975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7838" y="1597025"/>
            <a:ext cx="8229600" cy="4557713"/>
          </a:xfrm>
          <a:prstGeom prst="rect">
            <a:avLst/>
          </a:prstGeom>
        </p:spPr>
        <p:txBody>
          <a:bodyPr/>
          <a:lstStyle>
            <a:lvl1pPr marL="0" indent="0">
              <a:buFontTx/>
              <a:buNone/>
              <a:defRPr sz="2600"/>
            </a:lvl1pPr>
            <a:lvl2pPr marL="742950" indent="-285750">
              <a:buFont typeface="Arial" panose="020B0604020202020204" pitchFamily="34" charset="0"/>
              <a:buChar char="•"/>
              <a:defRPr sz="2400"/>
            </a:lvl2pPr>
            <a:lvl3pPr marL="1143000" indent="-228600">
              <a:buFont typeface="Wingdings" panose="05000000000000000000" pitchFamily="2" charset="2"/>
              <a:buChar char="§"/>
              <a:defRPr sz="2000"/>
            </a:lvl3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1"/>
          </p:nvPr>
        </p:nvSpPr>
        <p:spPr>
          <a:xfrm>
            <a:off x="232106" y="396236"/>
            <a:ext cx="6105632" cy="675819"/>
          </a:xfrm>
          <a:prstGeom prst="rect">
            <a:avLst/>
          </a:prstGeom>
        </p:spPr>
        <p:txBody>
          <a:bodyPr/>
          <a:lstStyle>
            <a:lvl1pPr marL="0" indent="0">
              <a:buFontTx/>
              <a:buNone/>
              <a:defRPr sz="4000" cap="all" baseline="0"/>
            </a:lvl1pPr>
          </a:lstStyle>
          <a:p>
            <a:pPr lvl="0"/>
            <a:r>
              <a:rPr lang="en-US"/>
              <a:t>Click to edit Master text styles</a:t>
            </a:r>
          </a:p>
        </p:txBody>
      </p:sp>
    </p:spTree>
    <p:extLst>
      <p:ext uri="{BB962C8B-B14F-4D97-AF65-F5344CB8AC3E}">
        <p14:creationId xmlns:p14="http://schemas.microsoft.com/office/powerpoint/2010/main" val="207438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4" name="Rectangle 3"/>
          <p:cNvSpPr/>
          <p:nvPr userDrawn="1"/>
        </p:nvSpPr>
        <p:spPr bwMode="auto">
          <a:xfrm>
            <a:off x="3122612" y="1295448"/>
            <a:ext cx="5524835" cy="731837"/>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userDrawn="1"/>
        </p:nvSpPr>
        <p:spPr bwMode="auto">
          <a:xfrm>
            <a:off x="3125788" y="2201086"/>
            <a:ext cx="5521659" cy="396323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6" name="Straight Connector 5"/>
          <p:cNvCxnSpPr/>
          <p:nvPr userDrawn="1"/>
        </p:nvCxnSpPr>
        <p:spPr>
          <a:xfrm flipH="1" flipV="1">
            <a:off x="823913" y="1651048"/>
            <a:ext cx="2170112"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838200" y="3947833"/>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851848" y="1254504"/>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dirty="0"/>
              <a:t>CLICK TO EDIT</a:t>
            </a:r>
          </a:p>
        </p:txBody>
      </p:sp>
      <p:sp>
        <p:nvSpPr>
          <p:cNvPr id="15" name="Text Placeholder 13"/>
          <p:cNvSpPr>
            <a:spLocks noGrp="1"/>
          </p:cNvSpPr>
          <p:nvPr>
            <p:ph type="body" sz="quarter" idx="11" hasCustomPrompt="1"/>
          </p:nvPr>
        </p:nvSpPr>
        <p:spPr>
          <a:xfrm>
            <a:off x="896938" y="3564937"/>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dirty="0"/>
              <a:t>CLICK TO EDIT</a:t>
            </a:r>
          </a:p>
        </p:txBody>
      </p:sp>
      <p:sp>
        <p:nvSpPr>
          <p:cNvPr id="17" name="Content Placeholder 16"/>
          <p:cNvSpPr>
            <a:spLocks noGrp="1"/>
          </p:cNvSpPr>
          <p:nvPr>
            <p:ph sz="quarter" idx="12"/>
          </p:nvPr>
        </p:nvSpPr>
        <p:spPr>
          <a:xfrm>
            <a:off x="3287713" y="1460500"/>
            <a:ext cx="5219700" cy="463550"/>
          </a:xfrm>
          <a:prstGeom prst="rect">
            <a:avLst/>
          </a:prstGeom>
        </p:spPr>
        <p:txBody>
          <a:bodyPr/>
          <a:lstStyle>
            <a:lvl1pPr marL="0" indent="0">
              <a:buNone/>
              <a:defRPr sz="1800">
                <a:latin typeface="Calibri Light" panose="020F0302020204030204" pitchFamily="34" charset="0"/>
              </a:defRPr>
            </a:lvl1pPr>
          </a:lstStyle>
          <a:p>
            <a:pPr lvl="0"/>
            <a:r>
              <a:rPr lang="en-US" dirty="0"/>
              <a:t>Click to edit Master text</a:t>
            </a:r>
          </a:p>
        </p:txBody>
      </p:sp>
      <p:sp>
        <p:nvSpPr>
          <p:cNvPr id="19" name="Text Placeholder 18"/>
          <p:cNvSpPr>
            <a:spLocks noGrp="1"/>
          </p:cNvSpPr>
          <p:nvPr>
            <p:ph type="body" sz="quarter" idx="13"/>
          </p:nvPr>
        </p:nvSpPr>
        <p:spPr>
          <a:xfrm>
            <a:off x="3330575" y="2347913"/>
            <a:ext cx="5157788" cy="3684587"/>
          </a:xfrm>
          <a:prstGeom prst="rect">
            <a:avLst/>
          </a:prstGeom>
        </p:spPr>
        <p:txBody>
          <a:bodyPr/>
          <a:lstStyle>
            <a:lvl1pPr marL="0" indent="0">
              <a:buFontTx/>
              <a:buNone/>
              <a:defRPr sz="1800">
                <a:latin typeface="Calibri Light" panose="020F0302020204030204" pitchFamily="34" charset="0"/>
              </a:defRPr>
            </a:lvl1pPr>
            <a:lvl2pPr marL="742950" indent="-285750">
              <a:buFont typeface="Arial" panose="020B0604020202020204" pitchFamily="34" charset="0"/>
              <a:buChar char="•"/>
              <a:defRPr sz="1800">
                <a:latin typeface="Calibri Light" panose="020F0302020204030204" pitchFamily="34" charset="0"/>
              </a:defRPr>
            </a:lvl2pPr>
            <a:lvl3pPr>
              <a:defRPr sz="18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stStyle>
          <a:p>
            <a:pPr lvl="0"/>
            <a:r>
              <a:rPr lang="en-US" dirty="0"/>
              <a:t>Click to edit Master text styles</a:t>
            </a:r>
          </a:p>
          <a:p>
            <a:pPr lvl="1"/>
            <a:r>
              <a:rPr lang="en-US" dirty="0"/>
              <a:t>Second level</a:t>
            </a:r>
          </a:p>
        </p:txBody>
      </p:sp>
      <p:sp>
        <p:nvSpPr>
          <p:cNvPr id="20" name="Text Placeholder 5"/>
          <p:cNvSpPr>
            <a:spLocks noGrp="1"/>
          </p:cNvSpPr>
          <p:nvPr>
            <p:ph type="body" sz="quarter" idx="14" hasCustomPrompt="1"/>
          </p:nvPr>
        </p:nvSpPr>
        <p:spPr>
          <a:xfrm>
            <a:off x="232106" y="396236"/>
            <a:ext cx="6121397" cy="675819"/>
          </a:xfrm>
          <a:prstGeom prst="rect">
            <a:avLst/>
          </a:prstGeom>
        </p:spPr>
        <p:txBody>
          <a:bodyPr/>
          <a:lstStyle>
            <a:lvl1pPr marL="0" indent="0">
              <a:buFontTx/>
              <a:buNone/>
              <a:defRPr sz="4000" cap="all" baseline="0"/>
            </a:lvl1pPr>
          </a:lstStyle>
          <a:p>
            <a:pPr lvl="0"/>
            <a:r>
              <a:rPr lang="en-US" dirty="0"/>
              <a:t>ENTER TITLE TEXT</a:t>
            </a:r>
          </a:p>
        </p:txBody>
      </p:sp>
    </p:spTree>
    <p:extLst>
      <p:ext uri="{BB962C8B-B14F-4D97-AF65-F5344CB8AC3E}">
        <p14:creationId xmlns:p14="http://schemas.microsoft.com/office/powerpoint/2010/main" val="42176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w/ bullet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281043" y="274638"/>
            <a:ext cx="7405757" cy="1143000"/>
          </a:xfrm>
          <a:prstGeom prst="rect">
            <a:avLst/>
          </a:prstGeom>
        </p:spPr>
        <p:txBody>
          <a:bodyPr anchor="b" anchorCtr="0"/>
          <a:lstStyle>
            <a:lvl1pPr algn="l">
              <a:defRPr sz="2700">
                <a:solidFill>
                  <a:srgbClr val="054B56"/>
                </a:solidFill>
              </a:defRPr>
            </a:lvl1pPr>
          </a:lstStyle>
          <a:p>
            <a:r>
              <a:rPr lang="en-US" dirty="0"/>
              <a:t>Slide title Arial 36 regular, </a:t>
            </a:r>
            <a:r>
              <a:rPr lang="en-US" dirty="0" err="1"/>
              <a:t>dk</a:t>
            </a:r>
            <a:r>
              <a:rPr lang="en-US" dirty="0"/>
              <a:t> blue</a:t>
            </a:r>
          </a:p>
        </p:txBody>
      </p:sp>
      <p:sp>
        <p:nvSpPr>
          <p:cNvPr id="6" name="Text Placeholder 2"/>
          <p:cNvSpPr>
            <a:spLocks noGrp="1"/>
          </p:cNvSpPr>
          <p:nvPr>
            <p:ph idx="1" hasCustomPrompt="1"/>
          </p:nvPr>
        </p:nvSpPr>
        <p:spPr>
          <a:xfrm>
            <a:off x="1281042" y="1600202"/>
            <a:ext cx="7405758" cy="4525963"/>
          </a:xfrm>
          <a:prstGeom prst="rect">
            <a:avLst/>
          </a:prstGeom>
        </p:spPr>
        <p:txBody>
          <a:bodyPr vert="horz" lIns="91440" tIns="45720" rIns="91440" bIns="45720" rtlCol="0">
            <a:normAutofit/>
          </a:bodyPr>
          <a:lstStyle>
            <a:lvl1pPr marL="342900" indent="-342900">
              <a:buClr>
                <a:srgbClr val="054B56"/>
              </a:buClr>
              <a:buFont typeface="Wingdings" charset="2"/>
              <a:buChar char="§"/>
              <a:defRPr sz="2100">
                <a:solidFill>
                  <a:srgbClr val="404040"/>
                </a:solidFill>
              </a:defRPr>
            </a:lvl1pPr>
            <a:lvl2pPr marL="557213" indent="-214313">
              <a:buClr>
                <a:srgbClr val="007299"/>
              </a:buClr>
              <a:buFont typeface="Wingdings" charset="2"/>
              <a:buChar char="§"/>
              <a:defRPr sz="1800">
                <a:solidFill>
                  <a:srgbClr val="404040"/>
                </a:solidFill>
              </a:defRPr>
            </a:lvl2pPr>
            <a:lvl3pPr marL="857250" indent="-171450">
              <a:buClr>
                <a:srgbClr val="92B7BC"/>
              </a:buClr>
              <a:buFont typeface="Wingdings" charset="2"/>
              <a:buChar char="§"/>
              <a:defRPr sz="1500">
                <a:solidFill>
                  <a:srgbClr val="404040"/>
                </a:solidFill>
              </a:defRPr>
            </a:lvl3pPr>
          </a:lstStyle>
          <a:p>
            <a:pPr lvl="0"/>
            <a:r>
              <a:rPr lang="en-US" dirty="0"/>
              <a:t>Bullet tier one, Arial 28, dark blue bullets</a:t>
            </a:r>
          </a:p>
          <a:p>
            <a:pPr lvl="0"/>
            <a:r>
              <a:rPr lang="en-US" dirty="0"/>
              <a:t>Sample copy, always square bullets</a:t>
            </a:r>
          </a:p>
          <a:p>
            <a:pPr lvl="1"/>
            <a:r>
              <a:rPr lang="en-US" dirty="0"/>
              <a:t>Bullet tier two, Arial 24, medium blue bullets</a:t>
            </a:r>
          </a:p>
          <a:p>
            <a:pPr lvl="2"/>
            <a:r>
              <a:rPr lang="en-US" dirty="0"/>
              <a:t>Bullet tier three, Arial 20, light blue bullets</a:t>
            </a:r>
          </a:p>
        </p:txBody>
      </p:sp>
    </p:spTree>
    <p:extLst>
      <p:ext uri="{BB962C8B-B14F-4D97-AF65-F5344CB8AC3E}">
        <p14:creationId xmlns:p14="http://schemas.microsoft.com/office/powerpoint/2010/main" val="717323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A5CA78-9790-4CBA-B0C6-9D46C09A4BF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0" t="4646" r="40" b="33855"/>
          <a:stretch/>
        </p:blipFill>
        <p:spPr>
          <a:xfrm>
            <a:off x="-3622" y="3108992"/>
            <a:ext cx="9144000" cy="3749008"/>
          </a:xfrm>
          <a:prstGeom prst="rect">
            <a:avLst/>
          </a:prstGeom>
        </p:spPr>
      </p:pic>
      <p:pic>
        <p:nvPicPr>
          <p:cNvPr id="21" name="Graphic 20">
            <a:extLst>
              <a:ext uri="{FF2B5EF4-FFF2-40B4-BE49-F238E27FC236}">
                <a16:creationId xmlns:a16="http://schemas.microsoft.com/office/drawing/2014/main" id="{7BFF61F5-3CCE-4646-B503-A631792BC8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44" y="2932707"/>
            <a:ext cx="9151244" cy="1847448"/>
          </a:xfrm>
          <a:prstGeom prst="rect">
            <a:avLst/>
          </a:prstGeom>
        </p:spPr>
      </p:pic>
      <p:sp>
        <p:nvSpPr>
          <p:cNvPr id="7" name="Snip Single Corner Rectangle 9"/>
          <p:cNvSpPr/>
          <p:nvPr/>
        </p:nvSpPr>
        <p:spPr>
          <a:xfrm>
            <a:off x="-17270" y="1580590"/>
            <a:ext cx="9161270" cy="1617044"/>
          </a:xfrm>
          <a:prstGeom prst="rect">
            <a:avLst/>
          </a:prstGeom>
          <a:solidFill>
            <a:srgbClr val="02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74974F4B-A3C4-4903-8B0C-C726394A59CC}"/>
              </a:ext>
            </a:extLst>
          </p:cNvPr>
          <p:cNvSpPr txBox="1"/>
          <p:nvPr userDrawn="1"/>
        </p:nvSpPr>
        <p:spPr>
          <a:xfrm>
            <a:off x="7835618" y="2194324"/>
            <a:ext cx="2033517" cy="1938992"/>
          </a:xfrm>
          <a:prstGeom prst="rect">
            <a:avLst/>
          </a:prstGeom>
          <a:noFill/>
        </p:spPr>
        <p:txBody>
          <a:bodyPr wrap="square" rtlCol="0">
            <a:spAutoFit/>
          </a:bodyPr>
          <a:lstStyle/>
          <a:p>
            <a:r>
              <a:rPr lang="en-US" sz="12000" b="1" dirty="0">
                <a:solidFill>
                  <a:srgbClr val="EAAA00">
                    <a:alpha val="70000"/>
                  </a:srgbClr>
                </a:solidFill>
                <a:latin typeface="Arial" panose="020B0604020202020204" pitchFamily="34" charset="0"/>
                <a:cs typeface="Arial" panose="020B0604020202020204" pitchFamily="34" charset="0"/>
              </a:rPr>
              <a:t>+</a:t>
            </a:r>
          </a:p>
        </p:txBody>
      </p:sp>
      <p:pic>
        <p:nvPicPr>
          <p:cNvPr id="2" name="Picture 1"/>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362663" y="68824"/>
            <a:ext cx="4489713" cy="1420371"/>
          </a:xfrm>
          <a:prstGeom prst="rect">
            <a:avLst/>
          </a:prstGeom>
        </p:spPr>
      </p:pic>
    </p:spTree>
    <p:extLst>
      <p:ext uri="{BB962C8B-B14F-4D97-AF65-F5344CB8AC3E}">
        <p14:creationId xmlns:p14="http://schemas.microsoft.com/office/powerpoint/2010/main" val="164528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F65191B-B954-4DF5-A85D-0CCFCE0A6898}"/>
              </a:ext>
            </a:extLst>
          </p:cNvPr>
          <p:cNvSpPr>
            <a:spLocks noGrp="1"/>
          </p:cNvSpPr>
          <p:nvPr>
            <p:ph type="title"/>
          </p:nvPr>
        </p:nvSpPr>
        <p:spPr>
          <a:xfrm>
            <a:off x="0" y="2189483"/>
            <a:ext cx="7886700" cy="1325563"/>
          </a:xfrm>
          <a:prstGeom prst="rect">
            <a:avLst/>
          </a:prstGeom>
          <a:noFill/>
        </p:spPr>
        <p:txBody>
          <a:bodyPr anchor="ctr"/>
          <a:lstStyle>
            <a:lvl1pPr marL="457200">
              <a:defRPr sz="4000" b="1" cap="all" baseline="0">
                <a:solidFill>
                  <a:srgbClr val="5E6167"/>
                </a:solidFill>
                <a:latin typeface="Helvetica Condensed"/>
                <a:ea typeface="Helvetica Neue" panose="02000206000000020004" pitchFamily="2"/>
              </a:defRPr>
            </a:lvl1pPr>
          </a:lstStyle>
          <a:p>
            <a:r>
              <a:rPr lang="en-US" dirty="0"/>
              <a:t>Click to edit Master</a:t>
            </a:r>
            <a:endParaRPr lang="en-US" sz="4400"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081866"/>
            <a:ext cx="9144000" cy="1858022"/>
          </a:xfrm>
          <a:prstGeom prst="rect">
            <a:avLst/>
          </a:prstGeom>
        </p:spPr>
      </p:pic>
    </p:spTree>
    <p:extLst>
      <p:ext uri="{BB962C8B-B14F-4D97-AF65-F5344CB8AC3E}">
        <p14:creationId xmlns:p14="http://schemas.microsoft.com/office/powerpoint/2010/main" val="948487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036859"/>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lgn="r">
              <a:defRPr>
                <a:solidFill>
                  <a:schemeClr val="tx1">
                    <a:lumMod val="65000"/>
                    <a:lumOff val="35000"/>
                  </a:schemeClr>
                </a:solidFill>
              </a:defRPr>
            </a:lvl1pPr>
          </a:lstStyle>
          <a:p>
            <a:fld id="{66469543-EFA7-49FE-9FBA-0A7EAC2E5F01}" type="slidenum">
              <a:rPr lang="en-US" smtClean="0"/>
              <a:pPr/>
              <a:t>‹#›</a:t>
            </a:fld>
            <a:endParaRPr lang="en-US" dirty="0"/>
          </a:p>
        </p:txBody>
      </p:sp>
      <p:sp>
        <p:nvSpPr>
          <p:cNvPr id="10" name="Rectangle 9">
            <a:extLst>
              <a:ext uri="{FF2B5EF4-FFF2-40B4-BE49-F238E27FC236}">
                <a16:creationId xmlns:a16="http://schemas.microsoft.com/office/drawing/2014/main" id="{076BE4EF-8F58-4F57-9962-2D1CA77EF315}"/>
              </a:ext>
            </a:extLst>
          </p:cNvPr>
          <p:cNvSpPr/>
          <p:nvPr userDrawn="1"/>
        </p:nvSpPr>
        <p:spPr>
          <a:xfrm>
            <a:off x="7868787" y="351027"/>
            <a:ext cx="224335" cy="914400"/>
          </a:xfrm>
          <a:prstGeom prst="rect">
            <a:avLst/>
          </a:prstGeom>
          <a:solidFill>
            <a:srgbClr val="18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FF5E215-8255-461D-8077-22091968DC62}"/>
              </a:ext>
            </a:extLst>
          </p:cNvPr>
          <p:cNvSpPr/>
          <p:nvPr/>
        </p:nvSpPr>
        <p:spPr>
          <a:xfrm>
            <a:off x="8188657" y="351027"/>
            <a:ext cx="955343" cy="914400"/>
          </a:xfrm>
          <a:prstGeom prst="rect">
            <a:avLst/>
          </a:prstGeom>
          <a:solidFill>
            <a:srgbClr val="77C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8386343-AEC6-49FB-97C2-EE2B9847D7D0}"/>
              </a:ext>
            </a:extLst>
          </p:cNvPr>
          <p:cNvSpPr/>
          <p:nvPr userDrawn="1"/>
        </p:nvSpPr>
        <p:spPr>
          <a:xfrm>
            <a:off x="-12597" y="351027"/>
            <a:ext cx="7785849" cy="914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17ED4224-F460-45D6-9E1D-DE84EE33C8F8}"/>
              </a:ext>
            </a:extLst>
          </p:cNvPr>
          <p:cNvSpPr>
            <a:spLocks noGrp="1"/>
          </p:cNvSpPr>
          <p:nvPr>
            <p:ph type="title"/>
          </p:nvPr>
        </p:nvSpPr>
        <p:spPr>
          <a:xfrm>
            <a:off x="-12597" y="351027"/>
            <a:ext cx="7785849" cy="914400"/>
          </a:xfrm>
          <a:prstGeom prst="rect">
            <a:avLst/>
          </a:prstGeom>
          <a:noFill/>
        </p:spPr>
        <p:txBody>
          <a:bodyPr anchor="ctr"/>
          <a:lstStyle>
            <a:lvl1pPr marL="457200">
              <a:defRPr>
                <a:solidFill>
                  <a:schemeClr val="bg1"/>
                </a:solidFill>
                <a:latin typeface="Helvetica Condensed"/>
              </a:defRPr>
            </a:lvl1pPr>
          </a:lstStyle>
          <a:p>
            <a:r>
              <a:rPr lang="en-US" dirty="0"/>
              <a:t>Click to edit Master title style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0892" y="6006945"/>
            <a:ext cx="2274352" cy="719517"/>
          </a:xfrm>
          <a:prstGeom prst="rect">
            <a:avLst/>
          </a:prstGeom>
        </p:spPr>
      </p:pic>
    </p:spTree>
    <p:extLst>
      <p:ext uri="{BB962C8B-B14F-4D97-AF65-F5344CB8AC3E}">
        <p14:creationId xmlns:p14="http://schemas.microsoft.com/office/powerpoint/2010/main" val="107653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9144000" cy="534526"/>
          </a:xfrm>
          <a:prstGeom prst="rect">
            <a:avLst/>
          </a:prstGeom>
          <a:solidFill>
            <a:srgbClr val="ACA39A"/>
          </a:solidFill>
        </p:spPr>
        <p:txBody>
          <a:bodyPr anchor="ctr">
            <a:noAutofit/>
          </a:bodyPr>
          <a:lstStyle>
            <a:lvl1pPr marL="457200">
              <a:defRPr sz="2800">
                <a:solidFill>
                  <a:schemeClr val="bg1"/>
                </a:solidFill>
                <a:latin typeface="Helvetica Condensed"/>
              </a:defRPr>
            </a:lvl1pPr>
          </a:lstStyle>
          <a:p>
            <a:r>
              <a:rPr lang="en-US"/>
              <a:t>Click to edit Master title style</a:t>
            </a:r>
            <a:endParaRPr lang="en-US" dirty="0"/>
          </a:p>
        </p:txBody>
      </p:sp>
      <p:sp>
        <p:nvSpPr>
          <p:cNvPr id="3" name="Content Placeholder 2"/>
          <p:cNvSpPr>
            <a:spLocks noGrp="1"/>
          </p:cNvSpPr>
          <p:nvPr>
            <p:ph idx="1"/>
          </p:nvPr>
        </p:nvSpPr>
        <p:spPr>
          <a:xfrm>
            <a:off x="628650" y="1054511"/>
            <a:ext cx="7886700" cy="4807974"/>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469543-EFA7-49FE-9FBA-0A7EAC2E5F01}" type="slidenum">
              <a:rPr lang="en-US" smtClean="0"/>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0892" y="6006945"/>
            <a:ext cx="2274352" cy="719517"/>
          </a:xfrm>
          <a:prstGeom prst="rect">
            <a:avLst/>
          </a:prstGeom>
        </p:spPr>
      </p:pic>
    </p:spTree>
    <p:extLst>
      <p:ext uri="{BB962C8B-B14F-4D97-AF65-F5344CB8AC3E}">
        <p14:creationId xmlns:p14="http://schemas.microsoft.com/office/powerpoint/2010/main" val="1470223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E6C8F52-04E8-4D7C-A68E-675DB0D92670}"/>
              </a:ext>
            </a:extLst>
          </p:cNvPr>
          <p:cNvSpPr>
            <a:spLocks noGrp="1"/>
          </p:cNvSpPr>
          <p:nvPr>
            <p:ph type="title" hasCustomPrompt="1"/>
          </p:nvPr>
        </p:nvSpPr>
        <p:spPr>
          <a:xfrm>
            <a:off x="0" y="2012218"/>
            <a:ext cx="7886700" cy="1325563"/>
          </a:xfrm>
          <a:prstGeom prst="rect">
            <a:avLst/>
          </a:prstGeom>
          <a:solidFill>
            <a:schemeClr val="bg1"/>
          </a:solidFill>
        </p:spPr>
        <p:txBody>
          <a:bodyPr anchor="ctr"/>
          <a:lstStyle>
            <a:lvl1pPr marL="457200">
              <a:defRPr b="1">
                <a:solidFill>
                  <a:schemeClr val="tx1"/>
                </a:solidFill>
                <a:latin typeface="Helvetica Condensed"/>
                <a:ea typeface="Helvetica Neue" panose="02000206000000020004" pitchFamily="2"/>
              </a:defRPr>
            </a:lvl1pPr>
          </a:lstStyle>
          <a:p>
            <a:r>
              <a:rPr lang="en-US" sz="4400" dirty="0"/>
              <a:t>THANK YOU</a:t>
            </a:r>
          </a:p>
        </p:txBody>
      </p:sp>
      <p:pic>
        <p:nvPicPr>
          <p:cNvPr id="11" name="Picture 10">
            <a:extLst>
              <a:ext uri="{FF2B5EF4-FFF2-40B4-BE49-F238E27FC236}">
                <a16:creationId xmlns:a16="http://schemas.microsoft.com/office/drawing/2014/main" id="{43BC8910-01EB-4556-906A-02D2456B684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9989" t="180" r="22647" b="24148"/>
          <a:stretch/>
        </p:blipFill>
        <p:spPr>
          <a:xfrm>
            <a:off x="-17270" y="0"/>
            <a:ext cx="9157648" cy="6858000"/>
          </a:xfrm>
          <a:prstGeom prst="rect">
            <a:avLst/>
          </a:prstGeom>
        </p:spPr>
      </p:pic>
      <p:sp>
        <p:nvSpPr>
          <p:cNvPr id="13" name="Title 4">
            <a:extLst>
              <a:ext uri="{FF2B5EF4-FFF2-40B4-BE49-F238E27FC236}">
                <a16:creationId xmlns:a16="http://schemas.microsoft.com/office/drawing/2014/main" id="{6FA77AE4-2AAB-4D73-BE9F-A43A9DED57AA}"/>
              </a:ext>
            </a:extLst>
          </p:cNvPr>
          <p:cNvSpPr txBox="1">
            <a:spLocks/>
          </p:cNvSpPr>
          <p:nvPr userDrawn="1"/>
        </p:nvSpPr>
        <p:spPr>
          <a:xfrm>
            <a:off x="-38162" y="2232818"/>
            <a:ext cx="9182162" cy="132556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lvl="0" algn="l"/>
            <a:r>
              <a:rPr lang="en-US" sz="4400" b="1" dirty="0">
                <a:solidFill>
                  <a:srgbClr val="5E6167"/>
                </a:solidFill>
                <a:latin typeface="Helvetica Condensed"/>
              </a:rPr>
              <a:t>THANK YOU</a:t>
            </a:r>
          </a:p>
        </p:txBody>
      </p:sp>
      <p:sp>
        <p:nvSpPr>
          <p:cNvPr id="16" name="TextBox 15">
            <a:extLst>
              <a:ext uri="{FF2B5EF4-FFF2-40B4-BE49-F238E27FC236}">
                <a16:creationId xmlns:a16="http://schemas.microsoft.com/office/drawing/2014/main" id="{4A231B3E-4DE8-4F50-9967-6356C7C679CC}"/>
              </a:ext>
            </a:extLst>
          </p:cNvPr>
          <p:cNvSpPr txBox="1"/>
          <p:nvPr/>
        </p:nvSpPr>
        <p:spPr>
          <a:xfrm>
            <a:off x="7835618" y="2570220"/>
            <a:ext cx="2033517" cy="1938992"/>
          </a:xfrm>
          <a:prstGeom prst="rect">
            <a:avLst/>
          </a:prstGeom>
          <a:noFill/>
        </p:spPr>
        <p:txBody>
          <a:bodyPr wrap="square" rtlCol="0">
            <a:spAutoFit/>
          </a:bodyPr>
          <a:lstStyle/>
          <a:p>
            <a:r>
              <a:rPr lang="en-US" sz="12000" b="1" dirty="0">
                <a:solidFill>
                  <a:srgbClr val="EAAA00">
                    <a:alpha val="7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3750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7" name="Rectangle 6"/>
          <p:cNvSpPr/>
          <p:nvPr userDrawn="1"/>
        </p:nvSpPr>
        <p:spPr bwMode="auto">
          <a:xfrm>
            <a:off x="3122613" y="1295400"/>
            <a:ext cx="5524500" cy="731838"/>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userDrawn="1"/>
        </p:nvSpPr>
        <p:spPr bwMode="auto">
          <a:xfrm>
            <a:off x="3125788" y="2201863"/>
            <a:ext cx="5521325" cy="396240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9" name="Straight Connector 8"/>
          <p:cNvCxnSpPr/>
          <p:nvPr userDrawn="1"/>
        </p:nvCxnSpPr>
        <p:spPr>
          <a:xfrm flipH="1" flipV="1">
            <a:off x="823913" y="1651000"/>
            <a:ext cx="2170112" cy="1588"/>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38200" y="3948113"/>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p:nvPr>
        </p:nvSpPr>
        <p:spPr>
          <a:xfrm>
            <a:off x="851848" y="1254504"/>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a:t>Click to edit Master text styles</a:t>
            </a:r>
          </a:p>
        </p:txBody>
      </p:sp>
      <p:sp>
        <p:nvSpPr>
          <p:cNvPr id="15" name="Text Placeholder 13"/>
          <p:cNvSpPr>
            <a:spLocks noGrp="1"/>
          </p:cNvSpPr>
          <p:nvPr>
            <p:ph type="body" sz="quarter" idx="11"/>
          </p:nvPr>
        </p:nvSpPr>
        <p:spPr>
          <a:xfrm>
            <a:off x="896938" y="3564937"/>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a:t>Click to edit Master text styles</a:t>
            </a:r>
          </a:p>
        </p:txBody>
      </p:sp>
      <p:sp>
        <p:nvSpPr>
          <p:cNvPr id="17" name="Content Placeholder 16"/>
          <p:cNvSpPr>
            <a:spLocks noGrp="1"/>
          </p:cNvSpPr>
          <p:nvPr>
            <p:ph sz="quarter" idx="12"/>
          </p:nvPr>
        </p:nvSpPr>
        <p:spPr>
          <a:xfrm>
            <a:off x="3287713" y="1460500"/>
            <a:ext cx="5219700" cy="463550"/>
          </a:xfrm>
          <a:prstGeom prst="rect">
            <a:avLst/>
          </a:prstGeom>
        </p:spPr>
        <p:txBody>
          <a:bodyPr/>
          <a:lstStyle>
            <a:lvl1pPr marL="0" indent="0">
              <a:buNone/>
              <a:defRPr sz="1800">
                <a:latin typeface="Calibri Light" panose="020F0302020204030204" pitchFamily="34" charset="0"/>
              </a:defRPr>
            </a:lvl1pPr>
          </a:lstStyle>
          <a:p>
            <a:pPr lvl="0"/>
            <a:r>
              <a:rPr lang="en-US" dirty="0"/>
              <a:t>Click to edit Master text</a:t>
            </a:r>
          </a:p>
        </p:txBody>
      </p:sp>
      <p:sp>
        <p:nvSpPr>
          <p:cNvPr id="19" name="Text Placeholder 18"/>
          <p:cNvSpPr>
            <a:spLocks noGrp="1"/>
          </p:cNvSpPr>
          <p:nvPr>
            <p:ph type="body" sz="quarter" idx="13"/>
          </p:nvPr>
        </p:nvSpPr>
        <p:spPr>
          <a:xfrm>
            <a:off x="3330575" y="2347913"/>
            <a:ext cx="5157788" cy="3684587"/>
          </a:xfrm>
          <a:prstGeom prst="rect">
            <a:avLst/>
          </a:prstGeom>
        </p:spPr>
        <p:txBody>
          <a:bodyPr/>
          <a:lstStyle>
            <a:lvl1pPr marL="0" indent="0">
              <a:buFontTx/>
              <a:buNone/>
              <a:defRPr sz="1800">
                <a:latin typeface="Calibri Light" panose="020F0302020204030204" pitchFamily="34" charset="0"/>
              </a:defRPr>
            </a:lvl1pPr>
            <a:lvl2pPr marL="742950" indent="-285750">
              <a:buFont typeface="Arial" panose="020B0604020202020204" pitchFamily="34" charset="0"/>
              <a:buChar char="•"/>
              <a:defRPr sz="1800">
                <a:latin typeface="Calibri Light" panose="020F0302020204030204" pitchFamily="34" charset="0"/>
              </a:defRPr>
            </a:lvl2pPr>
            <a:lvl3pPr>
              <a:defRPr sz="18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stStyle>
          <a:p>
            <a:pPr lvl="0"/>
            <a:r>
              <a:rPr lang="en-US" dirty="0"/>
              <a:t>Click to edit Master text styles</a:t>
            </a:r>
          </a:p>
          <a:p>
            <a:pPr lvl="1"/>
            <a:r>
              <a:rPr lang="en-US" dirty="0"/>
              <a:t>Second level</a:t>
            </a:r>
          </a:p>
        </p:txBody>
      </p:sp>
      <p:sp>
        <p:nvSpPr>
          <p:cNvPr id="20" name="Text Placeholder 5"/>
          <p:cNvSpPr>
            <a:spLocks noGrp="1"/>
          </p:cNvSpPr>
          <p:nvPr>
            <p:ph type="body" sz="quarter" idx="14"/>
          </p:nvPr>
        </p:nvSpPr>
        <p:spPr>
          <a:xfrm>
            <a:off x="232106" y="396236"/>
            <a:ext cx="6121397" cy="675819"/>
          </a:xfrm>
          <a:prstGeom prst="rect">
            <a:avLst/>
          </a:prstGeom>
        </p:spPr>
        <p:txBody>
          <a:bodyPr/>
          <a:lstStyle>
            <a:lvl1pPr marL="0" indent="0">
              <a:buFontTx/>
              <a:buNone/>
              <a:defRPr sz="4000" cap="all" baseline="0"/>
            </a:lvl1pPr>
          </a:lstStyle>
          <a:p>
            <a:pPr lvl="0"/>
            <a:r>
              <a:rPr lang="en-US"/>
              <a:t>Click to edit Master text styles</a:t>
            </a:r>
          </a:p>
        </p:txBody>
      </p:sp>
    </p:spTree>
    <p:extLst>
      <p:ext uri="{BB962C8B-B14F-4D97-AF65-F5344CB8AC3E}">
        <p14:creationId xmlns:p14="http://schemas.microsoft.com/office/powerpoint/2010/main" val="196849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775450" y="6424613"/>
            <a:ext cx="2133600" cy="365125"/>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401638" y="6356350"/>
            <a:ext cx="2133600" cy="365125"/>
          </a:xfrm>
          <a:prstGeom prst="rect">
            <a:avLst/>
          </a:prstGeom>
        </p:spPr>
        <p:txBody>
          <a:bodyPr/>
          <a:lstStyle>
            <a:lvl1pPr>
              <a:defRPr/>
            </a:lvl1pPr>
          </a:lstStyle>
          <a:p>
            <a:pPr>
              <a:defRPr/>
            </a:pPr>
            <a:fld id="{96CB3796-FD62-45CD-8679-7E544C0C339E}" type="slidenum">
              <a:rPr lang="en-US"/>
              <a:pPr>
                <a:defRPr/>
              </a:pPr>
              <a:t>‹#›</a:t>
            </a:fld>
            <a:endParaRPr lang="en-US" dirty="0"/>
          </a:p>
        </p:txBody>
      </p:sp>
    </p:spTree>
    <p:extLst>
      <p:ext uri="{BB962C8B-B14F-4D97-AF65-F5344CB8AC3E}">
        <p14:creationId xmlns:p14="http://schemas.microsoft.com/office/powerpoint/2010/main" val="291158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Comparison">
    <p:spTree>
      <p:nvGrpSpPr>
        <p:cNvPr id="1" name=""/>
        <p:cNvGrpSpPr/>
        <p:nvPr/>
      </p:nvGrpSpPr>
      <p:grpSpPr>
        <a:xfrm>
          <a:off x="0" y="0"/>
          <a:ext cx="0" cy="0"/>
          <a:chOff x="0" y="0"/>
          <a:chExt cx="0" cy="0"/>
        </a:xfrm>
      </p:grpSpPr>
      <p:grpSp>
        <p:nvGrpSpPr>
          <p:cNvPr id="11" name="Group 11"/>
          <p:cNvGrpSpPr>
            <a:grpSpLocks/>
          </p:cNvGrpSpPr>
          <p:nvPr userDrawn="1"/>
        </p:nvGrpSpPr>
        <p:grpSpPr bwMode="auto">
          <a:xfrm>
            <a:off x="660400" y="1570038"/>
            <a:ext cx="3775075" cy="4360862"/>
            <a:chOff x="660215" y="1570583"/>
            <a:chExt cx="3775075" cy="4360862"/>
          </a:xfrm>
        </p:grpSpPr>
        <p:sp>
          <p:nvSpPr>
            <p:cNvPr id="12" name="Rectangle 11"/>
            <p:cNvSpPr/>
            <p:nvPr/>
          </p:nvSpPr>
          <p:spPr bwMode="auto">
            <a:xfrm>
              <a:off x="660215" y="1570583"/>
              <a:ext cx="3760788"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bwMode="auto">
            <a:xfrm>
              <a:off x="663390"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14" name="Group 17"/>
          <p:cNvGrpSpPr>
            <a:grpSpLocks/>
          </p:cNvGrpSpPr>
          <p:nvPr userDrawn="1"/>
        </p:nvGrpSpPr>
        <p:grpSpPr bwMode="auto">
          <a:xfrm>
            <a:off x="4892675" y="1570038"/>
            <a:ext cx="3775075" cy="4360862"/>
            <a:chOff x="4893296" y="1570583"/>
            <a:chExt cx="3775075" cy="4360862"/>
          </a:xfrm>
        </p:grpSpPr>
        <p:sp>
          <p:nvSpPr>
            <p:cNvPr id="15" name="Rectangle 14"/>
            <p:cNvSpPr/>
            <p:nvPr/>
          </p:nvSpPr>
          <p:spPr bwMode="auto">
            <a:xfrm>
              <a:off x="4893296" y="1570583"/>
              <a:ext cx="3760788"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bwMode="auto">
            <a:xfrm>
              <a:off x="4896471"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19" name="Text Placeholder 5"/>
          <p:cNvSpPr>
            <a:spLocks noGrp="1"/>
          </p:cNvSpPr>
          <p:nvPr>
            <p:ph type="body" sz="quarter" idx="11"/>
          </p:nvPr>
        </p:nvSpPr>
        <p:spPr>
          <a:xfrm>
            <a:off x="232106" y="396236"/>
            <a:ext cx="6058335" cy="691585"/>
          </a:xfrm>
          <a:prstGeom prst="rect">
            <a:avLst/>
          </a:prstGeom>
        </p:spPr>
        <p:txBody>
          <a:bodyPr/>
          <a:lstStyle>
            <a:lvl1pPr marL="0" indent="0">
              <a:buFontTx/>
              <a:buNone/>
              <a:defRPr sz="4000" cap="all" baseline="0"/>
            </a:lvl1pPr>
          </a:lstStyle>
          <a:p>
            <a:pPr lvl="0"/>
            <a:r>
              <a:rPr lang="en-US"/>
              <a:t>Click to edit Master text styles</a:t>
            </a:r>
          </a:p>
        </p:txBody>
      </p:sp>
      <p:sp>
        <p:nvSpPr>
          <p:cNvPr id="23" name="Text Placeholder 22"/>
          <p:cNvSpPr>
            <a:spLocks noGrp="1"/>
          </p:cNvSpPr>
          <p:nvPr>
            <p:ph type="body" sz="quarter" idx="13"/>
          </p:nvPr>
        </p:nvSpPr>
        <p:spPr>
          <a:xfrm>
            <a:off x="1325069" y="1603612"/>
            <a:ext cx="2393950" cy="511175"/>
          </a:xfrm>
          <a:prstGeom prst="rect">
            <a:avLst/>
          </a:prstGeom>
        </p:spPr>
        <p:txBody>
          <a:bodyPr anchor="ctr" anchorCtr="1"/>
          <a:lstStyle>
            <a:lvl1pPr marL="0" indent="0">
              <a:buFontTx/>
              <a:buNone/>
              <a:defRPr sz="1800" b="1">
                <a:solidFill>
                  <a:srgbClr val="105F9E"/>
                </a:solidFill>
              </a:defRPr>
            </a:lvl1pPr>
          </a:lstStyle>
          <a:p>
            <a:pPr lvl="0"/>
            <a:r>
              <a:rPr lang="en-US"/>
              <a:t>Click to edit Master text styles</a:t>
            </a:r>
          </a:p>
        </p:txBody>
      </p:sp>
      <p:sp>
        <p:nvSpPr>
          <p:cNvPr id="25" name="Picture Placeholder 24"/>
          <p:cNvSpPr>
            <a:spLocks noGrp="1"/>
          </p:cNvSpPr>
          <p:nvPr>
            <p:ph type="pic" sz="quarter" idx="14"/>
          </p:nvPr>
        </p:nvSpPr>
        <p:spPr>
          <a:xfrm>
            <a:off x="928688" y="2400300"/>
            <a:ext cx="2551112" cy="1812925"/>
          </a:xfrm>
          <a:prstGeom prst="rect">
            <a:avLst/>
          </a:prstGeom>
        </p:spPr>
        <p:txBody>
          <a:bodyPr/>
          <a:lstStyle>
            <a:lvl1pPr marL="0" indent="0">
              <a:buFontTx/>
              <a:buNone/>
              <a:defRPr/>
            </a:lvl1pPr>
          </a:lstStyle>
          <a:p>
            <a:pPr lvl="0"/>
            <a:endParaRPr lang="en-US" noProof="0" dirty="0"/>
          </a:p>
        </p:txBody>
      </p:sp>
      <p:sp>
        <p:nvSpPr>
          <p:cNvPr id="26" name="Picture Placeholder 24"/>
          <p:cNvSpPr>
            <a:spLocks noGrp="1"/>
          </p:cNvSpPr>
          <p:nvPr>
            <p:ph type="pic" sz="quarter" idx="15"/>
          </p:nvPr>
        </p:nvSpPr>
        <p:spPr>
          <a:xfrm>
            <a:off x="2019868" y="3751014"/>
            <a:ext cx="2233171" cy="1452811"/>
          </a:xfrm>
          <a:prstGeom prst="rect">
            <a:avLst/>
          </a:prstGeom>
        </p:spPr>
        <p:txBody>
          <a:bodyPr/>
          <a:lstStyle>
            <a:lvl1pPr marL="0" indent="0">
              <a:buFontTx/>
              <a:buNone/>
              <a:defRPr/>
            </a:lvl1pPr>
          </a:lstStyle>
          <a:p>
            <a:pPr lvl="0"/>
            <a:endParaRPr lang="en-US" noProof="0" dirty="0"/>
          </a:p>
        </p:txBody>
      </p:sp>
      <p:sp>
        <p:nvSpPr>
          <p:cNvPr id="27" name="Text Placeholder 22"/>
          <p:cNvSpPr>
            <a:spLocks noGrp="1"/>
          </p:cNvSpPr>
          <p:nvPr>
            <p:ph type="body" sz="quarter" idx="16"/>
          </p:nvPr>
        </p:nvSpPr>
        <p:spPr>
          <a:xfrm>
            <a:off x="756392" y="5461943"/>
            <a:ext cx="3569950" cy="479424"/>
          </a:xfrm>
          <a:prstGeom prst="rect">
            <a:avLst/>
          </a:prstGeom>
        </p:spPr>
        <p:txBody>
          <a:bodyPr anchor="ctr" anchorCtr="1"/>
          <a:lstStyle>
            <a:lvl1pPr marL="0" indent="0">
              <a:buFontTx/>
              <a:buNone/>
              <a:defRPr sz="1800" b="0">
                <a:solidFill>
                  <a:schemeClr val="bg1"/>
                </a:solidFill>
              </a:defRPr>
            </a:lvl1pPr>
          </a:lstStyle>
          <a:p>
            <a:pPr lvl="0"/>
            <a:r>
              <a:rPr lang="en-US"/>
              <a:t>Click to edit Master text styles</a:t>
            </a:r>
          </a:p>
        </p:txBody>
      </p:sp>
      <p:sp>
        <p:nvSpPr>
          <p:cNvPr id="32" name="Text Placeholder 22"/>
          <p:cNvSpPr>
            <a:spLocks noGrp="1"/>
          </p:cNvSpPr>
          <p:nvPr>
            <p:ph type="body" sz="quarter" idx="17"/>
          </p:nvPr>
        </p:nvSpPr>
        <p:spPr>
          <a:xfrm>
            <a:off x="5558150" y="1603612"/>
            <a:ext cx="2393950" cy="511175"/>
          </a:xfrm>
          <a:prstGeom prst="rect">
            <a:avLst/>
          </a:prstGeom>
        </p:spPr>
        <p:txBody>
          <a:bodyPr anchor="ctr" anchorCtr="1"/>
          <a:lstStyle>
            <a:lvl1pPr marL="0" indent="0">
              <a:buFontTx/>
              <a:buNone/>
              <a:defRPr sz="1800" b="1">
                <a:solidFill>
                  <a:srgbClr val="105F9E"/>
                </a:solidFill>
              </a:defRPr>
            </a:lvl1pPr>
          </a:lstStyle>
          <a:p>
            <a:pPr lvl="0"/>
            <a:r>
              <a:rPr lang="en-US"/>
              <a:t>Click to edit Master text styles</a:t>
            </a:r>
          </a:p>
        </p:txBody>
      </p:sp>
      <p:sp>
        <p:nvSpPr>
          <p:cNvPr id="33" name="Picture Placeholder 24"/>
          <p:cNvSpPr>
            <a:spLocks noGrp="1"/>
          </p:cNvSpPr>
          <p:nvPr>
            <p:ph type="pic" sz="quarter" idx="18"/>
          </p:nvPr>
        </p:nvSpPr>
        <p:spPr>
          <a:xfrm>
            <a:off x="5161769" y="2400300"/>
            <a:ext cx="2551112" cy="1812925"/>
          </a:xfrm>
          <a:prstGeom prst="rect">
            <a:avLst/>
          </a:prstGeom>
        </p:spPr>
        <p:txBody>
          <a:bodyPr/>
          <a:lstStyle>
            <a:lvl1pPr marL="0" indent="0">
              <a:buFontTx/>
              <a:buNone/>
              <a:defRPr/>
            </a:lvl1pPr>
          </a:lstStyle>
          <a:p>
            <a:pPr lvl="0"/>
            <a:endParaRPr lang="en-US" noProof="0" dirty="0"/>
          </a:p>
        </p:txBody>
      </p:sp>
      <p:sp>
        <p:nvSpPr>
          <p:cNvPr id="34" name="Picture Placeholder 24"/>
          <p:cNvSpPr>
            <a:spLocks noGrp="1"/>
          </p:cNvSpPr>
          <p:nvPr>
            <p:ph type="pic" sz="quarter" idx="19"/>
          </p:nvPr>
        </p:nvSpPr>
        <p:spPr>
          <a:xfrm>
            <a:off x="6252949" y="3751014"/>
            <a:ext cx="2233171" cy="1452811"/>
          </a:xfrm>
          <a:prstGeom prst="rect">
            <a:avLst/>
          </a:prstGeom>
        </p:spPr>
        <p:txBody>
          <a:bodyPr/>
          <a:lstStyle>
            <a:lvl1pPr marL="0" indent="0">
              <a:buFontTx/>
              <a:buNone/>
              <a:defRPr/>
            </a:lvl1pPr>
          </a:lstStyle>
          <a:p>
            <a:pPr lvl="0"/>
            <a:endParaRPr lang="en-US" noProof="0" dirty="0"/>
          </a:p>
        </p:txBody>
      </p:sp>
      <p:sp>
        <p:nvSpPr>
          <p:cNvPr id="36" name="Text Placeholder 22"/>
          <p:cNvSpPr>
            <a:spLocks noGrp="1"/>
          </p:cNvSpPr>
          <p:nvPr>
            <p:ph type="body" sz="quarter" idx="20"/>
          </p:nvPr>
        </p:nvSpPr>
        <p:spPr>
          <a:xfrm>
            <a:off x="4988714" y="5454247"/>
            <a:ext cx="3569950" cy="479424"/>
          </a:xfrm>
          <a:prstGeom prst="rect">
            <a:avLst/>
          </a:prstGeom>
        </p:spPr>
        <p:txBody>
          <a:bodyPr anchor="ctr" anchorCtr="1"/>
          <a:lstStyle>
            <a:lvl1pPr marL="0" indent="0">
              <a:buFontTx/>
              <a:buNone/>
              <a:defRPr sz="18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8807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etails - Text">
    <p:spTree>
      <p:nvGrpSpPr>
        <p:cNvPr id="1" name=""/>
        <p:cNvGrpSpPr/>
        <p:nvPr/>
      </p:nvGrpSpPr>
      <p:grpSpPr>
        <a:xfrm>
          <a:off x="0" y="0"/>
          <a:ext cx="0" cy="0"/>
          <a:chOff x="0" y="0"/>
          <a:chExt cx="0" cy="0"/>
        </a:xfrm>
      </p:grpSpPr>
      <p:sp>
        <p:nvSpPr>
          <p:cNvPr id="7" name="Text Placeholder 5"/>
          <p:cNvSpPr>
            <a:spLocks noGrp="1"/>
          </p:cNvSpPr>
          <p:nvPr>
            <p:ph type="body" sz="quarter" idx="11"/>
          </p:nvPr>
        </p:nvSpPr>
        <p:spPr>
          <a:xfrm>
            <a:off x="232106" y="396236"/>
            <a:ext cx="6168694" cy="675819"/>
          </a:xfrm>
          <a:prstGeom prst="rect">
            <a:avLst/>
          </a:prstGeom>
        </p:spPr>
        <p:txBody>
          <a:bodyPr/>
          <a:lstStyle>
            <a:lvl1pPr marL="0" indent="0">
              <a:buFontTx/>
              <a:buNone/>
              <a:defRPr sz="4000" cap="all" baseline="0"/>
            </a:lvl1pPr>
          </a:lstStyle>
          <a:p>
            <a:pPr lvl="0"/>
            <a:r>
              <a:rPr lang="en-US"/>
              <a:t>Click to edit Master text styles</a:t>
            </a:r>
          </a:p>
        </p:txBody>
      </p:sp>
      <p:sp>
        <p:nvSpPr>
          <p:cNvPr id="3" name="Text Placeholder 2"/>
          <p:cNvSpPr>
            <a:spLocks noGrp="1"/>
          </p:cNvSpPr>
          <p:nvPr>
            <p:ph type="body" sz="quarter" idx="13"/>
          </p:nvPr>
        </p:nvSpPr>
        <p:spPr>
          <a:xfrm>
            <a:off x="425014" y="1592317"/>
            <a:ext cx="8277552" cy="435128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021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etails &amp; Pictur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3246" y="1583377"/>
            <a:ext cx="5568120" cy="45577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6142038" y="2116138"/>
            <a:ext cx="2660650" cy="2032781"/>
          </a:xfrm>
          <a:prstGeom prst="rect">
            <a:avLst/>
          </a:prstGeom>
        </p:spPr>
        <p:txBody>
          <a:bodyPr/>
          <a:lstStyle>
            <a:lvl1pPr marL="0" indent="0">
              <a:buNone/>
              <a:defRPr/>
            </a:lvl1pPr>
          </a:lstStyle>
          <a:p>
            <a:pPr lvl="0"/>
            <a:endParaRPr lang="en-US" noProof="0" dirty="0"/>
          </a:p>
        </p:txBody>
      </p:sp>
      <p:sp>
        <p:nvSpPr>
          <p:cNvPr id="7" name="Text Placeholder 5"/>
          <p:cNvSpPr>
            <a:spLocks noGrp="1"/>
          </p:cNvSpPr>
          <p:nvPr>
            <p:ph type="body" sz="quarter" idx="12"/>
          </p:nvPr>
        </p:nvSpPr>
        <p:spPr>
          <a:xfrm>
            <a:off x="232106" y="396236"/>
            <a:ext cx="6137163" cy="691585"/>
          </a:xfrm>
          <a:prstGeom prst="rect">
            <a:avLst/>
          </a:prstGeom>
        </p:spPr>
        <p:txBody>
          <a:bodyPr/>
          <a:lstStyle>
            <a:lvl1pPr marL="0" indent="0">
              <a:buFontTx/>
              <a:buNone/>
              <a:defRPr sz="4000" cap="all" baseline="0"/>
            </a:lvl1pPr>
          </a:lstStyle>
          <a:p>
            <a:pPr lvl="0"/>
            <a:r>
              <a:rPr lang="en-US"/>
              <a:t>Click to edit Master text styles</a:t>
            </a:r>
          </a:p>
        </p:txBody>
      </p:sp>
    </p:spTree>
    <p:extLst>
      <p:ext uri="{BB962C8B-B14F-4D97-AF65-F5344CB8AC3E}">
        <p14:creationId xmlns:p14="http://schemas.microsoft.com/office/powerpoint/2010/main" val="272587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Case Study">
    <p:spTree>
      <p:nvGrpSpPr>
        <p:cNvPr id="1" name=""/>
        <p:cNvGrpSpPr/>
        <p:nvPr/>
      </p:nvGrpSpPr>
      <p:grpSpPr>
        <a:xfrm>
          <a:off x="0" y="0"/>
          <a:ext cx="0" cy="0"/>
          <a:chOff x="0" y="0"/>
          <a:chExt cx="0" cy="0"/>
        </a:xfrm>
      </p:grpSpPr>
      <p:sp>
        <p:nvSpPr>
          <p:cNvPr id="8" name="Rectangle 7"/>
          <p:cNvSpPr/>
          <p:nvPr userDrawn="1"/>
        </p:nvSpPr>
        <p:spPr>
          <a:xfrm>
            <a:off x="5334000" y="1597025"/>
            <a:ext cx="3810000" cy="32543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Text Placeholder 5"/>
          <p:cNvSpPr>
            <a:spLocks noGrp="1"/>
          </p:cNvSpPr>
          <p:nvPr>
            <p:ph type="body" sz="quarter" idx="11"/>
          </p:nvPr>
        </p:nvSpPr>
        <p:spPr>
          <a:xfrm>
            <a:off x="232106" y="396236"/>
            <a:ext cx="6089866" cy="691585"/>
          </a:xfrm>
          <a:prstGeom prst="rect">
            <a:avLst/>
          </a:prstGeom>
        </p:spPr>
        <p:txBody>
          <a:bodyPr/>
          <a:lstStyle>
            <a:lvl1pPr marL="0" indent="0">
              <a:buFontTx/>
              <a:buNone/>
              <a:defRPr sz="4000" cap="all" baseline="0"/>
            </a:lvl1pPr>
          </a:lstStyle>
          <a:p>
            <a:pPr lvl="0"/>
            <a:r>
              <a:rPr lang="en-US"/>
              <a:t>Click to edit Master text styles</a:t>
            </a:r>
          </a:p>
        </p:txBody>
      </p:sp>
      <p:sp>
        <p:nvSpPr>
          <p:cNvPr id="10" name="Text Placeholder 9"/>
          <p:cNvSpPr>
            <a:spLocks noGrp="1"/>
          </p:cNvSpPr>
          <p:nvPr>
            <p:ph type="body" sz="quarter" idx="14"/>
          </p:nvPr>
        </p:nvSpPr>
        <p:spPr>
          <a:xfrm>
            <a:off x="472967" y="1812987"/>
            <a:ext cx="4572000" cy="1529309"/>
          </a:xfrm>
          <a:prstGeom prst="rect">
            <a:avLst/>
          </a:prstGeom>
        </p:spPr>
        <p:txBody>
          <a:bodyPr/>
          <a:lstStyle>
            <a:lvl1pPr marL="457200" indent="-457200">
              <a:buFont typeface="Arial" panose="020B0604020202020204" pitchFamily="34" charset="0"/>
              <a:buChar char="•"/>
              <a:defRPr sz="2600" b="0" baseline="0"/>
            </a:lvl1pPr>
          </a:lstStyle>
          <a:p>
            <a:pPr lvl="0"/>
            <a:r>
              <a:rPr lang="en-US"/>
              <a:t>Click to edit Master text styles</a:t>
            </a:r>
          </a:p>
        </p:txBody>
      </p:sp>
      <p:sp>
        <p:nvSpPr>
          <p:cNvPr id="11" name="Text Placeholder 9"/>
          <p:cNvSpPr>
            <a:spLocks noGrp="1"/>
          </p:cNvSpPr>
          <p:nvPr>
            <p:ph type="body" sz="quarter" idx="15"/>
          </p:nvPr>
        </p:nvSpPr>
        <p:spPr>
          <a:xfrm>
            <a:off x="472965" y="3429001"/>
            <a:ext cx="4572001" cy="1458309"/>
          </a:xfrm>
          <a:prstGeom prst="rect">
            <a:avLst/>
          </a:prstGeom>
        </p:spPr>
        <p:txBody>
          <a:bodyPr/>
          <a:lstStyle>
            <a:lvl1pPr marL="457200" indent="-457200">
              <a:buFont typeface="Arial" panose="020B0604020202020204" pitchFamily="34" charset="0"/>
              <a:buChar char="•"/>
              <a:defRPr sz="2600" b="1" baseline="0"/>
            </a:lvl1pPr>
          </a:lstStyle>
          <a:p>
            <a:pPr lvl="0"/>
            <a:r>
              <a:rPr lang="en-US"/>
              <a:t>Click to edit Master text styles</a:t>
            </a:r>
          </a:p>
        </p:txBody>
      </p:sp>
      <p:sp>
        <p:nvSpPr>
          <p:cNvPr id="12" name="Text Placeholder 9"/>
          <p:cNvSpPr>
            <a:spLocks noGrp="1"/>
          </p:cNvSpPr>
          <p:nvPr>
            <p:ph type="body" sz="quarter" idx="16"/>
          </p:nvPr>
        </p:nvSpPr>
        <p:spPr>
          <a:xfrm>
            <a:off x="472966" y="4997669"/>
            <a:ext cx="4572000" cy="1072055"/>
          </a:xfrm>
          <a:prstGeom prst="rect">
            <a:avLst/>
          </a:prstGeom>
        </p:spPr>
        <p:txBody>
          <a:bodyPr/>
          <a:lstStyle>
            <a:lvl1pPr marL="457200" indent="-457200">
              <a:buFont typeface="Arial" panose="020B0604020202020204" pitchFamily="34" charset="0"/>
              <a:buChar char="•"/>
              <a:defRPr sz="2600" b="0" baseline="0"/>
            </a:lvl1pPr>
          </a:lstStyle>
          <a:p>
            <a:pPr lvl="0"/>
            <a:r>
              <a:rPr lang="en-US"/>
              <a:t>Click to edit Master text styles</a:t>
            </a:r>
          </a:p>
        </p:txBody>
      </p:sp>
      <p:sp>
        <p:nvSpPr>
          <p:cNvPr id="15" name="Picture Placeholder 14"/>
          <p:cNvSpPr>
            <a:spLocks noGrp="1"/>
          </p:cNvSpPr>
          <p:nvPr>
            <p:ph type="pic" sz="quarter" idx="17"/>
          </p:nvPr>
        </p:nvSpPr>
        <p:spPr>
          <a:xfrm>
            <a:off x="5597525" y="1876425"/>
            <a:ext cx="3546475" cy="2727325"/>
          </a:xfrm>
          <a:prstGeom prst="rect">
            <a:avLst/>
          </a:prstGeom>
        </p:spPr>
        <p:txBody>
          <a:bodyPr/>
          <a:lstStyle>
            <a:lvl1pPr marL="0" indent="0">
              <a:buFontTx/>
              <a:buNone/>
              <a:defRPr/>
            </a:lvl1pPr>
          </a:lstStyle>
          <a:p>
            <a:pPr lvl="0"/>
            <a:r>
              <a:rPr lang="en-US" noProof="0" dirty="0"/>
              <a:t>Click icon to add picture</a:t>
            </a:r>
          </a:p>
        </p:txBody>
      </p:sp>
      <p:sp>
        <p:nvSpPr>
          <p:cNvPr id="17" name="Picture Placeholder 16"/>
          <p:cNvSpPr>
            <a:spLocks noGrp="1"/>
          </p:cNvSpPr>
          <p:nvPr>
            <p:ph type="pic" sz="quarter" idx="18"/>
          </p:nvPr>
        </p:nvSpPr>
        <p:spPr>
          <a:xfrm>
            <a:off x="6781800" y="4299613"/>
            <a:ext cx="2094186" cy="871482"/>
          </a:xfrm>
          <a:prstGeom prst="rect">
            <a:avLst/>
          </a:prstGeom>
        </p:spPr>
        <p:txBody>
          <a:bodyPr/>
          <a:lstStyle>
            <a:lvl1pPr marL="0" indent="0">
              <a:buFontTx/>
              <a:buNone/>
              <a:defRPr sz="1600" baseline="0"/>
            </a:lvl1pPr>
          </a:lstStyle>
          <a:p>
            <a:pPr lvl="0"/>
            <a:r>
              <a:rPr lang="en-US" noProof="0" dirty="0"/>
              <a:t>Click icon to add picture</a:t>
            </a:r>
          </a:p>
        </p:txBody>
      </p:sp>
    </p:spTree>
    <p:extLst>
      <p:ext uri="{BB962C8B-B14F-4D97-AF65-F5344CB8AC3E}">
        <p14:creationId xmlns:p14="http://schemas.microsoft.com/office/powerpoint/2010/main" val="35413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775450" y="6424613"/>
            <a:ext cx="2133600" cy="365125"/>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401638" y="6356350"/>
            <a:ext cx="2133600" cy="365125"/>
          </a:xfrm>
          <a:prstGeom prst="rect">
            <a:avLst/>
          </a:prstGeom>
        </p:spPr>
        <p:txBody>
          <a:bodyPr/>
          <a:lstStyle>
            <a:lvl1pPr>
              <a:defRPr/>
            </a:lvl1pPr>
          </a:lstStyle>
          <a:p>
            <a:pPr>
              <a:defRPr/>
            </a:pPr>
            <a:fld id="{96CB3796-FD62-45CD-8679-7E544C0C339E}" type="slidenum">
              <a:rPr lang="en-US"/>
              <a:pPr>
                <a:defRPr/>
              </a:pPr>
              <a:t>‹#›</a:t>
            </a:fld>
            <a:endParaRPr lang="en-US" dirty="0"/>
          </a:p>
        </p:txBody>
      </p:sp>
    </p:spTree>
    <p:extLst>
      <p:ext uri="{BB962C8B-B14F-4D97-AF65-F5344CB8AC3E}">
        <p14:creationId xmlns:p14="http://schemas.microsoft.com/office/powerpoint/2010/main" val="18755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7838" y="1597025"/>
            <a:ext cx="8229600" cy="4557713"/>
          </a:xfrm>
          <a:prstGeom prst="rect">
            <a:avLst/>
          </a:prstGeom>
        </p:spPr>
        <p:txBody>
          <a:bodyPr/>
          <a:lstStyle>
            <a:lvl1pPr marL="0" indent="0">
              <a:buFontTx/>
              <a:buNone/>
              <a:defRPr sz="2600"/>
            </a:lvl1pPr>
            <a:lvl2pPr marL="742950" indent="-285750">
              <a:buFont typeface="Arial" panose="020B0604020202020204" pitchFamily="34" charset="0"/>
              <a:buChar char="•"/>
              <a:defRPr sz="2400"/>
            </a:lvl2pPr>
            <a:lvl3pPr marL="1143000" indent="-228600">
              <a:buFont typeface="Wingdings" panose="05000000000000000000" pitchFamily="2" charset="2"/>
              <a:buChar char="§"/>
              <a:defRPr sz="2000"/>
            </a:lvl3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1" hasCustomPrompt="1"/>
          </p:nvPr>
        </p:nvSpPr>
        <p:spPr>
          <a:xfrm>
            <a:off x="232106" y="396236"/>
            <a:ext cx="6105632" cy="675819"/>
          </a:xfrm>
          <a:prstGeom prst="rect">
            <a:avLst/>
          </a:prstGeom>
        </p:spPr>
        <p:txBody>
          <a:bodyPr/>
          <a:lstStyle>
            <a:lvl1pPr marL="0" indent="0">
              <a:buFontTx/>
              <a:buNone/>
              <a:defRPr sz="4000" cap="all" baseline="0"/>
            </a:lvl1pPr>
          </a:lstStyle>
          <a:p>
            <a:pPr lvl="0"/>
            <a:r>
              <a:rPr lang="en-US" dirty="0"/>
              <a:t>ENTER TITLE TEXT</a:t>
            </a:r>
          </a:p>
        </p:txBody>
      </p:sp>
    </p:spTree>
    <p:extLst>
      <p:ext uri="{BB962C8B-B14F-4D97-AF65-F5344CB8AC3E}">
        <p14:creationId xmlns:p14="http://schemas.microsoft.com/office/powerpoint/2010/main" val="3960452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2050" name="Picture 1" descr="bk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2500" cy="46037"/>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4422775" y="6354763"/>
            <a:ext cx="2212975" cy="46037"/>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Shape 34"/>
          <p:cNvSpPr/>
          <p:nvPr/>
        </p:nvSpPr>
        <p:spPr>
          <a:xfrm>
            <a:off x="-192088" y="6551613"/>
            <a:ext cx="9144001" cy="152400"/>
          </a:xfrm>
          <a:prstGeom prst="rect">
            <a:avLst/>
          </a:prstGeom>
          <a:ln w="12700">
            <a:miter lim="400000"/>
          </a:ln>
          <a:extLst>
            <a:ext uri="{C572A759-6A51-4108-AA02-DFA0A04FC94B}"/>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056" name="Picture 12"/>
          <p:cNvPicPr>
            <a:picLocks noChangeAspect="1"/>
          </p:cNvPicPr>
          <p:nvPr userDrawn="1"/>
        </p:nvPicPr>
        <p:blipFill>
          <a:blip r:embed="rId7" cstate="email">
            <a:extLst>
              <a:ext uri="{28A0092B-C50C-407E-A947-70E740481C1C}">
                <a14:useLocalDpi xmlns:a14="http://schemas.microsoft.com/office/drawing/2010/main" val="0"/>
              </a:ext>
            </a:extLst>
          </a:blip>
          <a:srcRect t="23299" b="23892"/>
          <a:stretch>
            <a:fillRect/>
          </a:stretch>
        </p:blipFill>
        <p:spPr bwMode="auto">
          <a:xfrm>
            <a:off x="6273800" y="112713"/>
            <a:ext cx="2698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99737992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hdr="0" ftr="0" dt="0"/>
  <p:txStyles>
    <p:titleStyle>
      <a:lvl1pPr algn="l" rtl="0" eaLnBrk="0" fontAlgn="base" hangingPunct="0">
        <a:spcBef>
          <a:spcPct val="0"/>
        </a:spcBef>
        <a:spcAft>
          <a:spcPct val="0"/>
        </a:spcAft>
        <a:defRPr sz="4000" kern="1200">
          <a:solidFill>
            <a:srgbClr val="595959"/>
          </a:solidFill>
          <a:latin typeface="+mj-lt"/>
          <a:ea typeface="Arial Unicode MS" panose="020B0604020202020204" pitchFamily="34" charset="-128"/>
          <a:cs typeface="Arial Unicode MS" panose="020B0604020202020204" pitchFamily="34" charset="-128"/>
        </a:defRPr>
      </a:lvl1pPr>
      <a:lvl2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2pPr>
      <a:lvl3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3pPr>
      <a:lvl4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4pPr>
      <a:lvl5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panose="020B0604020202020204" pitchFamily="34" charset="0"/>
        <a:buChar char="•"/>
        <a:defRPr sz="3200" kern="1200">
          <a:solidFill>
            <a:srgbClr val="595959"/>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panose="05000000000000000000" pitchFamily="2" charset="2"/>
        <a:buChar char="§"/>
        <a:defRPr sz="2800" kern="1200">
          <a:solidFill>
            <a:srgbClr val="595959"/>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panose="020B0604020202020204" pitchFamily="34" charset="0"/>
        <a:buChar char="•"/>
        <a:defRPr sz="2400" kern="1200">
          <a:solidFill>
            <a:srgbClr val="595959"/>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panose="020B0604020202020204" pitchFamily="34" charset="0"/>
        <a:buChar char="–"/>
        <a:defRPr sz="2000" kern="1200">
          <a:solidFill>
            <a:srgbClr val="595959"/>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panose="020B0604020202020204" pitchFamily="34" charset="0"/>
        <a:buChar char="»"/>
        <a:defRPr sz="2000" kern="1200">
          <a:solidFill>
            <a:srgbClr val="595959"/>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pic>
        <p:nvPicPr>
          <p:cNvPr id="4098" name="Picture 1" descr="bk2.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2500" cy="46037"/>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4422775" y="6354763"/>
            <a:ext cx="2212975" cy="46037"/>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Shape 34"/>
          <p:cNvSpPr/>
          <p:nvPr/>
        </p:nvSpPr>
        <p:spPr>
          <a:xfrm>
            <a:off x="-192088" y="6551613"/>
            <a:ext cx="9144001" cy="152400"/>
          </a:xfrm>
          <a:prstGeom prst="rect">
            <a:avLst/>
          </a:prstGeom>
          <a:ln w="12700">
            <a:miter lim="400000"/>
          </a:ln>
          <a:extLst>
            <a:ext uri="{C572A759-6A51-4108-AA02-DFA0A04FC94B}"/>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104" name="Picture 12"/>
          <p:cNvPicPr>
            <a:picLocks noChangeAspect="1"/>
          </p:cNvPicPr>
          <p:nvPr userDrawn="1"/>
        </p:nvPicPr>
        <p:blipFill>
          <a:blip r:embed="rId9" cstate="email">
            <a:extLst>
              <a:ext uri="{28A0092B-C50C-407E-A947-70E740481C1C}">
                <a14:useLocalDpi xmlns:a14="http://schemas.microsoft.com/office/drawing/2010/main" val="0"/>
              </a:ext>
            </a:extLst>
          </a:blip>
          <a:srcRect t="23299" b="23892"/>
          <a:stretch>
            <a:fillRect/>
          </a:stretch>
        </p:blipFill>
        <p:spPr bwMode="auto">
          <a:xfrm>
            <a:off x="6273800" y="112713"/>
            <a:ext cx="2698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5317402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rtl="0" eaLnBrk="0" fontAlgn="base" hangingPunct="0">
        <a:spcBef>
          <a:spcPct val="0"/>
        </a:spcBef>
        <a:spcAft>
          <a:spcPct val="0"/>
        </a:spcAft>
        <a:defRPr sz="4000" kern="1200">
          <a:solidFill>
            <a:srgbClr val="595959"/>
          </a:solidFill>
          <a:latin typeface="+mj-lt"/>
          <a:ea typeface="Arial Unicode MS" panose="020B0604020202020204" pitchFamily="34" charset="-128"/>
          <a:cs typeface="Arial Unicode MS" panose="020B0604020202020204" pitchFamily="34" charset="-128"/>
        </a:defRPr>
      </a:lvl1pPr>
      <a:lvl2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2pPr>
      <a:lvl3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3pPr>
      <a:lvl4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4pPr>
      <a:lvl5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panose="020B0604020202020204" pitchFamily="34" charset="0"/>
        <a:buChar char="•"/>
        <a:defRPr sz="3200" kern="1200">
          <a:solidFill>
            <a:srgbClr val="595959"/>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panose="05000000000000000000" pitchFamily="2" charset="2"/>
        <a:buChar char="§"/>
        <a:defRPr sz="2800" kern="1200">
          <a:solidFill>
            <a:srgbClr val="595959"/>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panose="020B0604020202020204" pitchFamily="34" charset="0"/>
        <a:buChar char="•"/>
        <a:defRPr sz="2400" kern="1200">
          <a:solidFill>
            <a:srgbClr val="595959"/>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panose="020B0604020202020204" pitchFamily="34" charset="0"/>
        <a:buChar char="–"/>
        <a:defRPr sz="2000" kern="1200">
          <a:solidFill>
            <a:srgbClr val="595959"/>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panose="020B0604020202020204" pitchFamily="34" charset="0"/>
        <a:buChar char="»"/>
        <a:defRPr sz="2000" kern="1200">
          <a:solidFill>
            <a:srgbClr val="595959"/>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12"/>
          <p:cNvPicPr>
            <a:picLocks noChangeAspect="1"/>
          </p:cNvPicPr>
          <p:nvPr/>
        </p:nvPicPr>
        <p:blipFill rotWithShape="1">
          <a:blip r:embed="rId7"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16" name="Rectangle 15"/>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231900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7" r:id="rId3"/>
  </p:sldLayoutIdLst>
  <p:hf hdr="0" ftr="0" dt="0"/>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12617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jpeg"/><Relationship Id="rId4" Type="http://schemas.openxmlformats.org/officeDocument/2006/relationships/image" Target="../media/image42.sv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56.svg"/><Relationship Id="rId5" Type="http://schemas.openxmlformats.org/officeDocument/2006/relationships/image" Target="../media/image58.png"/><Relationship Id="rId4" Type="http://schemas.openxmlformats.org/officeDocument/2006/relationships/image" Target="../media/image50.svg"/><Relationship Id="rId9"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50.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71.svg"/><Relationship Id="rId4" Type="http://schemas.openxmlformats.org/officeDocument/2006/relationships/image" Target="../media/image42.svg"/><Relationship Id="rId9" Type="http://schemas.openxmlformats.org/officeDocument/2006/relationships/image" Target="../media/image7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jpe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chart" Target="../charts/chart2.xml"/><Relationship Id="rId11" Type="http://schemas.openxmlformats.org/officeDocument/2006/relationships/chart" Target="../charts/chart4.xml"/><Relationship Id="rId5" Type="http://schemas.openxmlformats.org/officeDocument/2006/relationships/chart" Target="../charts/chart1.xml"/><Relationship Id="rId10" Type="http://schemas.openxmlformats.org/officeDocument/2006/relationships/chart" Target="../charts/chart3.xml"/><Relationship Id="rId4" Type="http://schemas.openxmlformats.org/officeDocument/2006/relationships/image" Target="../media/image13.svg"/><Relationship Id="rId9" Type="http://schemas.openxmlformats.org/officeDocument/2006/relationships/image" Target="../media/image16.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76.svg"/></Relationships>
</file>

<file path=ppt/slides/_rels/slide42.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3.png"/><Relationship Id="rId7"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54.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hyperlink" Target="https://www.arcgis.com/apps/webappviewer/index.html?id=96ec274c50a34890b23263f101e4ad9b" TargetMode="Externa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353929" y="1480897"/>
            <a:ext cx="7509911" cy="1885811"/>
          </a:xfrm>
          <a:prstGeom prst="rect">
            <a:avLst/>
          </a:prstGeom>
          <a:noFill/>
        </p:spPr>
        <p:txBody>
          <a:bodyPr anchor="ctr">
            <a:normAutofit/>
          </a:bodyPr>
          <a:lstStyle/>
          <a:p>
            <a:pPr marL="0" indent="0" algn="l">
              <a:spcBef>
                <a:spcPts val="0"/>
              </a:spcBef>
              <a:buNone/>
            </a:pPr>
            <a:r>
              <a:rPr lang="en-US" sz="4400" b="1" dirty="0">
                <a:solidFill>
                  <a:schemeClr val="bg1"/>
                </a:solidFill>
                <a:latin typeface="Helvetica Condensed"/>
              </a:rPr>
              <a:t>New Jersey’s</a:t>
            </a:r>
          </a:p>
          <a:p>
            <a:pPr marL="0" indent="0" algn="l">
              <a:spcBef>
                <a:spcPts val="0"/>
              </a:spcBef>
              <a:buNone/>
            </a:pPr>
            <a:r>
              <a:rPr lang="en-US" sz="4400" b="1" dirty="0">
                <a:solidFill>
                  <a:schemeClr val="bg1"/>
                </a:solidFill>
                <a:latin typeface="Helvetica "/>
              </a:rPr>
              <a:t>Clean Energy Program</a:t>
            </a:r>
            <a:r>
              <a:rPr lang="en-US" sz="4400" b="1" i="1" baseline="30000" dirty="0">
                <a:solidFill>
                  <a:schemeClr val="bg1"/>
                </a:solidFill>
                <a:latin typeface="Helvetica Condensed"/>
              </a:rPr>
              <a:t>TM</a:t>
            </a:r>
          </a:p>
        </p:txBody>
      </p:sp>
      <p:sp>
        <p:nvSpPr>
          <p:cNvPr id="3" name="TextBox 2"/>
          <p:cNvSpPr txBox="1"/>
          <p:nvPr/>
        </p:nvSpPr>
        <p:spPr>
          <a:xfrm>
            <a:off x="353929" y="3274108"/>
            <a:ext cx="8062283" cy="769441"/>
          </a:xfrm>
          <a:prstGeom prst="rect">
            <a:avLst/>
          </a:prstGeom>
          <a:noFill/>
        </p:spPr>
        <p:txBody>
          <a:bodyPr wrap="square" rtlCol="0">
            <a:spAutoFit/>
          </a:bodyPr>
          <a:lstStyle/>
          <a:p>
            <a:r>
              <a:rPr lang="en-US" sz="2200" b="1" dirty="0">
                <a:solidFill>
                  <a:srgbClr val="5E6167"/>
                </a:solidFill>
                <a:latin typeface="Helvetica Condensed"/>
              </a:rPr>
              <a:t>Clean Energy and Efficiency Opportunities for Residential, Commercial, Industrial, and Institutional Buildings</a:t>
            </a:r>
          </a:p>
        </p:txBody>
      </p:sp>
      <p:sp>
        <p:nvSpPr>
          <p:cNvPr id="4" name="TextBox 3">
            <a:extLst>
              <a:ext uri="{FF2B5EF4-FFF2-40B4-BE49-F238E27FC236}">
                <a16:creationId xmlns:a16="http://schemas.microsoft.com/office/drawing/2014/main" id="{E7B1A216-9C12-429C-AE40-DE8C275D77BB}"/>
              </a:ext>
            </a:extLst>
          </p:cNvPr>
          <p:cNvSpPr txBox="1"/>
          <p:nvPr/>
        </p:nvSpPr>
        <p:spPr>
          <a:xfrm>
            <a:off x="353929" y="6255836"/>
            <a:ext cx="3270217" cy="369332"/>
          </a:xfrm>
          <a:prstGeom prst="rect">
            <a:avLst/>
          </a:prstGeom>
          <a:noFill/>
        </p:spPr>
        <p:txBody>
          <a:bodyPr wrap="square" rtlCol="0">
            <a:spAutoFit/>
          </a:bodyPr>
          <a:lstStyle/>
          <a:p>
            <a:r>
              <a:rPr lang="en-US" dirty="0">
                <a:solidFill>
                  <a:schemeClr val="bg1"/>
                </a:solidFill>
                <a:latin typeface="Helvetica Condensed"/>
              </a:rPr>
              <a:t>[Date]</a:t>
            </a:r>
          </a:p>
        </p:txBody>
      </p:sp>
    </p:spTree>
  </p:cSld>
  <p:clrMapOvr>
    <a:masterClrMapping/>
  </p:clrMapOvr>
  <p:transition advClick="0" advTm="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10</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4000" dirty="0"/>
              <a:t>Benchmarking </a:t>
            </a:r>
          </a:p>
        </p:txBody>
      </p:sp>
      <p:pic>
        <p:nvPicPr>
          <p:cNvPr id="5" name="Picture 4">
            <a:extLst>
              <a:ext uri="{FF2B5EF4-FFF2-40B4-BE49-F238E27FC236}">
                <a16:creationId xmlns:a16="http://schemas.microsoft.com/office/drawing/2014/main" id="{B915C1D0-36E4-49A0-8057-098B98A60B98}"/>
              </a:ext>
            </a:extLst>
          </p:cNvPr>
          <p:cNvPicPr>
            <a:picLocks noChangeAspect="1"/>
          </p:cNvPicPr>
          <p:nvPr/>
        </p:nvPicPr>
        <p:blipFill>
          <a:blip r:embed="rId3"/>
          <a:stretch>
            <a:fillRect/>
          </a:stretch>
        </p:blipFill>
        <p:spPr>
          <a:xfrm>
            <a:off x="327260" y="1915262"/>
            <a:ext cx="2730060" cy="354382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F717CB8-D91F-4D7A-B745-F58F9323E741}"/>
              </a:ext>
            </a:extLst>
          </p:cNvPr>
          <p:cNvPicPr>
            <a:picLocks noChangeAspect="1"/>
          </p:cNvPicPr>
          <p:nvPr/>
        </p:nvPicPr>
        <p:blipFill rotWithShape="1">
          <a:blip r:embed="rId4"/>
          <a:srcRect l="1868" r="-1"/>
          <a:stretch/>
        </p:blipFill>
        <p:spPr>
          <a:xfrm>
            <a:off x="3241876" y="1915262"/>
            <a:ext cx="2693407" cy="354382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FDF87D6-C91F-4C89-89B6-8D066497A035}"/>
              </a:ext>
            </a:extLst>
          </p:cNvPr>
          <p:cNvPicPr>
            <a:picLocks noChangeAspect="1"/>
          </p:cNvPicPr>
          <p:nvPr/>
        </p:nvPicPr>
        <p:blipFill>
          <a:blip r:embed="rId5"/>
          <a:stretch>
            <a:fillRect/>
          </a:stretch>
        </p:blipFill>
        <p:spPr>
          <a:xfrm>
            <a:off x="6119839" y="1915262"/>
            <a:ext cx="2733622" cy="3543829"/>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FDF8F09A-D412-4A44-B8FC-388EA573D22E}"/>
              </a:ext>
            </a:extLst>
          </p:cNvPr>
          <p:cNvSpPr txBox="1"/>
          <p:nvPr/>
        </p:nvSpPr>
        <p:spPr>
          <a:xfrm>
            <a:off x="473321" y="994043"/>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NJCleanEnergy.com/BENCHMARKING</a:t>
            </a:r>
          </a:p>
        </p:txBody>
      </p:sp>
      <p:sp>
        <p:nvSpPr>
          <p:cNvPr id="9" name="TextBox 8">
            <a:extLst>
              <a:ext uri="{FF2B5EF4-FFF2-40B4-BE49-F238E27FC236}">
                <a16:creationId xmlns:a16="http://schemas.microsoft.com/office/drawing/2014/main" id="{00224376-6B65-4B74-9FB2-EE1CBF36B3BD}"/>
              </a:ext>
            </a:extLst>
          </p:cNvPr>
          <p:cNvSpPr txBox="1"/>
          <p:nvPr/>
        </p:nvSpPr>
        <p:spPr>
          <a:xfrm>
            <a:off x="7036068" y="529335"/>
            <a:ext cx="2194559" cy="557784"/>
          </a:xfrm>
          <a:prstGeom prst="rect">
            <a:avLst/>
          </a:prstGeom>
          <a:solidFill>
            <a:srgbClr val="147BD1"/>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Measurement &amp; AUDITS</a:t>
            </a:r>
          </a:p>
        </p:txBody>
      </p:sp>
    </p:spTree>
  </p:cSld>
  <p:clrMapOvr>
    <a:masterClrMapping/>
  </p:clrMapOvr>
  <p:transition advClick="0" advTm="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11</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Local Government Energy Audit </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73321" y="99406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NJCleanEnergy.com/LGEA</a:t>
            </a:r>
          </a:p>
        </p:txBody>
      </p:sp>
      <p:sp>
        <p:nvSpPr>
          <p:cNvPr id="8" name="TextBox 7">
            <a:extLst>
              <a:ext uri="{FF2B5EF4-FFF2-40B4-BE49-F238E27FC236}">
                <a16:creationId xmlns:a16="http://schemas.microsoft.com/office/drawing/2014/main" id="{2E478C40-B00E-421B-ABB8-24B4399CCD60}"/>
              </a:ext>
            </a:extLst>
          </p:cNvPr>
          <p:cNvSpPr txBox="1"/>
          <p:nvPr/>
        </p:nvSpPr>
        <p:spPr>
          <a:xfrm>
            <a:off x="557561" y="1615511"/>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9" name="TextBox 8">
            <a:extLst>
              <a:ext uri="{FF2B5EF4-FFF2-40B4-BE49-F238E27FC236}">
                <a16:creationId xmlns:a16="http://schemas.microsoft.com/office/drawing/2014/main" id="{1F48F5CD-A0DE-4163-83DC-FAF6CEA3DC83}"/>
              </a:ext>
            </a:extLst>
          </p:cNvPr>
          <p:cNvSpPr txBox="1"/>
          <p:nvPr/>
        </p:nvSpPr>
        <p:spPr>
          <a:xfrm>
            <a:off x="557561" y="2700034"/>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Cost</a:t>
            </a:r>
          </a:p>
        </p:txBody>
      </p:sp>
      <p:sp>
        <p:nvSpPr>
          <p:cNvPr id="10" name="TextBox 9">
            <a:extLst>
              <a:ext uri="{FF2B5EF4-FFF2-40B4-BE49-F238E27FC236}">
                <a16:creationId xmlns:a16="http://schemas.microsoft.com/office/drawing/2014/main" id="{229BE908-82E8-44C5-A5DD-9C5A48345290}"/>
              </a:ext>
            </a:extLst>
          </p:cNvPr>
          <p:cNvSpPr txBox="1"/>
          <p:nvPr/>
        </p:nvSpPr>
        <p:spPr>
          <a:xfrm>
            <a:off x="557561" y="3227373"/>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WhY</a:t>
            </a:r>
          </a:p>
        </p:txBody>
      </p:sp>
      <p:sp>
        <p:nvSpPr>
          <p:cNvPr id="11" name="TextBox 10">
            <a:extLst>
              <a:ext uri="{FF2B5EF4-FFF2-40B4-BE49-F238E27FC236}">
                <a16:creationId xmlns:a16="http://schemas.microsoft.com/office/drawing/2014/main" id="{906C0FD7-5EE7-4DB9-85DB-8764CC8E9596}"/>
              </a:ext>
            </a:extLst>
          </p:cNvPr>
          <p:cNvSpPr txBox="1"/>
          <p:nvPr/>
        </p:nvSpPr>
        <p:spPr>
          <a:xfrm>
            <a:off x="1934308" y="1615511"/>
            <a:ext cx="5175161" cy="923330"/>
          </a:xfrm>
          <a:prstGeom prst="rect">
            <a:avLst/>
          </a:prstGeom>
          <a:noFill/>
        </p:spPr>
        <p:txBody>
          <a:bodyPr wrap="square" rtlCol="0">
            <a:spAutoFit/>
          </a:bodyPr>
          <a:lstStyle/>
          <a:p>
            <a:r>
              <a:rPr lang="en-US" dirty="0">
                <a:solidFill>
                  <a:schemeClr val="tx1">
                    <a:lumMod val="65000"/>
                    <a:lumOff val="35000"/>
                  </a:schemeClr>
                </a:solidFill>
                <a:latin typeface="Helvetica Condensed"/>
              </a:rPr>
              <a:t>Local Government, New Jersey Colleges and Universities, and 501(c)(3) Non-Profit buildings with an average yearly demand &gt;200kW*</a:t>
            </a:r>
          </a:p>
        </p:txBody>
      </p:sp>
      <p:sp>
        <p:nvSpPr>
          <p:cNvPr id="12" name="TextBox 11">
            <a:extLst>
              <a:ext uri="{FF2B5EF4-FFF2-40B4-BE49-F238E27FC236}">
                <a16:creationId xmlns:a16="http://schemas.microsoft.com/office/drawing/2014/main" id="{85A85EAB-E0EE-46BD-978A-B32F0198A356}"/>
              </a:ext>
            </a:extLst>
          </p:cNvPr>
          <p:cNvSpPr txBox="1"/>
          <p:nvPr/>
        </p:nvSpPr>
        <p:spPr>
          <a:xfrm>
            <a:off x="1934308" y="2702582"/>
            <a:ext cx="6895475" cy="369332"/>
          </a:xfrm>
          <a:prstGeom prst="rect">
            <a:avLst/>
          </a:prstGeom>
          <a:noFill/>
        </p:spPr>
        <p:txBody>
          <a:bodyPr wrap="square" rtlCol="0">
            <a:spAutoFit/>
          </a:bodyPr>
          <a:lstStyle/>
          <a:p>
            <a:r>
              <a:rPr lang="en-US" dirty="0">
                <a:solidFill>
                  <a:schemeClr val="tx1">
                    <a:lumMod val="65000"/>
                    <a:lumOff val="35000"/>
                  </a:schemeClr>
                </a:solidFill>
                <a:latin typeface="Helvetica Condensed"/>
              </a:rPr>
              <a:t>Free</a:t>
            </a:r>
          </a:p>
        </p:txBody>
      </p:sp>
      <p:sp>
        <p:nvSpPr>
          <p:cNvPr id="13" name="TextBox 12">
            <a:extLst>
              <a:ext uri="{FF2B5EF4-FFF2-40B4-BE49-F238E27FC236}">
                <a16:creationId xmlns:a16="http://schemas.microsoft.com/office/drawing/2014/main" id="{9B07A0E7-880E-4D33-B431-040610655FDF}"/>
              </a:ext>
            </a:extLst>
          </p:cNvPr>
          <p:cNvSpPr txBox="1"/>
          <p:nvPr/>
        </p:nvSpPr>
        <p:spPr>
          <a:xfrm>
            <a:off x="1934308" y="3235655"/>
            <a:ext cx="7001087" cy="1554272"/>
          </a:xfrm>
          <a:prstGeom prst="rect">
            <a:avLst/>
          </a:prstGeom>
          <a:noFill/>
        </p:spPr>
        <p:txBody>
          <a:bodyPr wrap="square" rtlCol="0">
            <a:spAutoFit/>
          </a:bodyPr>
          <a:lstStyle>
            <a:defPPr>
              <a:defRPr lang="en-US"/>
            </a:defPPr>
            <a:lvl2pPr marL="114300" lvl="1" indent="-114300" defTabSz="622300">
              <a:spcAft>
                <a:spcPts val="200"/>
              </a:spcAft>
              <a:buChar char="•"/>
              <a:defRPr>
                <a:solidFill>
                  <a:srgbClr val="5E6167"/>
                </a:solidFill>
                <a:latin typeface="Helvetica Condensed"/>
                <a:ea typeface="+mn-ea"/>
                <a:cs typeface="+mn-cs"/>
              </a:defRPr>
            </a:lvl2pPr>
          </a:lstStyle>
          <a:p>
            <a:pPr lvl="1"/>
            <a:r>
              <a:rPr lang="en-US" dirty="0"/>
              <a:t>Inventory of all energy-consuming equipment and line by line program eligibility, savings and costs</a:t>
            </a:r>
          </a:p>
          <a:p>
            <a:pPr lvl="1"/>
            <a:r>
              <a:rPr lang="en-US" dirty="0"/>
              <a:t>Comprehensive utility bill analysis</a:t>
            </a:r>
          </a:p>
          <a:p>
            <a:pPr lvl="1"/>
            <a:r>
              <a:rPr lang="en-US" dirty="0"/>
              <a:t>Facility benchmarking</a:t>
            </a:r>
          </a:p>
          <a:p>
            <a:pPr lvl="1"/>
            <a:r>
              <a:rPr lang="en-US" dirty="0"/>
              <a:t>Feasibility for solar and combined heat &amp; power</a:t>
            </a:r>
          </a:p>
        </p:txBody>
      </p:sp>
      <p:sp>
        <p:nvSpPr>
          <p:cNvPr id="2" name="Speech Bubble: Oval 1">
            <a:extLst>
              <a:ext uri="{FF2B5EF4-FFF2-40B4-BE49-F238E27FC236}">
                <a16:creationId xmlns:a16="http://schemas.microsoft.com/office/drawing/2014/main" id="{9D4AB8FC-8BCC-471A-8C94-35A5E24C05FC}"/>
              </a:ext>
            </a:extLst>
          </p:cNvPr>
          <p:cNvSpPr/>
          <p:nvPr/>
        </p:nvSpPr>
        <p:spPr>
          <a:xfrm>
            <a:off x="7109469" y="1714027"/>
            <a:ext cx="1720314" cy="1230963"/>
          </a:xfrm>
          <a:prstGeom prst="wedgeEllipseCallout">
            <a:avLst>
              <a:gd name="adj1" fmla="val -36500"/>
              <a:gd name="adj2" fmla="val 59241"/>
            </a:avLst>
          </a:prstGeom>
          <a:solidFill>
            <a:srgbClr val="5E97A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86EBD5D-2087-4D97-B940-E62A1D2E0765}"/>
              </a:ext>
            </a:extLst>
          </p:cNvPr>
          <p:cNvSpPr txBox="1"/>
          <p:nvPr/>
        </p:nvSpPr>
        <p:spPr>
          <a:xfrm>
            <a:off x="7056663" y="2044417"/>
            <a:ext cx="1825926" cy="523220"/>
          </a:xfrm>
          <a:prstGeom prst="rect">
            <a:avLst/>
          </a:prstGeom>
          <a:noFill/>
        </p:spPr>
        <p:txBody>
          <a:bodyPr wrap="square" rtlCol="0">
            <a:spAutoFit/>
          </a:bodyPr>
          <a:lstStyle/>
          <a:p>
            <a:pPr algn="ctr"/>
            <a:r>
              <a:rPr lang="en-US" sz="1400" b="1" cap="all" dirty="0">
                <a:solidFill>
                  <a:srgbClr val="5E97AF"/>
                </a:solidFill>
                <a:latin typeface="Helvetica Condensed"/>
                <a:ea typeface="Arial Unicode MS" panose="020B0604020202020204" pitchFamily="34" charset="-128"/>
                <a:cs typeface="Arial Unicode MS" panose="020B0604020202020204" pitchFamily="34" charset="-128"/>
              </a:rPr>
              <a:t>Includes Benchmarking</a:t>
            </a:r>
          </a:p>
        </p:txBody>
      </p:sp>
      <p:sp>
        <p:nvSpPr>
          <p:cNvPr id="16" name="TextBox 15">
            <a:extLst>
              <a:ext uri="{FF2B5EF4-FFF2-40B4-BE49-F238E27FC236}">
                <a16:creationId xmlns:a16="http://schemas.microsoft.com/office/drawing/2014/main" id="{5D0FB15C-EEEE-478E-B85B-1E1938511433}"/>
              </a:ext>
            </a:extLst>
          </p:cNvPr>
          <p:cNvSpPr txBox="1"/>
          <p:nvPr/>
        </p:nvSpPr>
        <p:spPr>
          <a:xfrm>
            <a:off x="2631831" y="5911223"/>
            <a:ext cx="6512169" cy="276999"/>
          </a:xfrm>
          <a:prstGeom prst="rect">
            <a:avLst/>
          </a:prstGeom>
          <a:noFill/>
        </p:spPr>
        <p:txBody>
          <a:bodyPr wrap="square" rtlCol="0">
            <a:spAutoFit/>
          </a:bodyPr>
          <a:lstStyle/>
          <a:p>
            <a:pPr algn="r"/>
            <a:r>
              <a:rPr lang="en-US" sz="1200" dirty="0">
                <a:solidFill>
                  <a:schemeClr val="tx1">
                    <a:lumMod val="65000"/>
                    <a:lumOff val="35000"/>
                  </a:schemeClr>
                </a:solidFill>
                <a:latin typeface="Helvetica Condensed"/>
              </a:rPr>
              <a:t>* Inquire about the waivers available to buildings ≤200kW average</a:t>
            </a:r>
          </a:p>
        </p:txBody>
      </p:sp>
      <p:sp>
        <p:nvSpPr>
          <p:cNvPr id="22" name="TextBox 21">
            <a:extLst>
              <a:ext uri="{FF2B5EF4-FFF2-40B4-BE49-F238E27FC236}">
                <a16:creationId xmlns:a16="http://schemas.microsoft.com/office/drawing/2014/main" id="{2883CFAD-D1D4-428F-8EFF-069329F9456A}"/>
              </a:ext>
            </a:extLst>
          </p:cNvPr>
          <p:cNvSpPr txBox="1"/>
          <p:nvPr/>
        </p:nvSpPr>
        <p:spPr>
          <a:xfrm>
            <a:off x="557561" y="4953667"/>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 CAP</a:t>
            </a:r>
          </a:p>
        </p:txBody>
      </p:sp>
      <p:sp>
        <p:nvSpPr>
          <p:cNvPr id="23" name="TextBox 22">
            <a:extLst>
              <a:ext uri="{FF2B5EF4-FFF2-40B4-BE49-F238E27FC236}">
                <a16:creationId xmlns:a16="http://schemas.microsoft.com/office/drawing/2014/main" id="{59A5134F-056B-4726-8ADA-62E14E35EF0A}"/>
              </a:ext>
            </a:extLst>
          </p:cNvPr>
          <p:cNvSpPr txBox="1"/>
          <p:nvPr/>
        </p:nvSpPr>
        <p:spPr>
          <a:xfrm>
            <a:off x="1934308" y="4953667"/>
            <a:ext cx="7001087" cy="974626"/>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$100,000 per entity (covers most small to large entities)</a:t>
            </a:r>
          </a:p>
          <a:p>
            <a:pPr marL="114300" lvl="1" indent="-114300" defTabSz="622300">
              <a:spcAft>
                <a:spcPts val="200"/>
              </a:spcAft>
              <a:buChar char="•"/>
            </a:pPr>
            <a:r>
              <a:rPr lang="en-US" dirty="0">
                <a:solidFill>
                  <a:srgbClr val="5E6167"/>
                </a:solidFill>
                <a:latin typeface="Helvetica Condensed"/>
                <a:ea typeface="+mn-ea"/>
                <a:cs typeface="+mn-cs"/>
              </a:rPr>
              <a:t>$300,000 per 501(c)(3) hospital</a:t>
            </a:r>
          </a:p>
          <a:p>
            <a:pPr marL="114300" lvl="1" indent="-114300" defTabSz="622300">
              <a:spcAft>
                <a:spcPts val="200"/>
              </a:spcAft>
              <a:buChar char="•"/>
            </a:pPr>
            <a:r>
              <a:rPr lang="en-US" dirty="0">
                <a:solidFill>
                  <a:srgbClr val="5E6167"/>
                </a:solidFill>
                <a:latin typeface="Helvetica Condensed"/>
                <a:ea typeface="+mn-ea"/>
                <a:cs typeface="+mn-cs"/>
              </a:rPr>
              <a:t>$300,000 per entity interested in ESIP</a:t>
            </a:r>
          </a:p>
        </p:txBody>
      </p:sp>
      <p:sp>
        <p:nvSpPr>
          <p:cNvPr id="17" name="TextBox 16">
            <a:extLst>
              <a:ext uri="{FF2B5EF4-FFF2-40B4-BE49-F238E27FC236}">
                <a16:creationId xmlns:a16="http://schemas.microsoft.com/office/drawing/2014/main" id="{2D82B8CD-B248-4171-A82F-59EBEC03E9BC}"/>
              </a:ext>
            </a:extLst>
          </p:cNvPr>
          <p:cNvSpPr txBox="1"/>
          <p:nvPr/>
        </p:nvSpPr>
        <p:spPr>
          <a:xfrm>
            <a:off x="7036068" y="529335"/>
            <a:ext cx="2194559" cy="557784"/>
          </a:xfrm>
          <a:prstGeom prst="rect">
            <a:avLst/>
          </a:prstGeom>
          <a:solidFill>
            <a:srgbClr val="147BD1"/>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Measurement &amp; AUDITS</a:t>
            </a:r>
          </a:p>
        </p:txBody>
      </p:sp>
    </p:spTree>
    <p:extLst>
      <p:ext uri="{BB962C8B-B14F-4D97-AF65-F5344CB8AC3E}">
        <p14:creationId xmlns:p14="http://schemas.microsoft.com/office/powerpoint/2010/main" val="438887509"/>
      </p:ext>
    </p:extLst>
  </p:cSld>
  <p:clrMapOvr>
    <a:masterClrMapping/>
  </p:clrMapOvr>
  <p:transition advClick="0" advTm="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12</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Local Government Energy Audit </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73321" y="990579"/>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NJCleanEnergy.com/LGEA</a:t>
            </a:r>
          </a:p>
        </p:txBody>
      </p:sp>
      <p:pic>
        <p:nvPicPr>
          <p:cNvPr id="17" name="Picture 16">
            <a:extLst>
              <a:ext uri="{FF2B5EF4-FFF2-40B4-BE49-F238E27FC236}">
                <a16:creationId xmlns:a16="http://schemas.microsoft.com/office/drawing/2014/main" id="{6B4B6B21-31A0-4B90-80A5-704F20AF3798}"/>
              </a:ext>
            </a:extLst>
          </p:cNvPr>
          <p:cNvPicPr>
            <a:picLocks noChangeAspect="1"/>
          </p:cNvPicPr>
          <p:nvPr/>
        </p:nvPicPr>
        <p:blipFill>
          <a:blip r:embed="rId3"/>
          <a:stretch>
            <a:fillRect/>
          </a:stretch>
        </p:blipFill>
        <p:spPr>
          <a:xfrm>
            <a:off x="630854" y="1276357"/>
            <a:ext cx="7871085" cy="4491613"/>
          </a:xfrm>
          <a:prstGeom prst="rect">
            <a:avLst/>
          </a:prstGeom>
        </p:spPr>
      </p:pic>
      <p:sp>
        <p:nvSpPr>
          <p:cNvPr id="7" name="TextBox 6">
            <a:extLst>
              <a:ext uri="{FF2B5EF4-FFF2-40B4-BE49-F238E27FC236}">
                <a16:creationId xmlns:a16="http://schemas.microsoft.com/office/drawing/2014/main" id="{B26C8618-E10A-43C6-8DEE-A177ECCF5684}"/>
              </a:ext>
            </a:extLst>
          </p:cNvPr>
          <p:cNvSpPr txBox="1"/>
          <p:nvPr/>
        </p:nvSpPr>
        <p:spPr>
          <a:xfrm>
            <a:off x="7036068" y="529335"/>
            <a:ext cx="2194559" cy="557784"/>
          </a:xfrm>
          <a:prstGeom prst="rect">
            <a:avLst/>
          </a:prstGeom>
          <a:solidFill>
            <a:srgbClr val="147BD1"/>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Measurement &amp; AUDITS</a:t>
            </a:r>
          </a:p>
        </p:txBody>
      </p:sp>
    </p:spTree>
    <p:extLst>
      <p:ext uri="{BB962C8B-B14F-4D97-AF65-F5344CB8AC3E}">
        <p14:creationId xmlns:p14="http://schemas.microsoft.com/office/powerpoint/2010/main" val="2099767156"/>
      </p:ext>
    </p:extLst>
  </p:cSld>
  <p:clrMapOvr>
    <a:masterClrMapping/>
  </p:clrMapOvr>
  <p:transition advClick="0" advTm="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C&amp;I Portfolio of Programs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13</a:t>
            </a:fld>
            <a:endParaRPr lang="en-US" dirty="0"/>
          </a:p>
        </p:txBody>
      </p:sp>
      <p:sp>
        <p:nvSpPr>
          <p:cNvPr id="9" name="TextBox 8">
            <a:extLst>
              <a:ext uri="{FF2B5EF4-FFF2-40B4-BE49-F238E27FC236}">
                <a16:creationId xmlns:a16="http://schemas.microsoft.com/office/drawing/2014/main" id="{66A153A4-DB98-4736-B0EB-DE98F42E963A}"/>
              </a:ext>
            </a:extLst>
          </p:cNvPr>
          <p:cNvSpPr txBox="1"/>
          <p:nvPr/>
        </p:nvSpPr>
        <p:spPr>
          <a:xfrm>
            <a:off x="-12597" y="1386124"/>
            <a:ext cx="9120553" cy="338554"/>
          </a:xfrm>
          <a:prstGeom prst="rect">
            <a:avLst/>
          </a:prstGeom>
          <a:noFill/>
        </p:spPr>
        <p:txBody>
          <a:bodyPr wrap="square" rtlCol="0">
            <a:spAutoFit/>
          </a:bodyPr>
          <a:lstStyle/>
          <a:p>
            <a:pPr algn="ctr"/>
            <a:r>
              <a:rPr lang="en-US" sz="1600" b="1" dirty="0">
                <a:solidFill>
                  <a:schemeClr val="tx1">
                    <a:lumMod val="65000"/>
                    <a:lumOff val="35000"/>
                  </a:schemeClr>
                </a:solidFill>
              </a:rPr>
              <a:t>Eligible Sectors: </a:t>
            </a:r>
            <a:r>
              <a:rPr lang="en-US" sz="1600" dirty="0">
                <a:solidFill>
                  <a:schemeClr val="tx1">
                    <a:lumMod val="65000"/>
                    <a:lumOff val="35000"/>
                  </a:schemeClr>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Commercial, Industrial, Government, Schools, Non-Profit, Institutional and Multifamily</a:t>
            </a:r>
          </a:p>
        </p:txBody>
      </p:sp>
      <p:sp>
        <p:nvSpPr>
          <p:cNvPr id="13" name="TextBox 12">
            <a:extLst>
              <a:ext uri="{FF2B5EF4-FFF2-40B4-BE49-F238E27FC236}">
                <a16:creationId xmlns:a16="http://schemas.microsoft.com/office/drawing/2014/main" id="{9C00CD58-1388-435A-8E13-825784FF1CE5}"/>
              </a:ext>
            </a:extLst>
          </p:cNvPr>
          <p:cNvSpPr txBox="1"/>
          <p:nvPr/>
        </p:nvSpPr>
        <p:spPr>
          <a:xfrm>
            <a:off x="550178" y="2893129"/>
            <a:ext cx="1855493" cy="2507321"/>
          </a:xfrm>
          <a:prstGeom prst="rect">
            <a:avLst/>
          </a:prstGeom>
          <a:solidFill>
            <a:srgbClr val="D0D8EB"/>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Energy Benchmarking</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Local Government Energy Audits                             (for non-profits too)</a:t>
            </a:r>
          </a:p>
          <a:p>
            <a:pPr marL="114300" lvl="1" indent="-114300" algn="l" defTabSz="622300" rtl="0">
              <a:lnSpc>
                <a:spcPct val="100000"/>
              </a:lnSpc>
              <a:spcBef>
                <a:spcPct val="0"/>
              </a:spcBef>
              <a:spcAft>
                <a:spcPts val="600"/>
              </a:spcAft>
              <a:buChar char="•"/>
            </a:pPr>
            <a:endParaRPr lang="en-US" sz="1200" u="none" kern="1200" dirty="0">
              <a:solidFill>
                <a:srgbClr val="003B5C">
                  <a:hueOff val="0"/>
                  <a:satOff val="0"/>
                  <a:lumOff val="0"/>
                  <a:alphaOff val="0"/>
                </a:srgbClr>
              </a:solidFill>
              <a:latin typeface="Helvetica Condensed"/>
            </a:endParaRPr>
          </a:p>
        </p:txBody>
      </p:sp>
      <p:sp>
        <p:nvSpPr>
          <p:cNvPr id="14" name="TextBox 13">
            <a:extLst>
              <a:ext uri="{FF2B5EF4-FFF2-40B4-BE49-F238E27FC236}">
                <a16:creationId xmlns:a16="http://schemas.microsoft.com/office/drawing/2014/main" id="{F7C91D25-96F1-48F1-807D-983DB6590A66}"/>
              </a:ext>
            </a:extLst>
          </p:cNvPr>
          <p:cNvSpPr txBox="1"/>
          <p:nvPr/>
        </p:nvSpPr>
        <p:spPr>
          <a:xfrm>
            <a:off x="2587984" y="2893129"/>
            <a:ext cx="1832978" cy="2507321"/>
          </a:xfrm>
          <a:prstGeom prst="rect">
            <a:avLst/>
          </a:prstGeom>
          <a:solidFill>
            <a:srgbClr val="CCE2E6"/>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Multifamily*</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Single Measure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Multi-measure </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Large Energy Users</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Pay for Performance</a:t>
            </a:r>
            <a:endParaRPr lang="en-US" sz="800" dirty="0">
              <a:solidFill>
                <a:srgbClr val="003B5C">
                  <a:hueOff val="0"/>
                  <a:satOff val="0"/>
                  <a:lumOff val="0"/>
                  <a:alphaOff val="0"/>
                </a:srgbClr>
              </a:solidFill>
              <a:latin typeface="Helvetica Condensed"/>
            </a:endParaRP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Direct Install  </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Customer Tailored Energy Efficiency Pilot</a:t>
            </a:r>
            <a:endParaRPr lang="en-US" sz="800" dirty="0">
              <a:solidFill>
                <a:srgbClr val="003B5C">
                  <a:hueOff val="0"/>
                  <a:satOff val="0"/>
                  <a:lumOff val="0"/>
                  <a:alphaOff val="0"/>
                </a:srgbClr>
              </a:solidFill>
              <a:latin typeface="Helvetica Condensed"/>
            </a:endParaRPr>
          </a:p>
        </p:txBody>
      </p:sp>
      <p:sp>
        <p:nvSpPr>
          <p:cNvPr id="15" name="TextBox 14">
            <a:extLst>
              <a:ext uri="{FF2B5EF4-FFF2-40B4-BE49-F238E27FC236}">
                <a16:creationId xmlns:a16="http://schemas.microsoft.com/office/drawing/2014/main" id="{E5C908F7-12F8-4A4A-BB44-ED0B7E27B96B}"/>
              </a:ext>
            </a:extLst>
          </p:cNvPr>
          <p:cNvSpPr txBox="1"/>
          <p:nvPr/>
        </p:nvSpPr>
        <p:spPr>
          <a:xfrm>
            <a:off x="4603275" y="2893129"/>
            <a:ext cx="1884844" cy="2507321"/>
          </a:xfrm>
          <a:prstGeom prst="rect">
            <a:avLst/>
          </a:prstGeom>
          <a:solidFill>
            <a:srgbClr val="F8E5D0"/>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SmartStart</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 </a:t>
            </a:r>
          </a:p>
          <a:p>
            <a:pPr marL="114300" lvl="1" indent="-114300" algn="l" defTabSz="622300" rtl="0">
              <a:lnSpc>
                <a:spcPct val="100000"/>
              </a:lnSpc>
              <a:spcBef>
                <a:spcPct val="0"/>
              </a:spcBef>
              <a:spcAft>
                <a:spcPts val="200"/>
              </a:spcAft>
              <a:buChar char="•"/>
            </a:pPr>
            <a:endParaRPr lang="en-US" sz="1200" u="none" kern="1200" dirty="0">
              <a:solidFill>
                <a:srgbClr val="003B5C">
                  <a:hueOff val="0"/>
                  <a:satOff val="0"/>
                  <a:lumOff val="0"/>
                  <a:alphaOff val="0"/>
                </a:srgbClr>
              </a:solidFill>
              <a:latin typeface="Helvetica Condensed"/>
            </a:endParaRPr>
          </a:p>
        </p:txBody>
      </p:sp>
      <p:sp>
        <p:nvSpPr>
          <p:cNvPr id="16" name="TextBox 15">
            <a:extLst>
              <a:ext uri="{FF2B5EF4-FFF2-40B4-BE49-F238E27FC236}">
                <a16:creationId xmlns:a16="http://schemas.microsoft.com/office/drawing/2014/main" id="{8C6AEF0D-6369-46BE-9702-B431232053D3}"/>
              </a:ext>
            </a:extLst>
          </p:cNvPr>
          <p:cNvSpPr txBox="1"/>
          <p:nvPr/>
        </p:nvSpPr>
        <p:spPr>
          <a:xfrm>
            <a:off x="6670432" y="2893129"/>
            <a:ext cx="1844918" cy="2507321"/>
          </a:xfrm>
          <a:prstGeom prst="rect">
            <a:avLst/>
          </a:prstGeom>
          <a:solidFill>
            <a:srgbClr val="5E97AF">
              <a:alpha val="20000"/>
            </a:srgbClr>
          </a:solidFill>
          <a:ln>
            <a:no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Combined Heat &amp; Power </a:t>
            </a:r>
            <a:r>
              <a:rPr lang="en-US" sz="800" dirty="0">
                <a:solidFill>
                  <a:srgbClr val="003B5C">
                    <a:hueOff val="0"/>
                    <a:satOff val="0"/>
                    <a:lumOff val="0"/>
                    <a:alphaOff val="0"/>
                  </a:srgbClr>
                </a:solidFill>
                <a:latin typeface="Helvetica Condensed"/>
              </a:rPr>
              <a:t>- </a:t>
            </a:r>
            <a:r>
              <a:rPr lang="en-US" sz="1200" dirty="0">
                <a:solidFill>
                  <a:srgbClr val="003B5C">
                    <a:hueOff val="0"/>
                    <a:satOff val="0"/>
                    <a:lumOff val="0"/>
                    <a:alphaOff val="0"/>
                  </a:srgbClr>
                </a:solidFill>
                <a:latin typeface="Helvetica Condensed"/>
              </a:rPr>
              <a:t>Fuel Cells </a:t>
            </a: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Microgrid Development</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Battery Storage*</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Electric Vehicles*</a:t>
            </a:r>
          </a:p>
        </p:txBody>
      </p:sp>
      <p:sp>
        <p:nvSpPr>
          <p:cNvPr id="17" name="TextBox 16">
            <a:extLst>
              <a:ext uri="{FF2B5EF4-FFF2-40B4-BE49-F238E27FC236}">
                <a16:creationId xmlns:a16="http://schemas.microsoft.com/office/drawing/2014/main" id="{6FF5F9BF-ED54-46DB-8D94-5A0380740F89}"/>
              </a:ext>
            </a:extLst>
          </p:cNvPr>
          <p:cNvSpPr txBox="1"/>
          <p:nvPr/>
        </p:nvSpPr>
        <p:spPr>
          <a:xfrm>
            <a:off x="2587984" y="2143323"/>
            <a:ext cx="1832978" cy="642823"/>
          </a:xfrm>
          <a:prstGeom prst="rect">
            <a:avLst/>
          </a:prstGeom>
          <a:solidFill>
            <a:srgbClr val="006C82"/>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COMPREHENSIVE PROGRAMS</a:t>
            </a:r>
          </a:p>
        </p:txBody>
      </p:sp>
      <p:sp>
        <p:nvSpPr>
          <p:cNvPr id="18" name="TextBox 17">
            <a:extLst>
              <a:ext uri="{FF2B5EF4-FFF2-40B4-BE49-F238E27FC236}">
                <a16:creationId xmlns:a16="http://schemas.microsoft.com/office/drawing/2014/main" id="{34440BE4-3AD0-4863-A5FD-D3B48666B55C}"/>
              </a:ext>
            </a:extLst>
          </p:cNvPr>
          <p:cNvSpPr txBox="1"/>
          <p:nvPr/>
        </p:nvSpPr>
        <p:spPr>
          <a:xfrm>
            <a:off x="4603275" y="2143323"/>
            <a:ext cx="1884844" cy="642823"/>
          </a:xfrm>
          <a:prstGeom prst="rect">
            <a:avLst/>
          </a:prstGeom>
          <a:solidFill>
            <a:srgbClr val="EAAA00"/>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SINGLE MEASURE REBATES</a:t>
            </a:r>
          </a:p>
        </p:txBody>
      </p:sp>
      <p:sp>
        <p:nvSpPr>
          <p:cNvPr id="27" name="TextBox 26">
            <a:extLst>
              <a:ext uri="{FF2B5EF4-FFF2-40B4-BE49-F238E27FC236}">
                <a16:creationId xmlns:a16="http://schemas.microsoft.com/office/drawing/2014/main" id="{48AE6C23-1DE5-4C0C-933B-625D7E897D66}"/>
              </a:ext>
            </a:extLst>
          </p:cNvPr>
          <p:cNvSpPr txBox="1"/>
          <p:nvPr/>
        </p:nvSpPr>
        <p:spPr>
          <a:xfrm>
            <a:off x="541116" y="2143323"/>
            <a:ext cx="1864555" cy="636227"/>
          </a:xfrm>
          <a:prstGeom prst="rect">
            <a:avLst/>
          </a:prstGeom>
          <a:solidFill>
            <a:srgbClr val="147BD1"/>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cap="all" baseline="0" dirty="0">
                <a:latin typeface="Helvetica Condensed"/>
              </a:rPr>
              <a:t>Measurement &amp; AUDITS</a:t>
            </a:r>
          </a:p>
        </p:txBody>
      </p:sp>
      <p:sp>
        <p:nvSpPr>
          <p:cNvPr id="28" name="TextBox 27">
            <a:extLst>
              <a:ext uri="{FF2B5EF4-FFF2-40B4-BE49-F238E27FC236}">
                <a16:creationId xmlns:a16="http://schemas.microsoft.com/office/drawing/2014/main" id="{E6C2B149-2C72-4B85-AA01-26CC8A6C96C5}"/>
              </a:ext>
            </a:extLst>
          </p:cNvPr>
          <p:cNvSpPr txBox="1"/>
          <p:nvPr/>
        </p:nvSpPr>
        <p:spPr>
          <a:xfrm>
            <a:off x="6670432" y="2143323"/>
            <a:ext cx="1844918" cy="629698"/>
          </a:xfrm>
          <a:prstGeom prst="rect">
            <a:avLst/>
          </a:prstGeom>
          <a:solidFill>
            <a:srgbClr val="5E97AF"/>
          </a:solidFill>
          <a:ln>
            <a:noFill/>
          </a:ln>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114300" lvl="1" indent="-114300" algn="ctr" defTabSz="622300" rtl="0">
              <a:lnSpc>
                <a:spcPct val="100000"/>
              </a:lnSpc>
              <a:spcBef>
                <a:spcPct val="0"/>
              </a:spcBef>
              <a:spcAft>
                <a:spcPts val="200"/>
              </a:spcAft>
              <a:buNone/>
            </a:pPr>
            <a:r>
              <a:rPr lang="en-US" sz="1400" b="1" kern="1200" cap="all" baseline="0" dirty="0">
                <a:latin typeface="Helvetica Condensed"/>
              </a:rPr>
              <a:t>DISTRIBUTED ENERGY RESOURCES</a:t>
            </a:r>
            <a:endParaRPr lang="en-US" sz="1400" u="none" kern="1200" dirty="0">
              <a:solidFill>
                <a:srgbClr val="003B5C">
                  <a:hueOff val="0"/>
                  <a:satOff val="0"/>
                  <a:lumOff val="0"/>
                  <a:alphaOff val="0"/>
                </a:srgbClr>
              </a:solidFill>
              <a:latin typeface="Helvetica Condensed"/>
            </a:endParaRPr>
          </a:p>
        </p:txBody>
      </p:sp>
      <p:sp>
        <p:nvSpPr>
          <p:cNvPr id="29" name="Double Brace 28">
            <a:extLst>
              <a:ext uri="{FF2B5EF4-FFF2-40B4-BE49-F238E27FC236}">
                <a16:creationId xmlns:a16="http://schemas.microsoft.com/office/drawing/2014/main" id="{62F007F8-CE4A-426C-A41F-7953AC36DF43}"/>
              </a:ext>
            </a:extLst>
          </p:cNvPr>
          <p:cNvSpPr/>
          <p:nvPr/>
        </p:nvSpPr>
        <p:spPr>
          <a:xfrm rot="16200000">
            <a:off x="1558110" y="2851801"/>
            <a:ext cx="3898231" cy="1832980"/>
          </a:xfrm>
          <a:prstGeom prst="bracePair">
            <a:avLst>
              <a:gd name="adj" fmla="val 6233"/>
            </a:avLst>
          </a:prstGeom>
          <a:ln w="25400" cap="rnd">
            <a:solidFill>
              <a:srgbClr val="D3D3D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id="{0259317C-E629-41D4-95BF-2AEC42E39558}"/>
              </a:ext>
            </a:extLst>
          </p:cNvPr>
          <p:cNvSpPr txBox="1"/>
          <p:nvPr/>
        </p:nvSpPr>
        <p:spPr>
          <a:xfrm>
            <a:off x="5694949" y="5768505"/>
            <a:ext cx="2859578" cy="276999"/>
          </a:xfrm>
          <a:prstGeom prst="rect">
            <a:avLst/>
          </a:prstGeom>
          <a:noFill/>
        </p:spPr>
        <p:txBody>
          <a:bodyPr wrap="square" rtlCol="0">
            <a:spAutoFit/>
          </a:bodyPr>
          <a:lstStyle/>
          <a:p>
            <a:pPr algn="r"/>
            <a:r>
              <a:rPr lang="en-US" sz="1200" i="1" dirty="0">
                <a:solidFill>
                  <a:srgbClr val="5E6167"/>
                </a:solidFill>
                <a:latin typeface="Helvetica Condensed"/>
              </a:rPr>
              <a:t>* </a:t>
            </a:r>
            <a:r>
              <a:rPr lang="en-US" sz="1200" i="1" dirty="0">
                <a:solidFill>
                  <a:srgbClr val="5E6167"/>
                </a:solidFill>
                <a:latin typeface="Helvetica Condensed"/>
                <a:ea typeface="+mn-ea"/>
                <a:cs typeface="+mn-cs"/>
              </a:rPr>
              <a:t>coming</a:t>
            </a:r>
            <a:r>
              <a:rPr lang="en-US" sz="1200" i="1" dirty="0">
                <a:solidFill>
                  <a:srgbClr val="5E6167"/>
                </a:solidFill>
                <a:latin typeface="Helvetica Condensed"/>
              </a:rPr>
              <a:t> soon!</a:t>
            </a:r>
          </a:p>
        </p:txBody>
      </p:sp>
    </p:spTree>
    <p:extLst>
      <p:ext uri="{BB962C8B-B14F-4D97-AF65-F5344CB8AC3E}">
        <p14:creationId xmlns:p14="http://schemas.microsoft.com/office/powerpoint/2010/main" val="2136497984"/>
      </p:ext>
    </p:extLst>
  </p:cSld>
  <p:clrMapOvr>
    <a:masterClrMapping/>
  </p:clrMapOvr>
  <p:transition advClick="0" advTm="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14</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Multifamily</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63696" y="990579"/>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NJCleanEnergy.com/MULTIFAMILY</a:t>
            </a:r>
          </a:p>
        </p:txBody>
      </p:sp>
      <p:sp>
        <p:nvSpPr>
          <p:cNvPr id="13" name="TextBox 12">
            <a:extLst>
              <a:ext uri="{FF2B5EF4-FFF2-40B4-BE49-F238E27FC236}">
                <a16:creationId xmlns:a16="http://schemas.microsoft.com/office/drawing/2014/main" id="{13C961E1-F8D9-44CB-B9EF-564820668E02}"/>
              </a:ext>
            </a:extLst>
          </p:cNvPr>
          <p:cNvSpPr txBox="1"/>
          <p:nvPr/>
        </p:nvSpPr>
        <p:spPr>
          <a:xfrm>
            <a:off x="557561" y="1673518"/>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14" name="TextBox 13">
            <a:extLst>
              <a:ext uri="{FF2B5EF4-FFF2-40B4-BE49-F238E27FC236}">
                <a16:creationId xmlns:a16="http://schemas.microsoft.com/office/drawing/2014/main" id="{086A5717-F514-443F-9F78-042F69C64FC9}"/>
              </a:ext>
            </a:extLst>
          </p:cNvPr>
          <p:cNvSpPr txBox="1"/>
          <p:nvPr/>
        </p:nvSpPr>
        <p:spPr>
          <a:xfrm>
            <a:off x="538649" y="3057681"/>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where</a:t>
            </a:r>
          </a:p>
        </p:txBody>
      </p:sp>
      <p:sp>
        <p:nvSpPr>
          <p:cNvPr id="15" name="TextBox 14">
            <a:extLst>
              <a:ext uri="{FF2B5EF4-FFF2-40B4-BE49-F238E27FC236}">
                <a16:creationId xmlns:a16="http://schemas.microsoft.com/office/drawing/2014/main" id="{C3BA0A33-9A0A-4F3A-98C2-291EE2FFE340}"/>
              </a:ext>
            </a:extLst>
          </p:cNvPr>
          <p:cNvSpPr txBox="1"/>
          <p:nvPr/>
        </p:nvSpPr>
        <p:spPr>
          <a:xfrm>
            <a:off x="538648" y="3889606"/>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ABOUT</a:t>
            </a:r>
          </a:p>
        </p:txBody>
      </p:sp>
      <p:sp>
        <p:nvSpPr>
          <p:cNvPr id="16" name="TextBox 15">
            <a:extLst>
              <a:ext uri="{FF2B5EF4-FFF2-40B4-BE49-F238E27FC236}">
                <a16:creationId xmlns:a16="http://schemas.microsoft.com/office/drawing/2014/main" id="{BBFE0FA0-584E-410D-BD1B-D3CE668847C2}"/>
              </a:ext>
            </a:extLst>
          </p:cNvPr>
          <p:cNvSpPr txBox="1"/>
          <p:nvPr/>
        </p:nvSpPr>
        <p:spPr>
          <a:xfrm>
            <a:off x="1934308" y="1673518"/>
            <a:ext cx="4167554" cy="1200329"/>
          </a:xfrm>
          <a:prstGeom prst="rect">
            <a:avLst/>
          </a:prstGeom>
          <a:noFill/>
        </p:spPr>
        <p:txBody>
          <a:bodyPr wrap="square" rtlCol="0">
            <a:spAutoFit/>
          </a:bodyPr>
          <a:lstStyle/>
          <a:p>
            <a:r>
              <a:rPr lang="en-US" dirty="0">
                <a:solidFill>
                  <a:schemeClr val="tx1">
                    <a:lumMod val="65000"/>
                    <a:lumOff val="35000"/>
                  </a:schemeClr>
                </a:solidFill>
                <a:latin typeface="Helvetica Condensed"/>
              </a:rPr>
              <a:t>Multifamily owner, developer, management company, or homeowners association with five or more dwellings</a:t>
            </a:r>
          </a:p>
        </p:txBody>
      </p:sp>
      <p:sp>
        <p:nvSpPr>
          <p:cNvPr id="18" name="TextBox 17">
            <a:extLst>
              <a:ext uri="{FF2B5EF4-FFF2-40B4-BE49-F238E27FC236}">
                <a16:creationId xmlns:a16="http://schemas.microsoft.com/office/drawing/2014/main" id="{38658BE1-9700-4071-BD0E-17ABF30DC2CE}"/>
              </a:ext>
            </a:extLst>
          </p:cNvPr>
          <p:cNvSpPr txBox="1"/>
          <p:nvPr/>
        </p:nvSpPr>
        <p:spPr>
          <a:xfrm>
            <a:off x="1934309" y="3060653"/>
            <a:ext cx="4523642" cy="646331"/>
          </a:xfrm>
          <a:prstGeom prst="rect">
            <a:avLst/>
          </a:prstGeom>
          <a:noFill/>
        </p:spPr>
        <p:txBody>
          <a:bodyPr wrap="square" rtlCol="0">
            <a:spAutoFit/>
          </a:bodyPr>
          <a:lstStyle/>
          <a:p>
            <a:r>
              <a:rPr lang="en-US" dirty="0">
                <a:solidFill>
                  <a:schemeClr val="tx1">
                    <a:lumMod val="65000"/>
                    <a:lumOff val="35000"/>
                  </a:schemeClr>
                </a:solidFill>
                <a:latin typeface="Helvetica Condensed"/>
              </a:rPr>
              <a:t>In-unit, common area, and exterior area upgrades </a:t>
            </a:r>
          </a:p>
        </p:txBody>
      </p:sp>
      <p:sp>
        <p:nvSpPr>
          <p:cNvPr id="21" name="TextBox 20">
            <a:extLst>
              <a:ext uri="{FF2B5EF4-FFF2-40B4-BE49-F238E27FC236}">
                <a16:creationId xmlns:a16="http://schemas.microsoft.com/office/drawing/2014/main" id="{244AF076-C444-4825-8341-37C031BCF466}"/>
              </a:ext>
            </a:extLst>
          </p:cNvPr>
          <p:cNvSpPr txBox="1"/>
          <p:nvPr/>
        </p:nvSpPr>
        <p:spPr>
          <a:xfrm>
            <a:off x="1915396" y="3893790"/>
            <a:ext cx="7001087" cy="1251625"/>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A single point of entry for all eligible multifamily premises applying for incentives through the NJCEP portfolio</a:t>
            </a:r>
          </a:p>
          <a:p>
            <a:pPr marL="114300" lvl="1" indent="-114300" defTabSz="622300">
              <a:spcAft>
                <a:spcPts val="200"/>
              </a:spcAft>
              <a:buChar char="•"/>
            </a:pPr>
            <a:r>
              <a:rPr lang="en-US" dirty="0">
                <a:solidFill>
                  <a:srgbClr val="5E6167"/>
                </a:solidFill>
                <a:latin typeface="Helvetica Condensed"/>
                <a:ea typeface="+mn-ea"/>
                <a:cs typeface="+mn-cs"/>
              </a:rPr>
              <a:t>New construction and existing buildings</a:t>
            </a:r>
          </a:p>
          <a:p>
            <a:pPr marL="114300" lvl="1" indent="-114300" defTabSz="622300">
              <a:spcAft>
                <a:spcPts val="200"/>
              </a:spcAft>
              <a:buChar char="•"/>
            </a:pPr>
            <a:r>
              <a:rPr lang="en-US" dirty="0">
                <a:solidFill>
                  <a:srgbClr val="5E6167"/>
                </a:solidFill>
                <a:latin typeface="Helvetica Condensed"/>
                <a:ea typeface="+mn-ea"/>
                <a:cs typeface="+mn-cs"/>
              </a:rPr>
              <a:t>Flexibility to do a single-measure or multi-measure bundle</a:t>
            </a:r>
          </a:p>
        </p:txBody>
      </p:sp>
      <p:pic>
        <p:nvPicPr>
          <p:cNvPr id="2" name="Picture 1">
            <a:extLst>
              <a:ext uri="{FF2B5EF4-FFF2-40B4-BE49-F238E27FC236}">
                <a16:creationId xmlns:a16="http://schemas.microsoft.com/office/drawing/2014/main" id="{D98F7D6A-7050-4419-8BEF-98523EBA88DC}"/>
              </a:ext>
            </a:extLst>
          </p:cNvPr>
          <p:cNvPicPr>
            <a:picLocks noChangeAspect="1"/>
          </p:cNvPicPr>
          <p:nvPr/>
        </p:nvPicPr>
        <p:blipFill>
          <a:blip r:embed="rId3"/>
          <a:stretch>
            <a:fillRect/>
          </a:stretch>
        </p:blipFill>
        <p:spPr>
          <a:xfrm>
            <a:off x="5768402" y="1582213"/>
            <a:ext cx="3436496" cy="1799001"/>
          </a:xfrm>
          <a:prstGeom prst="rect">
            <a:avLst/>
          </a:prstGeom>
        </p:spPr>
      </p:pic>
      <p:sp>
        <p:nvSpPr>
          <p:cNvPr id="17" name="TextBox 16">
            <a:extLst>
              <a:ext uri="{FF2B5EF4-FFF2-40B4-BE49-F238E27FC236}">
                <a16:creationId xmlns:a16="http://schemas.microsoft.com/office/drawing/2014/main" id="{EB46BE75-B09E-4D27-AD02-4BB2C74634B2}"/>
              </a:ext>
            </a:extLst>
          </p:cNvPr>
          <p:cNvSpPr txBox="1"/>
          <p:nvPr/>
        </p:nvSpPr>
        <p:spPr>
          <a:xfrm>
            <a:off x="538648" y="5332220"/>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 CAP</a:t>
            </a:r>
          </a:p>
        </p:txBody>
      </p:sp>
      <p:sp>
        <p:nvSpPr>
          <p:cNvPr id="22" name="TextBox 21">
            <a:extLst>
              <a:ext uri="{FF2B5EF4-FFF2-40B4-BE49-F238E27FC236}">
                <a16:creationId xmlns:a16="http://schemas.microsoft.com/office/drawing/2014/main" id="{6238A4AB-B378-4643-9C61-0FC4FF7B1CE4}"/>
              </a:ext>
            </a:extLst>
          </p:cNvPr>
          <p:cNvSpPr txBox="1"/>
          <p:nvPr/>
        </p:nvSpPr>
        <p:spPr>
          <a:xfrm>
            <a:off x="1915396" y="5332220"/>
            <a:ext cx="7001087" cy="646331"/>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Increased incentives and caps for UEZs, affordable MF housing, and local governments</a:t>
            </a:r>
          </a:p>
        </p:txBody>
      </p:sp>
      <p:sp>
        <p:nvSpPr>
          <p:cNvPr id="26" name="TextBox 25">
            <a:extLst>
              <a:ext uri="{FF2B5EF4-FFF2-40B4-BE49-F238E27FC236}">
                <a16:creationId xmlns:a16="http://schemas.microsoft.com/office/drawing/2014/main" id="{340FABE0-9F78-439D-B265-2C990DD3F901}"/>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
        <p:nvSpPr>
          <p:cNvPr id="24" name="Speech Bubble: Oval 23">
            <a:extLst>
              <a:ext uri="{FF2B5EF4-FFF2-40B4-BE49-F238E27FC236}">
                <a16:creationId xmlns:a16="http://schemas.microsoft.com/office/drawing/2014/main" id="{29EDF30C-58E9-442B-A183-0EDBBE3113DE}"/>
              </a:ext>
            </a:extLst>
          </p:cNvPr>
          <p:cNvSpPr/>
          <p:nvPr/>
        </p:nvSpPr>
        <p:spPr>
          <a:xfrm>
            <a:off x="3024653" y="154371"/>
            <a:ext cx="1131491" cy="998408"/>
          </a:xfrm>
          <a:prstGeom prst="wedgeEllipseCallout">
            <a:avLst>
              <a:gd name="adj1" fmla="val -79491"/>
              <a:gd name="adj2" fmla="val 18329"/>
            </a:avLst>
          </a:prstGeom>
          <a:solidFill>
            <a:srgbClr val="A3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2">
                    <a:lumMod val="50000"/>
                  </a:schemeClr>
                </a:solidFill>
                <a:latin typeface="Arial" panose="020B0604020202020204" pitchFamily="34" charset="0"/>
                <a:cs typeface="Arial" panose="020B0604020202020204" pitchFamily="34" charset="0"/>
              </a:rPr>
              <a:t>Coming Soon!</a:t>
            </a:r>
          </a:p>
        </p:txBody>
      </p:sp>
    </p:spTree>
    <p:extLst>
      <p:ext uri="{BB962C8B-B14F-4D97-AF65-F5344CB8AC3E}">
        <p14:creationId xmlns:p14="http://schemas.microsoft.com/office/powerpoint/2010/main" val="3887181807"/>
      </p:ext>
    </p:extLst>
  </p:cSld>
  <p:clrMapOvr>
    <a:masterClrMapping/>
  </p:clrMapOvr>
  <p:transition advClick="0" advTm="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15</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Multifamily </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63696"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NJCleanEnergy.com/MULTIFAMILY</a:t>
            </a:r>
          </a:p>
        </p:txBody>
      </p:sp>
      <p:sp>
        <p:nvSpPr>
          <p:cNvPr id="8" name="TextBox 7">
            <a:extLst>
              <a:ext uri="{FF2B5EF4-FFF2-40B4-BE49-F238E27FC236}">
                <a16:creationId xmlns:a16="http://schemas.microsoft.com/office/drawing/2014/main" id="{25CEA8A8-848D-46A0-8C49-E5264D0D03B6}"/>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
        <p:nvSpPr>
          <p:cNvPr id="10" name="Speech Bubble: Oval 9">
            <a:extLst>
              <a:ext uri="{FF2B5EF4-FFF2-40B4-BE49-F238E27FC236}">
                <a16:creationId xmlns:a16="http://schemas.microsoft.com/office/drawing/2014/main" id="{CE8C4477-72B2-46AB-9ED2-A86ACEA36580}"/>
              </a:ext>
            </a:extLst>
          </p:cNvPr>
          <p:cNvSpPr/>
          <p:nvPr/>
        </p:nvSpPr>
        <p:spPr>
          <a:xfrm>
            <a:off x="3024653" y="154371"/>
            <a:ext cx="1131491" cy="998408"/>
          </a:xfrm>
          <a:prstGeom prst="wedgeEllipseCallout">
            <a:avLst>
              <a:gd name="adj1" fmla="val -79491"/>
              <a:gd name="adj2" fmla="val 18329"/>
            </a:avLst>
          </a:prstGeom>
          <a:solidFill>
            <a:srgbClr val="A3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2">
                    <a:lumMod val="50000"/>
                  </a:schemeClr>
                </a:solidFill>
                <a:latin typeface="Arial" panose="020B0604020202020204" pitchFamily="34" charset="0"/>
                <a:cs typeface="Arial" panose="020B0604020202020204" pitchFamily="34" charset="0"/>
              </a:rPr>
              <a:t>Coming Soon!</a:t>
            </a:r>
          </a:p>
        </p:txBody>
      </p:sp>
      <p:sp>
        <p:nvSpPr>
          <p:cNvPr id="13" name="TextBox 12">
            <a:extLst>
              <a:ext uri="{FF2B5EF4-FFF2-40B4-BE49-F238E27FC236}">
                <a16:creationId xmlns:a16="http://schemas.microsoft.com/office/drawing/2014/main" id="{708080EE-30E0-4FAD-BB3D-4E561DD88F8C}"/>
              </a:ext>
            </a:extLst>
          </p:cNvPr>
          <p:cNvSpPr txBox="1"/>
          <p:nvPr/>
        </p:nvSpPr>
        <p:spPr>
          <a:xfrm>
            <a:off x="2630737" y="3669201"/>
            <a:ext cx="1815670" cy="2431083"/>
          </a:xfrm>
          <a:prstGeom prst="rect">
            <a:avLst/>
          </a:prstGeom>
          <a:solidFill>
            <a:srgbClr val="88ADAE">
              <a:alpha val="30000"/>
            </a:srgbClr>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defPPr>
              <a:defRPr lang="en-US"/>
            </a:defPPr>
            <a:lvl2pPr marL="114300" lvl="1" indent="-114300" defTabSz="622300">
              <a:spcAft>
                <a:spcPts val="200"/>
              </a:spcAft>
              <a:buChar char="•"/>
              <a:defRPr sz="1200">
                <a:solidFill>
                  <a:srgbClr val="003B34"/>
                </a:solidFill>
                <a:latin typeface="Helvetica Condensed"/>
              </a:defRPr>
            </a:lvl2pPr>
          </a:lstStyle>
          <a:p>
            <a:pPr lvl="1"/>
            <a:r>
              <a:rPr lang="en-US" sz="1200" dirty="0">
                <a:solidFill>
                  <a:srgbClr val="003B34"/>
                </a:solidFill>
                <a:latin typeface="Helvetica Condensed"/>
              </a:rPr>
              <a:t>Simple, prescriptive rebates for the most popular building technologies, such as:</a:t>
            </a:r>
          </a:p>
        </p:txBody>
      </p:sp>
      <p:sp>
        <p:nvSpPr>
          <p:cNvPr id="14" name="TextBox 13">
            <a:extLst>
              <a:ext uri="{FF2B5EF4-FFF2-40B4-BE49-F238E27FC236}">
                <a16:creationId xmlns:a16="http://schemas.microsoft.com/office/drawing/2014/main" id="{A7978090-F0CA-4494-9603-F22228CC3B34}"/>
              </a:ext>
            </a:extLst>
          </p:cNvPr>
          <p:cNvSpPr txBox="1"/>
          <p:nvPr/>
        </p:nvSpPr>
        <p:spPr>
          <a:xfrm>
            <a:off x="2637724" y="2829407"/>
            <a:ext cx="1815670" cy="640080"/>
          </a:xfrm>
          <a:prstGeom prst="rect">
            <a:avLst/>
          </a:prstGeom>
          <a:noFill/>
          <a:ln w="28575">
            <a:solidFill>
              <a:srgbClr val="88ADAE"/>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defPPr>
              <a:defRPr lang="en-US"/>
            </a:defPPr>
            <a:lvl1pPr algn="ctr">
              <a:defRPr sz="1050" b="1" cap="all">
                <a:solidFill>
                  <a:schemeClr val="tx1">
                    <a:lumMod val="65000"/>
                    <a:lumOff val="35000"/>
                  </a:schemeClr>
                </a:solidFill>
                <a:latin typeface="Helvetica Condensed"/>
                <a:ea typeface="Arial Unicode MS" panose="020B0604020202020204" pitchFamily="34" charset="-128"/>
                <a:cs typeface="Calibri Light" panose="020F0302020204030204" pitchFamily="34" charset="0"/>
              </a:defRPr>
            </a:lvl1pPr>
          </a:lstStyle>
          <a:p>
            <a:r>
              <a:rPr lang="en-US" dirty="0"/>
              <a:t>Single measure</a:t>
            </a:r>
          </a:p>
        </p:txBody>
      </p:sp>
      <p:sp>
        <p:nvSpPr>
          <p:cNvPr id="15" name="TextBox 14">
            <a:extLst>
              <a:ext uri="{FF2B5EF4-FFF2-40B4-BE49-F238E27FC236}">
                <a16:creationId xmlns:a16="http://schemas.microsoft.com/office/drawing/2014/main" id="{F3332D38-3658-41B7-98BF-66EFC237BEDF}"/>
              </a:ext>
            </a:extLst>
          </p:cNvPr>
          <p:cNvSpPr txBox="1"/>
          <p:nvPr/>
        </p:nvSpPr>
        <p:spPr>
          <a:xfrm>
            <a:off x="4620298" y="3669201"/>
            <a:ext cx="1815670" cy="2431083"/>
          </a:xfrm>
          <a:prstGeom prst="rect">
            <a:avLst/>
          </a:prstGeom>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defPPr>
              <a:defRPr lang="en-US"/>
            </a:defPPr>
            <a:lvl2pPr marL="114300" lvl="1" indent="-114300" defTabSz="622300">
              <a:spcAft>
                <a:spcPts val="200"/>
              </a:spcAft>
              <a:buChar char="•"/>
              <a:defRPr sz="1200">
                <a:solidFill>
                  <a:srgbClr val="003B5C">
                    <a:hueOff val="0"/>
                    <a:satOff val="0"/>
                    <a:lumOff val="0"/>
                    <a:alphaOff val="0"/>
                  </a:srgbClr>
                </a:solidFill>
                <a:latin typeface="Helvetica Condensed"/>
              </a:defRPr>
            </a:lvl2pPr>
          </a:lstStyle>
          <a:p>
            <a:pPr lvl="1"/>
            <a:r>
              <a:rPr lang="en-US" dirty="0"/>
              <a:t>10% bonus incentives for bundled technologies</a:t>
            </a:r>
          </a:p>
          <a:p>
            <a:pPr lvl="1"/>
            <a:r>
              <a:rPr lang="en-US" dirty="0"/>
              <a:t>Custom incentives for non-standard or emerging technologies</a:t>
            </a:r>
          </a:p>
        </p:txBody>
      </p:sp>
      <p:sp>
        <p:nvSpPr>
          <p:cNvPr id="16" name="TextBox 15">
            <a:extLst>
              <a:ext uri="{FF2B5EF4-FFF2-40B4-BE49-F238E27FC236}">
                <a16:creationId xmlns:a16="http://schemas.microsoft.com/office/drawing/2014/main" id="{FB3FD302-1171-49AE-93F6-A07897AA7644}"/>
              </a:ext>
            </a:extLst>
          </p:cNvPr>
          <p:cNvSpPr txBox="1"/>
          <p:nvPr/>
        </p:nvSpPr>
        <p:spPr>
          <a:xfrm>
            <a:off x="4617132" y="2829407"/>
            <a:ext cx="1819656" cy="642825"/>
          </a:xfrm>
          <a:prstGeom prst="rect">
            <a:avLst/>
          </a:prstGeom>
          <a:noFill/>
          <a:ln w="28575">
            <a:solidFill>
              <a:srgbClr val="147BD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defPPr>
              <a:defRPr lang="en-US"/>
            </a:defPPr>
            <a:lvl1pPr algn="ctr">
              <a:defRPr sz="1050" b="1" cap="all">
                <a:solidFill>
                  <a:schemeClr val="tx1">
                    <a:lumMod val="65000"/>
                    <a:lumOff val="35000"/>
                  </a:schemeClr>
                </a:solidFill>
                <a:latin typeface="Helvetica Condensed"/>
                <a:ea typeface="Arial Unicode MS" panose="020B0604020202020204" pitchFamily="34" charset="-128"/>
                <a:cs typeface="Calibri Light" panose="020F0302020204030204" pitchFamily="34" charset="0"/>
              </a:defRPr>
            </a:lvl1pPr>
          </a:lstStyle>
          <a:p>
            <a:r>
              <a:rPr lang="en-US" dirty="0"/>
              <a:t>Bundled &amp; Custom measures</a:t>
            </a:r>
          </a:p>
        </p:txBody>
      </p:sp>
      <p:sp>
        <p:nvSpPr>
          <p:cNvPr id="17" name="TextBox 16">
            <a:extLst>
              <a:ext uri="{FF2B5EF4-FFF2-40B4-BE49-F238E27FC236}">
                <a16:creationId xmlns:a16="http://schemas.microsoft.com/office/drawing/2014/main" id="{6F8327B0-D682-4963-A74E-2E3A6C12CB03}"/>
              </a:ext>
            </a:extLst>
          </p:cNvPr>
          <p:cNvSpPr txBox="1"/>
          <p:nvPr/>
        </p:nvSpPr>
        <p:spPr>
          <a:xfrm>
            <a:off x="6600528" y="3669201"/>
            <a:ext cx="1815671" cy="2431083"/>
          </a:xfrm>
          <a:prstGeom prst="rect">
            <a:avLst/>
          </a:prstGeom>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Incentives are based on energy savings demonstrated via comprehensive energy modeling</a:t>
            </a:r>
          </a:p>
          <a:p>
            <a:pPr marL="114300" lvl="1" indent="-114300" defTabSz="622300">
              <a:spcAft>
                <a:spcPts val="200"/>
              </a:spcAft>
              <a:buChar char="•"/>
            </a:pPr>
            <a:r>
              <a:rPr lang="en-US" sz="1200" dirty="0">
                <a:solidFill>
                  <a:srgbClr val="003B5C">
                    <a:hueOff val="0"/>
                    <a:satOff val="0"/>
                    <a:lumOff val="0"/>
                    <a:alphaOff val="0"/>
                  </a:srgbClr>
                </a:solidFill>
                <a:latin typeface="Helvetica Condensed"/>
              </a:rPr>
              <a:t>Projects with higher energy savings are rewarded with higher incentives</a:t>
            </a:r>
          </a:p>
        </p:txBody>
      </p:sp>
      <p:sp>
        <p:nvSpPr>
          <p:cNvPr id="18" name="TextBox 17">
            <a:extLst>
              <a:ext uri="{FF2B5EF4-FFF2-40B4-BE49-F238E27FC236}">
                <a16:creationId xmlns:a16="http://schemas.microsoft.com/office/drawing/2014/main" id="{F2035195-30CF-4D9A-942B-111D083C355F}"/>
              </a:ext>
            </a:extLst>
          </p:cNvPr>
          <p:cNvSpPr txBox="1"/>
          <p:nvPr/>
        </p:nvSpPr>
        <p:spPr>
          <a:xfrm>
            <a:off x="6600527" y="2829407"/>
            <a:ext cx="1815672" cy="642825"/>
          </a:xfrm>
          <a:prstGeom prst="rect">
            <a:avLst/>
          </a:prstGeom>
          <a:noFill/>
          <a:ln w="28575">
            <a:solidFill>
              <a:srgbClr val="EAAA00"/>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a:r>
              <a:rPr lang="en-US" sz="1050" b="1" cap="all" dirty="0">
                <a:solidFill>
                  <a:schemeClr val="tx1">
                    <a:lumMod val="65000"/>
                    <a:lumOff val="35000"/>
                  </a:schemeClr>
                </a:solidFill>
                <a:latin typeface="Helvetica Condensed"/>
                <a:ea typeface="Arial Unicode MS" panose="020B0604020202020204" pitchFamily="34" charset="-128"/>
                <a:cs typeface="Calibri Light" panose="020F0302020204030204" pitchFamily="34" charset="0"/>
              </a:rPr>
              <a:t>Whole Building / comprehensive</a:t>
            </a:r>
          </a:p>
        </p:txBody>
      </p:sp>
      <p:pic>
        <p:nvPicPr>
          <p:cNvPr id="21" name="Graphic 20" descr="Building">
            <a:extLst>
              <a:ext uri="{FF2B5EF4-FFF2-40B4-BE49-F238E27FC236}">
                <a16:creationId xmlns:a16="http://schemas.microsoft.com/office/drawing/2014/main" id="{F21B8547-5465-4AB9-A04D-B395E196545B}"/>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8407" y="5419803"/>
            <a:ext cx="583830" cy="583830"/>
          </a:xfrm>
          <a:prstGeom prst="rect">
            <a:avLst/>
          </a:prstGeom>
        </p:spPr>
      </p:pic>
      <p:pic>
        <p:nvPicPr>
          <p:cNvPr id="24" name="Graphic 23" descr="Gears">
            <a:extLst>
              <a:ext uri="{FF2B5EF4-FFF2-40B4-BE49-F238E27FC236}">
                <a16:creationId xmlns:a16="http://schemas.microsoft.com/office/drawing/2014/main" id="{B1A25644-C342-416C-B00D-B91529588BB9}"/>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6655" y="5419803"/>
            <a:ext cx="583830" cy="583830"/>
          </a:xfrm>
          <a:prstGeom prst="rect">
            <a:avLst/>
          </a:prstGeom>
        </p:spPr>
      </p:pic>
      <p:pic>
        <p:nvPicPr>
          <p:cNvPr id="26" name="Graphic 25" descr="Single gear">
            <a:extLst>
              <a:ext uri="{FF2B5EF4-FFF2-40B4-BE49-F238E27FC236}">
                <a16:creationId xmlns:a16="http://schemas.microsoft.com/office/drawing/2014/main" id="{2FE3462D-8D88-464E-8CD8-A3B23B8CAC8B}"/>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47333" y="4573776"/>
            <a:ext cx="398985" cy="398985"/>
          </a:xfrm>
          <a:prstGeom prst="rect">
            <a:avLst/>
          </a:prstGeom>
        </p:spPr>
      </p:pic>
      <p:sp>
        <p:nvSpPr>
          <p:cNvPr id="29" name="TextBox 28">
            <a:extLst>
              <a:ext uri="{FF2B5EF4-FFF2-40B4-BE49-F238E27FC236}">
                <a16:creationId xmlns:a16="http://schemas.microsoft.com/office/drawing/2014/main" id="{1217FCCB-BB4D-4BB2-B6D4-9A384ACF7F7D}"/>
              </a:ext>
            </a:extLst>
          </p:cNvPr>
          <p:cNvSpPr txBox="1"/>
          <p:nvPr/>
        </p:nvSpPr>
        <p:spPr>
          <a:xfrm>
            <a:off x="2626819" y="2518781"/>
            <a:ext cx="1815670" cy="307777"/>
          </a:xfrm>
          <a:prstGeom prst="rect">
            <a:avLst/>
          </a:prstGeom>
          <a:noFill/>
        </p:spPr>
        <p:txBody>
          <a:bodyPr wrap="square" rtlCol="0">
            <a:spAutoFit/>
          </a:bodyPr>
          <a:lstStyle/>
          <a:p>
            <a:pPr algn="ctr"/>
            <a:r>
              <a:rPr lang="en-US" sz="1400" b="1" dirty="0">
                <a:solidFill>
                  <a:srgbClr val="89AEB0"/>
                </a:solidFill>
                <a:latin typeface="Helvetica Condensed"/>
                <a:cs typeface="Calibri" panose="020F0502020204030204" pitchFamily="34" charset="0"/>
              </a:rPr>
              <a:t>PATH A</a:t>
            </a:r>
          </a:p>
        </p:txBody>
      </p:sp>
      <p:sp>
        <p:nvSpPr>
          <p:cNvPr id="30" name="TextBox 29">
            <a:extLst>
              <a:ext uri="{FF2B5EF4-FFF2-40B4-BE49-F238E27FC236}">
                <a16:creationId xmlns:a16="http://schemas.microsoft.com/office/drawing/2014/main" id="{B95D8E31-2CF6-4D91-B7D2-236858213CDD}"/>
              </a:ext>
            </a:extLst>
          </p:cNvPr>
          <p:cNvSpPr txBox="1"/>
          <p:nvPr/>
        </p:nvSpPr>
        <p:spPr>
          <a:xfrm>
            <a:off x="4631963" y="2518781"/>
            <a:ext cx="1815670" cy="307777"/>
          </a:xfrm>
          <a:prstGeom prst="rect">
            <a:avLst/>
          </a:prstGeom>
          <a:noFill/>
        </p:spPr>
        <p:txBody>
          <a:bodyPr wrap="square" rtlCol="0">
            <a:spAutoFit/>
          </a:bodyPr>
          <a:lstStyle/>
          <a:p>
            <a:pPr algn="ctr"/>
            <a:r>
              <a:rPr lang="en-US" sz="1400" b="1" dirty="0">
                <a:solidFill>
                  <a:srgbClr val="147BD1"/>
                </a:solidFill>
                <a:latin typeface="Helvetica Condensed"/>
                <a:cs typeface="Calibri" panose="020F0502020204030204" pitchFamily="34" charset="0"/>
              </a:rPr>
              <a:t>PATH</a:t>
            </a:r>
            <a:r>
              <a:rPr lang="en-US" sz="1400" b="1" dirty="0">
                <a:solidFill>
                  <a:srgbClr val="77C19A"/>
                </a:solidFill>
                <a:latin typeface="Helvetica Condensed"/>
                <a:cs typeface="Calibri" panose="020F0502020204030204" pitchFamily="34" charset="0"/>
              </a:rPr>
              <a:t> </a:t>
            </a:r>
            <a:r>
              <a:rPr lang="en-US" sz="1400" b="1" dirty="0">
                <a:solidFill>
                  <a:srgbClr val="147BD1"/>
                </a:solidFill>
                <a:latin typeface="Helvetica Condensed"/>
                <a:cs typeface="Calibri" panose="020F0502020204030204" pitchFamily="34" charset="0"/>
              </a:rPr>
              <a:t>B</a:t>
            </a:r>
          </a:p>
        </p:txBody>
      </p:sp>
      <p:sp>
        <p:nvSpPr>
          <p:cNvPr id="31" name="TextBox 30">
            <a:extLst>
              <a:ext uri="{FF2B5EF4-FFF2-40B4-BE49-F238E27FC236}">
                <a16:creationId xmlns:a16="http://schemas.microsoft.com/office/drawing/2014/main" id="{6E827EC7-828E-4B33-B9A8-3EF88CD65D8F}"/>
              </a:ext>
            </a:extLst>
          </p:cNvPr>
          <p:cNvSpPr txBox="1"/>
          <p:nvPr/>
        </p:nvSpPr>
        <p:spPr>
          <a:xfrm>
            <a:off x="6642488" y="2520171"/>
            <a:ext cx="1815670" cy="307777"/>
          </a:xfrm>
          <a:prstGeom prst="rect">
            <a:avLst/>
          </a:prstGeom>
          <a:noFill/>
        </p:spPr>
        <p:txBody>
          <a:bodyPr wrap="square" rtlCol="0">
            <a:spAutoFit/>
          </a:bodyPr>
          <a:lstStyle/>
          <a:p>
            <a:pPr algn="ctr"/>
            <a:r>
              <a:rPr lang="en-US" sz="1400" b="1" dirty="0">
                <a:solidFill>
                  <a:srgbClr val="EAAA00"/>
                </a:solidFill>
                <a:latin typeface="Helvetica Condensed"/>
                <a:cs typeface="Calibri" panose="020F0502020204030204" pitchFamily="34" charset="0"/>
              </a:rPr>
              <a:t>PATH C</a:t>
            </a:r>
          </a:p>
        </p:txBody>
      </p:sp>
      <p:pic>
        <p:nvPicPr>
          <p:cNvPr id="2" name="Picture 1">
            <a:extLst>
              <a:ext uri="{FF2B5EF4-FFF2-40B4-BE49-F238E27FC236}">
                <a16:creationId xmlns:a16="http://schemas.microsoft.com/office/drawing/2014/main" id="{398C2074-E156-4A07-849B-8E2CDCCDDEE4}"/>
              </a:ext>
            </a:extLst>
          </p:cNvPr>
          <p:cNvPicPr>
            <a:picLocks noChangeAspect="1"/>
          </p:cNvPicPr>
          <p:nvPr/>
        </p:nvPicPr>
        <p:blipFill>
          <a:blip r:embed="rId9"/>
          <a:stretch>
            <a:fillRect/>
          </a:stretch>
        </p:blipFill>
        <p:spPr>
          <a:xfrm>
            <a:off x="2701452" y="4573776"/>
            <a:ext cx="1504067" cy="1447259"/>
          </a:xfrm>
          <a:prstGeom prst="rect">
            <a:avLst/>
          </a:prstGeom>
        </p:spPr>
      </p:pic>
      <p:pic>
        <p:nvPicPr>
          <p:cNvPr id="22" name="Picture 21">
            <a:extLst>
              <a:ext uri="{FF2B5EF4-FFF2-40B4-BE49-F238E27FC236}">
                <a16:creationId xmlns:a16="http://schemas.microsoft.com/office/drawing/2014/main" id="{D98FF911-7E13-49F0-933D-40A5BA003E51}"/>
              </a:ext>
            </a:extLst>
          </p:cNvPr>
          <p:cNvPicPr>
            <a:picLocks noChangeAspect="1"/>
          </p:cNvPicPr>
          <p:nvPr/>
        </p:nvPicPr>
        <p:blipFill rotWithShape="1">
          <a:blip r:embed="rId10" cstate="email">
            <a:extLst>
              <a:ext uri="{28A0092B-C50C-407E-A947-70E740481C1C}">
                <a14:useLocalDpi xmlns:a14="http://schemas.microsoft.com/office/drawing/2010/main" val="0"/>
              </a:ext>
            </a:extLst>
          </a:blip>
          <a:srcRect l="551" t="4336" r="673" b="3609"/>
          <a:stretch/>
        </p:blipFill>
        <p:spPr>
          <a:xfrm>
            <a:off x="306932" y="1376091"/>
            <a:ext cx="2784845" cy="1296579"/>
          </a:xfrm>
          <a:prstGeom prst="rect">
            <a:avLst/>
          </a:prstGeom>
        </p:spPr>
      </p:pic>
    </p:spTree>
    <p:extLst>
      <p:ext uri="{BB962C8B-B14F-4D97-AF65-F5344CB8AC3E}">
        <p14:creationId xmlns:p14="http://schemas.microsoft.com/office/powerpoint/2010/main" val="2179866209"/>
      </p:ext>
    </p:extLst>
  </p:cSld>
  <p:clrMapOvr>
    <a:masterClrMapping/>
  </p:clrMapOvr>
  <p:transition advClick="0" advTm="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16</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Large Energy Users</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63696"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NJCleanEnergy.com/LEUP</a:t>
            </a:r>
          </a:p>
        </p:txBody>
      </p:sp>
      <p:sp>
        <p:nvSpPr>
          <p:cNvPr id="6" name="TextBox 5">
            <a:extLst>
              <a:ext uri="{FF2B5EF4-FFF2-40B4-BE49-F238E27FC236}">
                <a16:creationId xmlns:a16="http://schemas.microsoft.com/office/drawing/2014/main" id="{3E904539-C80B-46FA-B3E8-52CCC144B083}"/>
              </a:ext>
            </a:extLst>
          </p:cNvPr>
          <p:cNvSpPr txBox="1"/>
          <p:nvPr/>
        </p:nvSpPr>
        <p:spPr>
          <a:xfrm>
            <a:off x="557561" y="1540572"/>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7" name="TextBox 6">
            <a:extLst>
              <a:ext uri="{FF2B5EF4-FFF2-40B4-BE49-F238E27FC236}">
                <a16:creationId xmlns:a16="http://schemas.microsoft.com/office/drawing/2014/main" id="{A90C326A-1021-4ACF-81CA-2E1EC5352C06}"/>
              </a:ext>
            </a:extLst>
          </p:cNvPr>
          <p:cNvSpPr txBox="1"/>
          <p:nvPr/>
        </p:nvSpPr>
        <p:spPr>
          <a:xfrm>
            <a:off x="557561" y="2528453"/>
            <a:ext cx="137674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SIZE TO QUALIFY</a:t>
            </a:r>
          </a:p>
        </p:txBody>
      </p:sp>
      <p:sp>
        <p:nvSpPr>
          <p:cNvPr id="8" name="TextBox 7">
            <a:extLst>
              <a:ext uri="{FF2B5EF4-FFF2-40B4-BE49-F238E27FC236}">
                <a16:creationId xmlns:a16="http://schemas.microsoft.com/office/drawing/2014/main" id="{F632FCC1-D8B1-4070-81DF-010974ED2B8E}"/>
              </a:ext>
            </a:extLst>
          </p:cNvPr>
          <p:cNvSpPr txBox="1"/>
          <p:nvPr/>
        </p:nvSpPr>
        <p:spPr>
          <a:xfrm>
            <a:off x="557561" y="3441181"/>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ABOUT</a:t>
            </a:r>
          </a:p>
        </p:txBody>
      </p:sp>
      <p:sp>
        <p:nvSpPr>
          <p:cNvPr id="10" name="TextBox 9">
            <a:extLst>
              <a:ext uri="{FF2B5EF4-FFF2-40B4-BE49-F238E27FC236}">
                <a16:creationId xmlns:a16="http://schemas.microsoft.com/office/drawing/2014/main" id="{BDE9DCC0-74D7-43CF-B5FD-BEA1D207F67E}"/>
              </a:ext>
            </a:extLst>
          </p:cNvPr>
          <p:cNvSpPr txBox="1"/>
          <p:nvPr/>
        </p:nvSpPr>
        <p:spPr>
          <a:xfrm>
            <a:off x="1934309" y="1540572"/>
            <a:ext cx="7001086" cy="646331"/>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Large C&amp;I entities who </a:t>
            </a:r>
            <a:r>
              <a:rPr lang="en-US" dirty="0">
                <a:solidFill>
                  <a:srgbClr val="5E6167"/>
                </a:solidFill>
                <a:latin typeface="Helvetica Condensed"/>
                <a:ea typeface="+mn-ea"/>
                <a:cs typeface="+mn-cs"/>
                <a:sym typeface="Lato Bold" charset="0"/>
              </a:rPr>
              <a:t>have paid a minimum of $200,000 NJCEP funds (via the SBC) in the previous 12 months of utility bills</a:t>
            </a:r>
          </a:p>
        </p:txBody>
      </p:sp>
      <p:sp>
        <p:nvSpPr>
          <p:cNvPr id="11" name="TextBox 10">
            <a:extLst>
              <a:ext uri="{FF2B5EF4-FFF2-40B4-BE49-F238E27FC236}">
                <a16:creationId xmlns:a16="http://schemas.microsoft.com/office/drawing/2014/main" id="{1EB15ABE-4308-46FA-B516-6D7B7681BDD9}"/>
              </a:ext>
            </a:extLst>
          </p:cNvPr>
          <p:cNvSpPr txBox="1"/>
          <p:nvPr/>
        </p:nvSpPr>
        <p:spPr>
          <a:xfrm>
            <a:off x="1934308" y="2474975"/>
            <a:ext cx="6895475" cy="678134"/>
          </a:xfrm>
          <a:prstGeom prst="rect">
            <a:avLst/>
          </a:prstGeom>
          <a:noFill/>
        </p:spPr>
        <p:txBody>
          <a:bodyPr wrap="square" rtlCol="0">
            <a:spAutoFit/>
          </a:bodyPr>
          <a:lstStyle/>
          <a:p>
            <a:pPr marL="0" lvl="1" defTabSz="622300">
              <a:lnSpc>
                <a:spcPct val="110000"/>
              </a:lnSpc>
              <a:spcAft>
                <a:spcPts val="200"/>
              </a:spcAft>
            </a:pPr>
            <a:r>
              <a:rPr lang="en-US" dirty="0">
                <a:solidFill>
                  <a:srgbClr val="5E6167"/>
                </a:solidFill>
                <a:latin typeface="Helvetica Condensed"/>
                <a:sym typeface="Lato Bold" charset="0"/>
              </a:rPr>
              <a:t>The average peak demand of all facilities submitted ≥400kW and/or 4,000 DTh</a:t>
            </a:r>
          </a:p>
        </p:txBody>
      </p:sp>
      <p:sp>
        <p:nvSpPr>
          <p:cNvPr id="12" name="TextBox 11">
            <a:extLst>
              <a:ext uri="{FF2B5EF4-FFF2-40B4-BE49-F238E27FC236}">
                <a16:creationId xmlns:a16="http://schemas.microsoft.com/office/drawing/2014/main" id="{12F71A72-F7F7-47E2-8B8C-60B19F4AF805}"/>
              </a:ext>
            </a:extLst>
          </p:cNvPr>
          <p:cNvSpPr txBox="1"/>
          <p:nvPr/>
        </p:nvSpPr>
        <p:spPr>
          <a:xfrm>
            <a:off x="1934308" y="3441181"/>
            <a:ext cx="7001087" cy="948978"/>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Encourages large C&amp;I utility customers to self-invest in energy efficiency, combined heat &amp; power, and fuel cell projects</a:t>
            </a:r>
          </a:p>
          <a:p>
            <a:pPr marL="114300" lvl="1" indent="-114300" defTabSz="622300">
              <a:spcAft>
                <a:spcPts val="200"/>
              </a:spcAft>
              <a:buChar char="•"/>
            </a:pPr>
            <a:r>
              <a:rPr lang="en-US" dirty="0">
                <a:solidFill>
                  <a:srgbClr val="5E6167"/>
                </a:solidFill>
                <a:latin typeface="Helvetica Condensed"/>
                <a:ea typeface="+mn-ea"/>
                <a:cs typeface="+mn-cs"/>
              </a:rPr>
              <a:t>Must have ability to “bank” funds for up to two fiscal years</a:t>
            </a:r>
          </a:p>
        </p:txBody>
      </p:sp>
      <p:sp>
        <p:nvSpPr>
          <p:cNvPr id="13" name="TextBox 12">
            <a:extLst>
              <a:ext uri="{FF2B5EF4-FFF2-40B4-BE49-F238E27FC236}">
                <a16:creationId xmlns:a16="http://schemas.microsoft.com/office/drawing/2014/main" id="{05C8A6E0-114D-42C1-A790-7105DB74C887}"/>
              </a:ext>
            </a:extLst>
          </p:cNvPr>
          <p:cNvSpPr txBox="1"/>
          <p:nvPr/>
        </p:nvSpPr>
        <p:spPr>
          <a:xfrm>
            <a:off x="557561" y="4506811"/>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 CAP</a:t>
            </a:r>
          </a:p>
        </p:txBody>
      </p:sp>
      <p:sp>
        <p:nvSpPr>
          <p:cNvPr id="14" name="TextBox 13">
            <a:extLst>
              <a:ext uri="{FF2B5EF4-FFF2-40B4-BE49-F238E27FC236}">
                <a16:creationId xmlns:a16="http://schemas.microsoft.com/office/drawing/2014/main" id="{AEF5564E-F42A-47B4-BAA8-2601BCB6AF09}"/>
              </a:ext>
            </a:extLst>
          </p:cNvPr>
          <p:cNvSpPr txBox="1"/>
          <p:nvPr/>
        </p:nvSpPr>
        <p:spPr>
          <a:xfrm>
            <a:off x="1934308" y="4506811"/>
            <a:ext cx="7001087" cy="1554272"/>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Maximum incentive per entity is the lesser of:</a:t>
            </a:r>
          </a:p>
          <a:p>
            <a:pPr marL="571500" lvl="2" indent="-114300" defTabSz="622300">
              <a:spcAft>
                <a:spcPts val="200"/>
              </a:spcAft>
              <a:buChar char="•"/>
            </a:pPr>
            <a:r>
              <a:rPr lang="en-US" dirty="0">
                <a:solidFill>
                  <a:srgbClr val="5E6167"/>
                </a:solidFill>
                <a:latin typeface="Helvetica Condensed"/>
                <a:ea typeface="+mn-ea"/>
                <a:cs typeface="+mn-cs"/>
              </a:rPr>
              <a:t>$4 million,</a:t>
            </a:r>
          </a:p>
          <a:p>
            <a:pPr marL="571500" lvl="2" indent="-114300" defTabSz="622300">
              <a:spcAft>
                <a:spcPts val="200"/>
              </a:spcAft>
              <a:buChar char="•"/>
            </a:pPr>
            <a:r>
              <a:rPr lang="en-US" dirty="0">
                <a:solidFill>
                  <a:srgbClr val="5E6167"/>
                </a:solidFill>
                <a:latin typeface="Helvetica Condensed"/>
                <a:ea typeface="+mn-ea"/>
                <a:cs typeface="+mn-cs"/>
              </a:rPr>
              <a:t>75% of total project cost, or</a:t>
            </a:r>
          </a:p>
          <a:p>
            <a:pPr marL="571500" lvl="2" indent="-114300" defTabSz="622300">
              <a:spcAft>
                <a:spcPts val="200"/>
              </a:spcAft>
              <a:buChar char="•"/>
            </a:pPr>
            <a:r>
              <a:rPr lang="en-US" dirty="0">
                <a:solidFill>
                  <a:srgbClr val="5E6167"/>
                </a:solidFill>
                <a:latin typeface="Helvetica Condensed"/>
                <a:ea typeface="+mn-ea"/>
                <a:cs typeface="+mn-cs"/>
              </a:rPr>
              <a:t> 90% of NJCEP contribution or annual energy saving caps ($0.33/kWh and $3.75/therm)</a:t>
            </a:r>
          </a:p>
        </p:txBody>
      </p:sp>
      <p:sp>
        <p:nvSpPr>
          <p:cNvPr id="15" name="TextBox 14">
            <a:extLst>
              <a:ext uri="{FF2B5EF4-FFF2-40B4-BE49-F238E27FC236}">
                <a16:creationId xmlns:a16="http://schemas.microsoft.com/office/drawing/2014/main" id="{F4B6D597-3BCC-46C3-9817-47256BBE9AD1}"/>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Tree>
    <p:extLst>
      <p:ext uri="{BB962C8B-B14F-4D97-AF65-F5344CB8AC3E}">
        <p14:creationId xmlns:p14="http://schemas.microsoft.com/office/powerpoint/2010/main" val="1415926794"/>
      </p:ext>
    </p:extLst>
  </p:cSld>
  <p:clrMapOvr>
    <a:masterClrMapping/>
  </p:clrMapOvr>
  <p:transition advClick="0" advTm="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17</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Large Energy Users </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63696"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NJCleanEnergy.com/LEUP</a:t>
            </a:r>
          </a:p>
        </p:txBody>
      </p:sp>
      <p:sp>
        <p:nvSpPr>
          <p:cNvPr id="54" name="TextBox 53">
            <a:extLst>
              <a:ext uri="{FF2B5EF4-FFF2-40B4-BE49-F238E27FC236}">
                <a16:creationId xmlns:a16="http://schemas.microsoft.com/office/drawing/2014/main" id="{31039AE4-5F93-4A05-A9CD-AA0AE6EE1185}"/>
              </a:ext>
            </a:extLst>
          </p:cNvPr>
          <p:cNvSpPr txBox="1"/>
          <p:nvPr/>
        </p:nvSpPr>
        <p:spPr>
          <a:xfrm>
            <a:off x="580358" y="3624203"/>
            <a:ext cx="1780265" cy="995144"/>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Program Enrollment</a:t>
            </a:r>
            <a:endParaRPr lang="en-US" sz="1400" dirty="0">
              <a:solidFill>
                <a:srgbClr val="5E5767"/>
              </a:solidFill>
              <a:latin typeface="Helvetica Condensed"/>
              <a:cs typeface="Calibri" panose="020F0502020204030204" pitchFamily="34" charset="0"/>
            </a:endParaRPr>
          </a:p>
          <a:p>
            <a:pPr algn="ctr">
              <a:spcAft>
                <a:spcPts val="600"/>
              </a:spcAft>
            </a:pPr>
            <a:r>
              <a:rPr lang="en-US" sz="1200" dirty="0">
                <a:solidFill>
                  <a:srgbClr val="5E5767"/>
                </a:solidFill>
                <a:latin typeface="Helvetica Condensed"/>
                <a:cs typeface="Calibri" panose="020F0502020204030204" pitchFamily="34" charset="0"/>
              </a:rPr>
              <a:t>Submission and Approval of Application</a:t>
            </a:r>
          </a:p>
        </p:txBody>
      </p:sp>
      <p:sp>
        <p:nvSpPr>
          <p:cNvPr id="56" name="TextBox 55">
            <a:extLst>
              <a:ext uri="{FF2B5EF4-FFF2-40B4-BE49-F238E27FC236}">
                <a16:creationId xmlns:a16="http://schemas.microsoft.com/office/drawing/2014/main" id="{006D6A6F-2CDF-4A4A-81CA-4CD9FE980260}"/>
              </a:ext>
            </a:extLst>
          </p:cNvPr>
          <p:cNvSpPr txBox="1"/>
          <p:nvPr/>
        </p:nvSpPr>
        <p:spPr>
          <a:xfrm>
            <a:off x="2652262" y="3624203"/>
            <a:ext cx="1780265" cy="1107996"/>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Submission of Draft Energy Efficiency Plan </a:t>
            </a:r>
            <a:r>
              <a:rPr lang="en-US" sz="1200" dirty="0">
                <a:solidFill>
                  <a:srgbClr val="5E5767"/>
                </a:solidFill>
                <a:latin typeface="Helvetica Condensed"/>
                <a:cs typeface="Calibri" panose="020F0502020204030204" pitchFamily="34" charset="0"/>
              </a:rPr>
              <a:t>Reservation of Incentives (optional)</a:t>
            </a:r>
          </a:p>
        </p:txBody>
      </p:sp>
      <p:sp>
        <p:nvSpPr>
          <p:cNvPr id="57" name="TextBox 56">
            <a:extLst>
              <a:ext uri="{FF2B5EF4-FFF2-40B4-BE49-F238E27FC236}">
                <a16:creationId xmlns:a16="http://schemas.microsoft.com/office/drawing/2014/main" id="{7C12E3EE-3B40-4CD1-849B-5180386C3533}"/>
              </a:ext>
            </a:extLst>
          </p:cNvPr>
          <p:cNvSpPr txBox="1"/>
          <p:nvPr/>
        </p:nvSpPr>
        <p:spPr>
          <a:xfrm>
            <a:off x="4769578" y="3624203"/>
            <a:ext cx="1780266" cy="1107996"/>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Submission of Final Energy Efficiency Plan </a:t>
            </a:r>
            <a:r>
              <a:rPr lang="en-US" sz="1200" dirty="0">
                <a:solidFill>
                  <a:srgbClr val="5E5767"/>
                </a:solidFill>
                <a:latin typeface="Helvetica Condensed"/>
                <a:cs typeface="Calibri" panose="020F0502020204030204" pitchFamily="34" charset="0"/>
              </a:rPr>
              <a:t>Commitment of Incentives</a:t>
            </a:r>
          </a:p>
        </p:txBody>
      </p:sp>
      <p:grpSp>
        <p:nvGrpSpPr>
          <p:cNvPr id="8" name="Group 7">
            <a:extLst>
              <a:ext uri="{FF2B5EF4-FFF2-40B4-BE49-F238E27FC236}">
                <a16:creationId xmlns:a16="http://schemas.microsoft.com/office/drawing/2014/main" id="{17FEC278-C20A-47C8-8429-35C09AB6D745}"/>
              </a:ext>
            </a:extLst>
          </p:cNvPr>
          <p:cNvGrpSpPr/>
          <p:nvPr/>
        </p:nvGrpSpPr>
        <p:grpSpPr>
          <a:xfrm>
            <a:off x="856704" y="2408228"/>
            <a:ext cx="7422512" cy="1113077"/>
            <a:chOff x="856704" y="2408228"/>
            <a:chExt cx="7422512" cy="1113077"/>
          </a:xfrm>
        </p:grpSpPr>
        <p:cxnSp>
          <p:nvCxnSpPr>
            <p:cNvPr id="4" name="Straight Arrow Connector 3">
              <a:extLst>
                <a:ext uri="{FF2B5EF4-FFF2-40B4-BE49-F238E27FC236}">
                  <a16:creationId xmlns:a16="http://schemas.microsoft.com/office/drawing/2014/main" id="{E57D612C-BBD1-4BFA-A6D5-9C969A9052FB}"/>
                </a:ext>
              </a:extLst>
            </p:cNvPr>
            <p:cNvCxnSpPr>
              <a:cxnSpLocks/>
              <a:stCxn id="2" idx="6"/>
              <a:endCxn id="33" idx="2"/>
            </p:cNvCxnSpPr>
            <p:nvPr/>
          </p:nvCxnSpPr>
          <p:spPr>
            <a:xfrm flipV="1">
              <a:off x="1961604" y="2942805"/>
              <a:ext cx="5212712" cy="18884"/>
            </a:xfrm>
            <a:prstGeom prst="straightConnector1">
              <a:avLst/>
            </a:prstGeom>
            <a:ln w="76200">
              <a:solidFill>
                <a:srgbClr val="5E97AF"/>
              </a:solidFill>
              <a:tailEnd type="arrow" w="lg" len="sm"/>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AF7D1483-4AE5-4B1F-9594-9CC94A64E133}"/>
                </a:ext>
              </a:extLst>
            </p:cNvPr>
            <p:cNvGrpSpPr/>
            <p:nvPr/>
          </p:nvGrpSpPr>
          <p:grpSpPr>
            <a:xfrm>
              <a:off x="856704" y="2427112"/>
              <a:ext cx="1104900" cy="1069153"/>
              <a:chOff x="1420091" y="2334807"/>
              <a:chExt cx="1104900" cy="1069153"/>
            </a:xfrm>
          </p:grpSpPr>
          <p:sp>
            <p:nvSpPr>
              <p:cNvPr id="2" name="Oval 1">
                <a:extLst>
                  <a:ext uri="{FF2B5EF4-FFF2-40B4-BE49-F238E27FC236}">
                    <a16:creationId xmlns:a16="http://schemas.microsoft.com/office/drawing/2014/main" id="{4D21CB0B-68CC-4563-88B5-F4706269800F}"/>
                  </a:ext>
                </a:extLst>
              </p:cNvPr>
              <p:cNvSpPr/>
              <p:nvPr/>
            </p:nvSpPr>
            <p:spPr>
              <a:xfrm>
                <a:off x="1420091" y="2334807"/>
                <a:ext cx="1104900" cy="1069153"/>
              </a:xfrm>
              <a:prstGeom prst="ellipse">
                <a:avLst/>
              </a:prstGeom>
              <a:solidFill>
                <a:srgbClr val="5E97A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List">
                <a:extLst>
                  <a:ext uri="{FF2B5EF4-FFF2-40B4-BE49-F238E27FC236}">
                    <a16:creationId xmlns:a16="http://schemas.microsoft.com/office/drawing/2014/main" id="{A4B80609-011C-415A-8533-543E04C9DF97}"/>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2489" y="2570453"/>
                <a:ext cx="588735" cy="588735"/>
              </a:xfrm>
              <a:prstGeom prst="rect">
                <a:avLst/>
              </a:prstGeom>
            </p:spPr>
          </p:pic>
        </p:grpSp>
        <p:grpSp>
          <p:nvGrpSpPr>
            <p:cNvPr id="50" name="Group 49">
              <a:extLst>
                <a:ext uri="{FF2B5EF4-FFF2-40B4-BE49-F238E27FC236}">
                  <a16:creationId xmlns:a16="http://schemas.microsoft.com/office/drawing/2014/main" id="{24BAC2D0-637E-43B3-957E-1786EDF9EEDD}"/>
                </a:ext>
              </a:extLst>
            </p:cNvPr>
            <p:cNvGrpSpPr/>
            <p:nvPr/>
          </p:nvGrpSpPr>
          <p:grpSpPr>
            <a:xfrm>
              <a:off x="2974021" y="2452152"/>
              <a:ext cx="1104900" cy="1069153"/>
              <a:chOff x="3249544" y="2359847"/>
              <a:chExt cx="1104900" cy="1069153"/>
            </a:xfrm>
          </p:grpSpPr>
          <p:sp>
            <p:nvSpPr>
              <p:cNvPr id="27" name="Oval 26">
                <a:extLst>
                  <a:ext uri="{FF2B5EF4-FFF2-40B4-BE49-F238E27FC236}">
                    <a16:creationId xmlns:a16="http://schemas.microsoft.com/office/drawing/2014/main" id="{DAC89980-0B45-4C15-8831-1F138641B71C}"/>
                  </a:ext>
                </a:extLst>
              </p:cNvPr>
              <p:cNvSpPr/>
              <p:nvPr/>
            </p:nvSpPr>
            <p:spPr>
              <a:xfrm>
                <a:off x="3249544" y="2359847"/>
                <a:ext cx="1104900" cy="1069153"/>
              </a:xfrm>
              <a:prstGeom prst="ellipse">
                <a:avLst/>
              </a:prstGeom>
              <a:solidFill>
                <a:srgbClr val="7EA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Graphic 41" descr="Document">
                <a:extLst>
                  <a:ext uri="{FF2B5EF4-FFF2-40B4-BE49-F238E27FC236}">
                    <a16:creationId xmlns:a16="http://schemas.microsoft.com/office/drawing/2014/main" id="{76AE6DE0-5E7F-496A-9AAA-A5D2E821EABE}"/>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8146" y="2619644"/>
                <a:ext cx="539544" cy="539544"/>
              </a:xfrm>
              <a:prstGeom prst="rect">
                <a:avLst/>
              </a:prstGeom>
            </p:spPr>
          </p:pic>
        </p:grpSp>
        <p:grpSp>
          <p:nvGrpSpPr>
            <p:cNvPr id="51" name="Group 50">
              <a:extLst>
                <a:ext uri="{FF2B5EF4-FFF2-40B4-BE49-F238E27FC236}">
                  <a16:creationId xmlns:a16="http://schemas.microsoft.com/office/drawing/2014/main" id="{CE15B363-CE8A-47B7-874A-DA1CBCE96735}"/>
                </a:ext>
              </a:extLst>
            </p:cNvPr>
            <p:cNvGrpSpPr/>
            <p:nvPr/>
          </p:nvGrpSpPr>
          <p:grpSpPr>
            <a:xfrm>
              <a:off x="5091338" y="2427781"/>
              <a:ext cx="1104900" cy="1069153"/>
              <a:chOff x="5230144" y="2335476"/>
              <a:chExt cx="1104900" cy="1069153"/>
            </a:xfrm>
          </p:grpSpPr>
          <p:sp>
            <p:nvSpPr>
              <p:cNvPr id="30" name="Oval 29">
                <a:extLst>
                  <a:ext uri="{FF2B5EF4-FFF2-40B4-BE49-F238E27FC236}">
                    <a16:creationId xmlns:a16="http://schemas.microsoft.com/office/drawing/2014/main" id="{92E10228-D664-4912-A6B2-40AE4E31BD13}"/>
                  </a:ext>
                </a:extLst>
              </p:cNvPr>
              <p:cNvSpPr/>
              <p:nvPr/>
            </p:nvSpPr>
            <p:spPr>
              <a:xfrm>
                <a:off x="5230144" y="2335476"/>
                <a:ext cx="1104900" cy="1069153"/>
              </a:xfrm>
              <a:prstGeom prst="ellipse">
                <a:avLst/>
              </a:prstGeom>
              <a:solidFill>
                <a:srgbClr val="6EA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43" descr="Contract">
                <a:extLst>
                  <a:ext uri="{FF2B5EF4-FFF2-40B4-BE49-F238E27FC236}">
                    <a16:creationId xmlns:a16="http://schemas.microsoft.com/office/drawing/2014/main" id="{CEE118A1-3243-4591-A14A-9175739DF6BE}"/>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04150" y="2550314"/>
                <a:ext cx="588735" cy="588735"/>
              </a:xfrm>
              <a:prstGeom prst="rect">
                <a:avLst/>
              </a:prstGeom>
            </p:spPr>
          </p:pic>
        </p:grpSp>
        <p:grpSp>
          <p:nvGrpSpPr>
            <p:cNvPr id="52" name="Group 51">
              <a:extLst>
                <a:ext uri="{FF2B5EF4-FFF2-40B4-BE49-F238E27FC236}">
                  <a16:creationId xmlns:a16="http://schemas.microsoft.com/office/drawing/2014/main" id="{0DA35790-1E96-40F5-AE8E-B43A99098798}"/>
                </a:ext>
              </a:extLst>
            </p:cNvPr>
            <p:cNvGrpSpPr/>
            <p:nvPr/>
          </p:nvGrpSpPr>
          <p:grpSpPr>
            <a:xfrm>
              <a:off x="7174316" y="2408228"/>
              <a:ext cx="1104900" cy="1069153"/>
              <a:chOff x="7277637" y="2315923"/>
              <a:chExt cx="1104900" cy="1069153"/>
            </a:xfrm>
          </p:grpSpPr>
          <p:sp>
            <p:nvSpPr>
              <p:cNvPr id="33" name="Oval 32">
                <a:extLst>
                  <a:ext uri="{FF2B5EF4-FFF2-40B4-BE49-F238E27FC236}">
                    <a16:creationId xmlns:a16="http://schemas.microsoft.com/office/drawing/2014/main" id="{0BC0B314-8C4C-488D-A593-A8B7436BD5DC}"/>
                  </a:ext>
                </a:extLst>
              </p:cNvPr>
              <p:cNvSpPr/>
              <p:nvPr/>
            </p:nvSpPr>
            <p:spPr>
              <a:xfrm>
                <a:off x="7277637" y="2315923"/>
                <a:ext cx="1104900" cy="1069153"/>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Money">
                <a:extLst>
                  <a:ext uri="{FF2B5EF4-FFF2-40B4-BE49-F238E27FC236}">
                    <a16:creationId xmlns:a16="http://schemas.microsoft.com/office/drawing/2014/main" id="{A79642CC-3BD2-4E83-8EBF-787F7A8024B6}"/>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57040" y="2554577"/>
                <a:ext cx="566378" cy="566378"/>
              </a:xfrm>
              <a:prstGeom prst="rect">
                <a:avLst/>
              </a:prstGeom>
            </p:spPr>
          </p:pic>
        </p:grpSp>
      </p:grpSp>
      <p:sp>
        <p:nvSpPr>
          <p:cNvPr id="58" name="TextBox 57">
            <a:extLst>
              <a:ext uri="{FF2B5EF4-FFF2-40B4-BE49-F238E27FC236}">
                <a16:creationId xmlns:a16="http://schemas.microsoft.com/office/drawing/2014/main" id="{5FDA04E6-9DE8-4C36-B18D-FA1A06F789E0}"/>
              </a:ext>
            </a:extLst>
          </p:cNvPr>
          <p:cNvSpPr txBox="1"/>
          <p:nvPr/>
        </p:nvSpPr>
        <p:spPr>
          <a:xfrm>
            <a:off x="6806022" y="3614426"/>
            <a:ext cx="1942014" cy="810478"/>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Confirmation of Installation</a:t>
            </a:r>
            <a:endParaRPr lang="en-US" sz="1400" dirty="0">
              <a:solidFill>
                <a:srgbClr val="5E5767"/>
              </a:solidFill>
              <a:latin typeface="Helvetica Condensed"/>
              <a:cs typeface="Calibri" panose="020F0502020204030204" pitchFamily="34" charset="0"/>
            </a:endParaRPr>
          </a:p>
          <a:p>
            <a:pPr algn="ctr">
              <a:spcAft>
                <a:spcPts val="600"/>
              </a:spcAft>
            </a:pPr>
            <a:r>
              <a:rPr lang="en-US" sz="1200" dirty="0">
                <a:solidFill>
                  <a:srgbClr val="5E5767"/>
                </a:solidFill>
                <a:latin typeface="Helvetica Condensed"/>
                <a:cs typeface="Calibri" panose="020F0502020204030204" pitchFamily="34" charset="0"/>
              </a:rPr>
              <a:t>Incentives Paid</a:t>
            </a:r>
          </a:p>
        </p:txBody>
      </p:sp>
      <p:sp>
        <p:nvSpPr>
          <p:cNvPr id="24" name="TextBox 23">
            <a:extLst>
              <a:ext uri="{FF2B5EF4-FFF2-40B4-BE49-F238E27FC236}">
                <a16:creationId xmlns:a16="http://schemas.microsoft.com/office/drawing/2014/main" id="{64A7A1C6-7BE3-4959-90CB-63EA34E237CE}"/>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Tree>
    <p:extLst>
      <p:ext uri="{BB962C8B-B14F-4D97-AF65-F5344CB8AC3E}">
        <p14:creationId xmlns:p14="http://schemas.microsoft.com/office/powerpoint/2010/main" val="1779609075"/>
      </p:ext>
    </p:extLst>
  </p:cSld>
  <p:clrMapOvr>
    <a:masterClrMapping/>
  </p:clrMapOvr>
  <p:transition advClick="0" advTm="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18</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Pay for Performance </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NJCleanEnergy.com/P4P</a:t>
            </a:r>
          </a:p>
        </p:txBody>
      </p:sp>
      <p:sp>
        <p:nvSpPr>
          <p:cNvPr id="37" name="TextBox 36">
            <a:extLst>
              <a:ext uri="{FF2B5EF4-FFF2-40B4-BE49-F238E27FC236}">
                <a16:creationId xmlns:a16="http://schemas.microsoft.com/office/drawing/2014/main" id="{114D9EBB-B979-4603-B6E2-3D689FA826C2}"/>
              </a:ext>
            </a:extLst>
          </p:cNvPr>
          <p:cNvSpPr txBox="1"/>
          <p:nvPr/>
        </p:nvSpPr>
        <p:spPr>
          <a:xfrm>
            <a:off x="557561" y="2002047"/>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38" name="TextBox 37">
            <a:extLst>
              <a:ext uri="{FF2B5EF4-FFF2-40B4-BE49-F238E27FC236}">
                <a16:creationId xmlns:a16="http://schemas.microsoft.com/office/drawing/2014/main" id="{6C3C2AA6-5330-4F9F-A47C-E25ECF2626A7}"/>
              </a:ext>
            </a:extLst>
          </p:cNvPr>
          <p:cNvSpPr txBox="1"/>
          <p:nvPr/>
        </p:nvSpPr>
        <p:spPr>
          <a:xfrm>
            <a:off x="557561" y="3107280"/>
            <a:ext cx="137674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SIZE TO QUALIFY</a:t>
            </a:r>
          </a:p>
        </p:txBody>
      </p:sp>
      <p:sp>
        <p:nvSpPr>
          <p:cNvPr id="39" name="TextBox 38">
            <a:extLst>
              <a:ext uri="{FF2B5EF4-FFF2-40B4-BE49-F238E27FC236}">
                <a16:creationId xmlns:a16="http://schemas.microsoft.com/office/drawing/2014/main" id="{6AA66814-FC2F-490D-A403-1EC687DC35ED}"/>
              </a:ext>
            </a:extLst>
          </p:cNvPr>
          <p:cNvSpPr txBox="1"/>
          <p:nvPr/>
        </p:nvSpPr>
        <p:spPr>
          <a:xfrm>
            <a:off x="557561" y="3901058"/>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ABOUT</a:t>
            </a:r>
          </a:p>
        </p:txBody>
      </p:sp>
      <p:sp>
        <p:nvSpPr>
          <p:cNvPr id="40" name="TextBox 39">
            <a:extLst>
              <a:ext uri="{FF2B5EF4-FFF2-40B4-BE49-F238E27FC236}">
                <a16:creationId xmlns:a16="http://schemas.microsoft.com/office/drawing/2014/main" id="{E0DDB93E-D895-400D-9847-37E0D10B509F}"/>
              </a:ext>
            </a:extLst>
          </p:cNvPr>
          <p:cNvSpPr txBox="1"/>
          <p:nvPr/>
        </p:nvSpPr>
        <p:spPr>
          <a:xfrm>
            <a:off x="1934309" y="2002047"/>
            <a:ext cx="5161640" cy="923330"/>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Large C&amp;I existing buildings or new construction seeking two or more energy efficiency measures with a minimum 15% savings</a:t>
            </a:r>
            <a:endParaRPr lang="en-US" dirty="0">
              <a:solidFill>
                <a:srgbClr val="5E6167"/>
              </a:solidFill>
              <a:latin typeface="Helvetica Condensed"/>
              <a:ea typeface="+mn-ea"/>
              <a:cs typeface="+mn-cs"/>
              <a:sym typeface="Lato Bold" charset="0"/>
            </a:endParaRPr>
          </a:p>
        </p:txBody>
      </p:sp>
      <p:sp>
        <p:nvSpPr>
          <p:cNvPr id="41" name="TextBox 40">
            <a:extLst>
              <a:ext uri="{FF2B5EF4-FFF2-40B4-BE49-F238E27FC236}">
                <a16:creationId xmlns:a16="http://schemas.microsoft.com/office/drawing/2014/main" id="{C305DA91-BC36-47A0-BE33-D3733436EC69}"/>
              </a:ext>
            </a:extLst>
          </p:cNvPr>
          <p:cNvSpPr txBox="1"/>
          <p:nvPr/>
        </p:nvSpPr>
        <p:spPr>
          <a:xfrm>
            <a:off x="1934308" y="3107281"/>
            <a:ext cx="6895475" cy="678134"/>
          </a:xfrm>
          <a:prstGeom prst="rect">
            <a:avLst/>
          </a:prstGeom>
          <a:noFill/>
        </p:spPr>
        <p:txBody>
          <a:bodyPr wrap="square" rtlCol="0">
            <a:spAutoFit/>
          </a:bodyPr>
          <a:lstStyle/>
          <a:p>
            <a:pPr marL="0" lvl="1" defTabSz="622300">
              <a:lnSpc>
                <a:spcPct val="110000"/>
              </a:lnSpc>
              <a:spcAft>
                <a:spcPts val="200"/>
              </a:spcAft>
            </a:pPr>
            <a:r>
              <a:rPr lang="en-US" dirty="0">
                <a:solidFill>
                  <a:srgbClr val="5E6167"/>
                </a:solidFill>
                <a:latin typeface="Helvetica Condensed"/>
                <a:sym typeface="Lato Bold" charset="0"/>
              </a:rPr>
              <a:t>Annual peak demand 200+ kW in the previous year for existing buildings or over 50,000 square feet of planned new construction</a:t>
            </a:r>
          </a:p>
        </p:txBody>
      </p:sp>
      <p:sp>
        <p:nvSpPr>
          <p:cNvPr id="43" name="TextBox 42">
            <a:extLst>
              <a:ext uri="{FF2B5EF4-FFF2-40B4-BE49-F238E27FC236}">
                <a16:creationId xmlns:a16="http://schemas.microsoft.com/office/drawing/2014/main" id="{E82D2C22-E7D7-4A7C-9BEE-0882EE941722}"/>
              </a:ext>
            </a:extLst>
          </p:cNvPr>
          <p:cNvSpPr txBox="1"/>
          <p:nvPr/>
        </p:nvSpPr>
        <p:spPr>
          <a:xfrm>
            <a:off x="1934308" y="3901058"/>
            <a:ext cx="7001087" cy="646331"/>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A pre-approved Participating Partner will streamline the program and guide users through the program phases</a:t>
            </a:r>
          </a:p>
        </p:txBody>
      </p:sp>
      <p:pic>
        <p:nvPicPr>
          <p:cNvPr id="4" name="Picture 3">
            <a:extLst>
              <a:ext uri="{FF2B5EF4-FFF2-40B4-BE49-F238E27FC236}">
                <a16:creationId xmlns:a16="http://schemas.microsoft.com/office/drawing/2014/main" id="{1CFE04EC-435E-4D07-9734-EEE3B3467A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18571" y="1478139"/>
            <a:ext cx="1709532" cy="1202523"/>
          </a:xfrm>
          <a:prstGeom prst="rect">
            <a:avLst/>
          </a:prstGeom>
        </p:spPr>
      </p:pic>
      <p:sp>
        <p:nvSpPr>
          <p:cNvPr id="14" name="TextBox 13">
            <a:extLst>
              <a:ext uri="{FF2B5EF4-FFF2-40B4-BE49-F238E27FC236}">
                <a16:creationId xmlns:a16="http://schemas.microsoft.com/office/drawing/2014/main" id="{7D1226E5-5A03-47BF-8826-DBB338C2FB63}"/>
              </a:ext>
            </a:extLst>
          </p:cNvPr>
          <p:cNvSpPr txBox="1"/>
          <p:nvPr/>
        </p:nvSpPr>
        <p:spPr>
          <a:xfrm>
            <a:off x="557561" y="4610289"/>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 CAP</a:t>
            </a:r>
          </a:p>
        </p:txBody>
      </p:sp>
      <p:sp>
        <p:nvSpPr>
          <p:cNvPr id="15" name="TextBox 14">
            <a:extLst>
              <a:ext uri="{FF2B5EF4-FFF2-40B4-BE49-F238E27FC236}">
                <a16:creationId xmlns:a16="http://schemas.microsoft.com/office/drawing/2014/main" id="{7A8C781E-D8D4-4BF7-B717-8CB686A1D5B8}"/>
              </a:ext>
            </a:extLst>
          </p:cNvPr>
          <p:cNvSpPr txBox="1"/>
          <p:nvPr/>
        </p:nvSpPr>
        <p:spPr>
          <a:xfrm>
            <a:off x="1934308" y="4610289"/>
            <a:ext cx="7001087" cy="1225977"/>
          </a:xfrm>
          <a:prstGeom prst="rect">
            <a:avLst/>
          </a:prstGeom>
          <a:noFill/>
        </p:spPr>
        <p:txBody>
          <a:bodyPr wrap="square" rtlCol="0">
            <a:spAutoFit/>
          </a:bodyPr>
          <a:lstStyle/>
          <a:p>
            <a:pPr marL="114300" lvl="1" indent="-114300" defTabSz="622300">
              <a:spcAft>
                <a:spcPts val="200"/>
              </a:spcAft>
              <a:buFontTx/>
              <a:buChar char="•"/>
            </a:pPr>
            <a:r>
              <a:rPr lang="en-US" dirty="0">
                <a:solidFill>
                  <a:srgbClr val="5E6167"/>
                </a:solidFill>
                <a:latin typeface="Helvetica Condensed"/>
                <a:ea typeface="+mn-ea"/>
                <a:cs typeface="+mn-cs"/>
              </a:rPr>
              <a:t>50% of project cost (or 80% for </a:t>
            </a:r>
            <a:r>
              <a:rPr lang="en-US" dirty="0">
                <a:solidFill>
                  <a:srgbClr val="5E6167"/>
                </a:solidFill>
                <a:latin typeface="Helvetica Condensed"/>
              </a:rPr>
              <a:t>UEZ/OZ/Local Gov/K-12 Public Schools) up to $2M per project / $4M per entity annually</a:t>
            </a:r>
            <a:endParaRPr lang="en-US" dirty="0">
              <a:solidFill>
                <a:srgbClr val="5E6167"/>
              </a:solidFill>
              <a:latin typeface="Helvetica Condensed"/>
              <a:ea typeface="+mn-ea"/>
              <a:cs typeface="+mn-cs"/>
            </a:endParaRPr>
          </a:p>
          <a:p>
            <a:pPr marL="114300" lvl="1" indent="-114300" defTabSz="622300">
              <a:spcAft>
                <a:spcPts val="200"/>
              </a:spcAft>
              <a:buFontTx/>
              <a:buChar char="•"/>
            </a:pPr>
            <a:r>
              <a:rPr lang="en-US" dirty="0">
                <a:solidFill>
                  <a:srgbClr val="5E6167"/>
                </a:solidFill>
                <a:latin typeface="Helvetica Condensed"/>
                <a:ea typeface="+mn-ea"/>
                <a:cs typeface="+mn-cs"/>
              </a:rPr>
              <a:t>Incentive payments #2 and #3 are doubled for </a:t>
            </a:r>
            <a:r>
              <a:rPr lang="en-US" dirty="0">
                <a:solidFill>
                  <a:srgbClr val="5E6167"/>
                </a:solidFill>
                <a:latin typeface="Helvetica Condensed"/>
              </a:rPr>
              <a:t>UEZ/OZ/Local Gov/K-12 Public Schools</a:t>
            </a:r>
          </a:p>
        </p:txBody>
      </p:sp>
      <p:sp>
        <p:nvSpPr>
          <p:cNvPr id="16" name="TextBox 15">
            <a:extLst>
              <a:ext uri="{FF2B5EF4-FFF2-40B4-BE49-F238E27FC236}">
                <a16:creationId xmlns:a16="http://schemas.microsoft.com/office/drawing/2014/main" id="{6FCD9D47-8C9B-4B62-B3AC-93D9FB356293}"/>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Tree>
    <p:extLst>
      <p:ext uri="{BB962C8B-B14F-4D97-AF65-F5344CB8AC3E}">
        <p14:creationId xmlns:p14="http://schemas.microsoft.com/office/powerpoint/2010/main" val="2137037440"/>
      </p:ext>
    </p:extLst>
  </p:cSld>
  <p:clrMapOvr>
    <a:masterClrMapping/>
  </p:clrMapOvr>
  <p:transition advClick="0" advTm="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66EC4E0-952E-410D-9106-7A7AB8393348}"/>
              </a:ext>
            </a:extLst>
          </p:cNvPr>
          <p:cNvSpPr/>
          <p:nvPr/>
        </p:nvSpPr>
        <p:spPr>
          <a:xfrm>
            <a:off x="4960637" y="5287759"/>
            <a:ext cx="4067816" cy="951722"/>
          </a:xfrm>
          <a:prstGeom prst="roundRect">
            <a:avLst/>
          </a:prstGeom>
          <a:noFill/>
          <a:ln w="38100">
            <a:solidFill>
              <a:srgbClr val="89A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Diagonal Corners Rounded 69">
            <a:extLst>
              <a:ext uri="{FF2B5EF4-FFF2-40B4-BE49-F238E27FC236}">
                <a16:creationId xmlns:a16="http://schemas.microsoft.com/office/drawing/2014/main" id="{D236FF2A-BDD4-4A4A-A06F-84582EA578C4}"/>
              </a:ext>
            </a:extLst>
          </p:cNvPr>
          <p:cNvSpPr/>
          <p:nvPr/>
        </p:nvSpPr>
        <p:spPr>
          <a:xfrm>
            <a:off x="5080729" y="4453088"/>
            <a:ext cx="1289818" cy="751954"/>
          </a:xfrm>
          <a:prstGeom prst="round2DiagRect">
            <a:avLst/>
          </a:prstGeom>
          <a:solidFill>
            <a:srgbClr val="EAAA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200" b="1" dirty="0">
                <a:solidFill>
                  <a:srgbClr val="5E5767"/>
                </a:solidFill>
                <a:latin typeface="Helvetica Condensed"/>
                <a:cs typeface="Calibri" panose="020F0502020204030204" pitchFamily="34" charset="0"/>
              </a:rPr>
              <a:t>Incentive #2</a:t>
            </a:r>
          </a:p>
          <a:p>
            <a:pPr algn="ctr">
              <a:spcAft>
                <a:spcPts val="0"/>
              </a:spcAft>
            </a:pPr>
            <a:r>
              <a:rPr lang="en-US" sz="1200" i="1" dirty="0">
                <a:solidFill>
                  <a:srgbClr val="5E5767"/>
                </a:solidFill>
                <a:latin typeface="Helvetica Condensed"/>
                <a:cs typeface="Calibri" panose="020F0502020204030204" pitchFamily="34" charset="0"/>
              </a:rPr>
              <a:t>up to 25% </a:t>
            </a:r>
          </a:p>
          <a:p>
            <a:pPr algn="ctr">
              <a:spcAft>
                <a:spcPts val="0"/>
              </a:spcAft>
            </a:pPr>
            <a:r>
              <a:rPr lang="en-US" sz="1200" i="1" dirty="0">
                <a:solidFill>
                  <a:srgbClr val="5E5767"/>
                </a:solidFill>
                <a:latin typeface="Helvetica Condensed"/>
                <a:cs typeface="Calibri" panose="020F0502020204030204" pitchFamily="34" charset="0"/>
              </a:rPr>
              <a:t>project cost</a:t>
            </a:r>
          </a:p>
        </p:txBody>
      </p:sp>
      <p:sp>
        <p:nvSpPr>
          <p:cNvPr id="35" name="TextBox 34">
            <a:extLst>
              <a:ext uri="{FF2B5EF4-FFF2-40B4-BE49-F238E27FC236}">
                <a16:creationId xmlns:a16="http://schemas.microsoft.com/office/drawing/2014/main" id="{F71D2F79-4D21-4FE1-8491-9E387437153A}"/>
              </a:ext>
            </a:extLst>
          </p:cNvPr>
          <p:cNvSpPr txBox="1"/>
          <p:nvPr/>
        </p:nvSpPr>
        <p:spPr>
          <a:xfrm>
            <a:off x="4922002" y="3236783"/>
            <a:ext cx="1679841" cy="738664"/>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Installation Verification Report</a:t>
            </a:r>
            <a:endParaRPr lang="en-US" sz="1200" dirty="0">
              <a:solidFill>
                <a:srgbClr val="5E5767"/>
              </a:solidFill>
              <a:latin typeface="Helvetica Condensed"/>
              <a:cs typeface="Calibri" panose="020F0502020204030204" pitchFamily="34" charset="0"/>
            </a:endParaRPr>
          </a:p>
        </p:txBody>
      </p:sp>
      <p:sp>
        <p:nvSpPr>
          <p:cNvPr id="11" name="Rectangle: Diagonal Corners Rounded 10">
            <a:extLst>
              <a:ext uri="{FF2B5EF4-FFF2-40B4-BE49-F238E27FC236}">
                <a16:creationId xmlns:a16="http://schemas.microsoft.com/office/drawing/2014/main" id="{EE466DEC-AB88-43E6-8141-0FBF220F352D}"/>
              </a:ext>
            </a:extLst>
          </p:cNvPr>
          <p:cNvSpPr/>
          <p:nvPr/>
        </p:nvSpPr>
        <p:spPr>
          <a:xfrm>
            <a:off x="7598266" y="4459902"/>
            <a:ext cx="1289818" cy="751954"/>
          </a:xfrm>
          <a:prstGeom prst="round2DiagRect">
            <a:avLst/>
          </a:prstGeom>
          <a:solidFill>
            <a:srgbClr val="EAAA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200" b="1" dirty="0">
                <a:solidFill>
                  <a:srgbClr val="5E5767"/>
                </a:solidFill>
                <a:latin typeface="Helvetica Condensed"/>
                <a:cs typeface="Calibri" panose="020F0502020204030204" pitchFamily="34" charset="0"/>
              </a:rPr>
              <a:t>Incentive #3</a:t>
            </a:r>
          </a:p>
          <a:p>
            <a:pPr algn="ctr">
              <a:spcAft>
                <a:spcPts val="0"/>
              </a:spcAft>
            </a:pPr>
            <a:r>
              <a:rPr lang="en-US" sz="1200" i="1" dirty="0">
                <a:solidFill>
                  <a:srgbClr val="5E5767"/>
                </a:solidFill>
                <a:latin typeface="Helvetica Condensed"/>
                <a:cs typeface="Calibri" panose="020F0502020204030204" pitchFamily="34" charset="0"/>
              </a:rPr>
              <a:t>up to 25% </a:t>
            </a:r>
          </a:p>
          <a:p>
            <a:pPr algn="ctr">
              <a:spcAft>
                <a:spcPts val="0"/>
              </a:spcAft>
            </a:pPr>
            <a:r>
              <a:rPr lang="en-US" sz="1200" i="1" dirty="0">
                <a:solidFill>
                  <a:srgbClr val="5E5767"/>
                </a:solidFill>
                <a:latin typeface="Helvetica Condensed"/>
                <a:cs typeface="Calibri" panose="020F0502020204030204" pitchFamily="34" charset="0"/>
              </a:rPr>
              <a:t>project cost</a:t>
            </a:r>
          </a:p>
        </p:txBody>
      </p:sp>
      <p:sp>
        <p:nvSpPr>
          <p:cNvPr id="49" name="TextBox 48">
            <a:extLst>
              <a:ext uri="{FF2B5EF4-FFF2-40B4-BE49-F238E27FC236}">
                <a16:creationId xmlns:a16="http://schemas.microsoft.com/office/drawing/2014/main" id="{38A68B45-2535-4FBC-9255-F1F7F01F08A4}"/>
              </a:ext>
            </a:extLst>
          </p:cNvPr>
          <p:cNvSpPr txBox="1"/>
          <p:nvPr/>
        </p:nvSpPr>
        <p:spPr>
          <a:xfrm>
            <a:off x="7416312" y="3236783"/>
            <a:ext cx="1679841" cy="1231106"/>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Verification of Savings</a:t>
            </a:r>
            <a:endParaRPr lang="en-US" sz="1400" dirty="0">
              <a:solidFill>
                <a:srgbClr val="5E5767"/>
              </a:solidFill>
              <a:latin typeface="Helvetica Condensed"/>
              <a:cs typeface="Calibri" panose="020F0502020204030204" pitchFamily="34" charset="0"/>
            </a:endParaRPr>
          </a:p>
          <a:p>
            <a:pPr algn="ctr">
              <a:spcAft>
                <a:spcPts val="600"/>
              </a:spcAft>
            </a:pPr>
            <a:r>
              <a:rPr lang="en-US" sz="1200" dirty="0">
                <a:solidFill>
                  <a:srgbClr val="5E5767"/>
                </a:solidFill>
                <a:latin typeface="Helvetica Condensed"/>
                <a:cs typeface="Calibri" panose="020F0502020204030204" pitchFamily="34" charset="0"/>
              </a:rPr>
              <a:t>Comparison of Performance vs ERP</a:t>
            </a:r>
          </a:p>
          <a:p>
            <a:pPr algn="ctr">
              <a:spcAft>
                <a:spcPts val="600"/>
              </a:spcAft>
            </a:pPr>
            <a:r>
              <a:rPr lang="en-US" sz="1200" dirty="0">
                <a:solidFill>
                  <a:srgbClr val="5E5767"/>
                </a:solidFill>
                <a:latin typeface="Helvetica Condensed"/>
                <a:cs typeface="Calibri" panose="020F0502020204030204" pitchFamily="34" charset="0"/>
              </a:rPr>
              <a:t> </a:t>
            </a:r>
          </a:p>
        </p:txBody>
      </p:sp>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19</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Pay for Performance </a:t>
            </a:r>
          </a:p>
        </p:txBody>
      </p:sp>
      <p:sp>
        <p:nvSpPr>
          <p:cNvPr id="16" name="TextBox 15">
            <a:extLst>
              <a:ext uri="{FF2B5EF4-FFF2-40B4-BE49-F238E27FC236}">
                <a16:creationId xmlns:a16="http://schemas.microsoft.com/office/drawing/2014/main" id="{1530EB1D-6827-425D-A3CF-14FB0543F7D9}"/>
              </a:ext>
            </a:extLst>
          </p:cNvPr>
          <p:cNvSpPr txBox="1"/>
          <p:nvPr/>
        </p:nvSpPr>
        <p:spPr>
          <a:xfrm>
            <a:off x="25545" y="3229969"/>
            <a:ext cx="1679843" cy="1154162"/>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Program Enrollment</a:t>
            </a:r>
            <a:endParaRPr lang="en-US" sz="1400" dirty="0">
              <a:solidFill>
                <a:srgbClr val="5E5767"/>
              </a:solidFill>
              <a:latin typeface="Helvetica Condensed"/>
              <a:cs typeface="Calibri" panose="020F0502020204030204" pitchFamily="34" charset="0"/>
            </a:endParaRPr>
          </a:p>
          <a:p>
            <a:pPr algn="ctr">
              <a:spcAft>
                <a:spcPts val="600"/>
              </a:spcAft>
            </a:pPr>
            <a:r>
              <a:rPr lang="en-US" sz="1200" dirty="0">
                <a:solidFill>
                  <a:srgbClr val="5E5767"/>
                </a:solidFill>
                <a:latin typeface="Helvetica Condensed"/>
                <a:cs typeface="Calibri" panose="020F0502020204030204" pitchFamily="34" charset="0"/>
              </a:rPr>
              <a:t>Submission and Approval of Application</a:t>
            </a:r>
          </a:p>
        </p:txBody>
      </p:sp>
      <p:sp>
        <p:nvSpPr>
          <p:cNvPr id="71" name="Rectangle: Diagonal Corners Rounded 70">
            <a:extLst>
              <a:ext uri="{FF2B5EF4-FFF2-40B4-BE49-F238E27FC236}">
                <a16:creationId xmlns:a16="http://schemas.microsoft.com/office/drawing/2014/main" id="{94B34EE8-E306-4A05-89E5-406C9E2FAFB7}"/>
              </a:ext>
            </a:extLst>
          </p:cNvPr>
          <p:cNvSpPr/>
          <p:nvPr/>
        </p:nvSpPr>
        <p:spPr>
          <a:xfrm>
            <a:off x="1840511" y="4421472"/>
            <a:ext cx="1289818" cy="751954"/>
          </a:xfrm>
          <a:prstGeom prst="round2DiagRect">
            <a:avLst/>
          </a:prstGeom>
          <a:solidFill>
            <a:srgbClr val="EAAA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200" b="1" dirty="0">
                <a:solidFill>
                  <a:srgbClr val="5E5767"/>
                </a:solidFill>
                <a:latin typeface="Helvetica Condensed"/>
                <a:cs typeface="Calibri" panose="020F0502020204030204" pitchFamily="34" charset="0"/>
              </a:rPr>
              <a:t>Incentive #1</a:t>
            </a:r>
          </a:p>
          <a:p>
            <a:pPr algn="ctr">
              <a:spcAft>
                <a:spcPts val="0"/>
              </a:spcAft>
            </a:pPr>
            <a:r>
              <a:rPr lang="en-US" sz="1200" i="1" dirty="0">
                <a:solidFill>
                  <a:srgbClr val="5E5767"/>
                </a:solidFill>
                <a:latin typeface="Helvetica Condensed"/>
                <a:cs typeface="Calibri" panose="020F0502020204030204" pitchFamily="34" charset="0"/>
              </a:rPr>
              <a:t>fixed</a:t>
            </a:r>
            <a:endParaRPr lang="en-US" sz="1200" dirty="0"/>
          </a:p>
        </p:txBody>
      </p:sp>
      <p:sp>
        <p:nvSpPr>
          <p:cNvPr id="27" name="TextBox 26">
            <a:extLst>
              <a:ext uri="{FF2B5EF4-FFF2-40B4-BE49-F238E27FC236}">
                <a16:creationId xmlns:a16="http://schemas.microsoft.com/office/drawing/2014/main" id="{D4B196F6-44F1-4ABF-872C-33E811F58AD7}"/>
              </a:ext>
            </a:extLst>
          </p:cNvPr>
          <p:cNvSpPr txBox="1"/>
          <p:nvPr/>
        </p:nvSpPr>
        <p:spPr>
          <a:xfrm>
            <a:off x="1664336" y="3236783"/>
            <a:ext cx="1679842" cy="1184940"/>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Energy Reduction Plan (ERP)</a:t>
            </a:r>
            <a:endParaRPr lang="en-US" sz="1400" dirty="0">
              <a:solidFill>
                <a:srgbClr val="5E5767"/>
              </a:solidFill>
              <a:latin typeface="Helvetica Condensed"/>
              <a:cs typeface="Calibri" panose="020F0502020204030204" pitchFamily="34" charset="0"/>
            </a:endParaRPr>
          </a:p>
          <a:p>
            <a:pPr algn="ctr">
              <a:spcAft>
                <a:spcPts val="600"/>
              </a:spcAft>
            </a:pPr>
            <a:r>
              <a:rPr lang="en-US" sz="1200" dirty="0">
                <a:solidFill>
                  <a:srgbClr val="5E5767"/>
                </a:solidFill>
                <a:latin typeface="Helvetica Condensed"/>
                <a:cs typeface="Calibri" panose="020F0502020204030204" pitchFamily="34" charset="0"/>
              </a:rPr>
              <a:t>Development and Approval</a:t>
            </a:r>
          </a:p>
        </p:txBody>
      </p:sp>
      <p:sp>
        <p:nvSpPr>
          <p:cNvPr id="54" name="TextBox 53">
            <a:extLst>
              <a:ext uri="{FF2B5EF4-FFF2-40B4-BE49-F238E27FC236}">
                <a16:creationId xmlns:a16="http://schemas.microsoft.com/office/drawing/2014/main" id="{FCB1762F-313D-4811-94AC-02F2DA86192B}"/>
              </a:ext>
            </a:extLst>
          </p:cNvPr>
          <p:cNvSpPr txBox="1"/>
          <p:nvPr/>
        </p:nvSpPr>
        <p:spPr>
          <a:xfrm>
            <a:off x="3280796" y="3229969"/>
            <a:ext cx="1679841" cy="523220"/>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Installation of Measures</a:t>
            </a:r>
          </a:p>
        </p:txBody>
      </p:sp>
      <p:grpSp>
        <p:nvGrpSpPr>
          <p:cNvPr id="14" name="Group 13">
            <a:extLst>
              <a:ext uri="{FF2B5EF4-FFF2-40B4-BE49-F238E27FC236}">
                <a16:creationId xmlns:a16="http://schemas.microsoft.com/office/drawing/2014/main" id="{9C37A797-ABCB-4870-8144-98015A9452A5}"/>
              </a:ext>
            </a:extLst>
          </p:cNvPr>
          <p:cNvGrpSpPr/>
          <p:nvPr/>
        </p:nvGrpSpPr>
        <p:grpSpPr>
          <a:xfrm>
            <a:off x="309821" y="2011501"/>
            <a:ext cx="8446224" cy="1100064"/>
            <a:chOff x="394364" y="1657884"/>
            <a:chExt cx="8446224" cy="1100064"/>
          </a:xfrm>
        </p:grpSpPr>
        <p:sp>
          <p:nvSpPr>
            <p:cNvPr id="72" name="TextBox 71">
              <a:extLst>
                <a:ext uri="{FF2B5EF4-FFF2-40B4-BE49-F238E27FC236}">
                  <a16:creationId xmlns:a16="http://schemas.microsoft.com/office/drawing/2014/main" id="{D5D2E8ED-3E58-4657-A4C1-E1C4C04F043A}"/>
                </a:ext>
              </a:extLst>
            </p:cNvPr>
            <p:cNvSpPr txBox="1"/>
            <p:nvPr/>
          </p:nvSpPr>
          <p:spPr>
            <a:xfrm>
              <a:off x="6654532" y="1900575"/>
              <a:ext cx="687380" cy="261610"/>
            </a:xfrm>
            <a:prstGeom prst="rect">
              <a:avLst/>
            </a:prstGeom>
            <a:solidFill>
              <a:schemeClr val="bg1"/>
            </a:solidFill>
          </p:spPr>
          <p:txBody>
            <a:bodyPr wrap="square" rtlCol="0">
              <a:spAutoFit/>
            </a:bodyPr>
            <a:lstStyle/>
            <a:p>
              <a:pPr algn="ctr"/>
              <a:r>
                <a:rPr lang="en-US" sz="1050" b="1" cap="all" dirty="0">
                  <a:solidFill>
                    <a:srgbClr val="5E97AF"/>
                  </a:solidFill>
                  <a:latin typeface="Helvetica Condensed"/>
                </a:rPr>
                <a:t>1 year</a:t>
              </a:r>
            </a:p>
          </p:txBody>
        </p:sp>
        <p:cxnSp>
          <p:nvCxnSpPr>
            <p:cNvPr id="32" name="Straight Arrow Connector 31">
              <a:extLst>
                <a:ext uri="{FF2B5EF4-FFF2-40B4-BE49-F238E27FC236}">
                  <a16:creationId xmlns:a16="http://schemas.microsoft.com/office/drawing/2014/main" id="{466F8773-D929-4261-8351-8C8F74F239CA}"/>
                </a:ext>
              </a:extLst>
            </p:cNvPr>
            <p:cNvCxnSpPr>
              <a:cxnSpLocks/>
              <a:stCxn id="44" idx="6"/>
              <a:endCxn id="38" idx="2"/>
            </p:cNvCxnSpPr>
            <p:nvPr/>
          </p:nvCxnSpPr>
          <p:spPr>
            <a:xfrm>
              <a:off x="1499264" y="2197210"/>
              <a:ext cx="6321417" cy="0"/>
            </a:xfrm>
            <a:prstGeom prst="straightConnector1">
              <a:avLst/>
            </a:prstGeom>
            <a:ln w="76200">
              <a:solidFill>
                <a:srgbClr val="5E97AF"/>
              </a:solidFill>
              <a:tailEnd type="arrow" w="lg" len="sm"/>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2A434BAD-5B6A-4B2C-8EF2-C19A51886F0D}"/>
                </a:ext>
              </a:extLst>
            </p:cNvPr>
            <p:cNvGrpSpPr/>
            <p:nvPr/>
          </p:nvGrpSpPr>
          <p:grpSpPr>
            <a:xfrm>
              <a:off x="394364" y="1662633"/>
              <a:ext cx="1104900" cy="1069153"/>
              <a:chOff x="1422662" y="2315923"/>
              <a:chExt cx="1104900" cy="1069153"/>
            </a:xfrm>
          </p:grpSpPr>
          <p:sp>
            <p:nvSpPr>
              <p:cNvPr id="44" name="Oval 43">
                <a:extLst>
                  <a:ext uri="{FF2B5EF4-FFF2-40B4-BE49-F238E27FC236}">
                    <a16:creationId xmlns:a16="http://schemas.microsoft.com/office/drawing/2014/main" id="{5C394844-0116-48F3-B96D-2B9D44F7D37A}"/>
                  </a:ext>
                </a:extLst>
              </p:cNvPr>
              <p:cNvSpPr/>
              <p:nvPr/>
            </p:nvSpPr>
            <p:spPr>
              <a:xfrm>
                <a:off x="1422662" y="2315923"/>
                <a:ext cx="1104900" cy="1069153"/>
              </a:xfrm>
              <a:prstGeom prst="ellipse">
                <a:avLst/>
              </a:prstGeom>
              <a:solidFill>
                <a:srgbClr val="5E97A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List">
                <a:extLst>
                  <a:ext uri="{FF2B5EF4-FFF2-40B4-BE49-F238E27FC236}">
                    <a16:creationId xmlns:a16="http://schemas.microsoft.com/office/drawing/2014/main" id="{901A85E6-D839-4550-BB16-2074F22A9A6D}"/>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0745" y="2589114"/>
                <a:ext cx="588735" cy="588735"/>
              </a:xfrm>
              <a:prstGeom prst="rect">
                <a:avLst/>
              </a:prstGeom>
            </p:spPr>
          </p:pic>
        </p:grpSp>
        <p:sp>
          <p:nvSpPr>
            <p:cNvPr id="42" name="Oval 41">
              <a:extLst>
                <a:ext uri="{FF2B5EF4-FFF2-40B4-BE49-F238E27FC236}">
                  <a16:creationId xmlns:a16="http://schemas.microsoft.com/office/drawing/2014/main" id="{755127D2-9C23-4605-9ECC-CA6B75A089C4}"/>
                </a:ext>
              </a:extLst>
            </p:cNvPr>
            <p:cNvSpPr/>
            <p:nvPr/>
          </p:nvSpPr>
          <p:spPr>
            <a:xfrm>
              <a:off x="2036350" y="1657884"/>
              <a:ext cx="1104900" cy="1069153"/>
            </a:xfrm>
            <a:prstGeom prst="ellipse">
              <a:avLst/>
            </a:prstGeom>
            <a:solidFill>
              <a:srgbClr val="8E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28E5FA7-087D-440D-B74A-B4BDD5586956}"/>
                </a:ext>
              </a:extLst>
            </p:cNvPr>
            <p:cNvSpPr/>
            <p:nvPr/>
          </p:nvSpPr>
          <p:spPr>
            <a:xfrm>
              <a:off x="3674266" y="1687357"/>
              <a:ext cx="1104900" cy="1069153"/>
            </a:xfrm>
            <a:prstGeom prst="ellipse">
              <a:avLst/>
            </a:prstGeom>
            <a:solidFill>
              <a:srgbClr val="7EA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C266C3DD-548F-472E-AA34-122DD16D75E1}"/>
                </a:ext>
              </a:extLst>
            </p:cNvPr>
            <p:cNvGrpSpPr/>
            <p:nvPr/>
          </p:nvGrpSpPr>
          <p:grpSpPr>
            <a:xfrm>
              <a:off x="7820681" y="1662633"/>
              <a:ext cx="1019907" cy="1069153"/>
              <a:chOff x="8388913" y="2315923"/>
              <a:chExt cx="1019907" cy="1069153"/>
            </a:xfrm>
          </p:grpSpPr>
          <p:sp>
            <p:nvSpPr>
              <p:cNvPr id="38" name="Oval 37">
                <a:extLst>
                  <a:ext uri="{FF2B5EF4-FFF2-40B4-BE49-F238E27FC236}">
                    <a16:creationId xmlns:a16="http://schemas.microsoft.com/office/drawing/2014/main" id="{B245C16E-7145-45DA-999E-D20CE6BFE155}"/>
                  </a:ext>
                </a:extLst>
              </p:cNvPr>
              <p:cNvSpPr/>
              <p:nvPr/>
            </p:nvSpPr>
            <p:spPr>
              <a:xfrm>
                <a:off x="8388913" y="2315923"/>
                <a:ext cx="1019907" cy="1069153"/>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Money">
                <a:extLst>
                  <a:ext uri="{FF2B5EF4-FFF2-40B4-BE49-F238E27FC236}">
                    <a16:creationId xmlns:a16="http://schemas.microsoft.com/office/drawing/2014/main" id="{4F0E0CB9-FC5A-47D2-9F4B-CE6A0336DD3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37461" y="2554577"/>
                <a:ext cx="522810" cy="566378"/>
              </a:xfrm>
              <a:prstGeom prst="rect">
                <a:avLst/>
              </a:prstGeom>
            </p:spPr>
          </p:pic>
        </p:grpSp>
        <p:pic>
          <p:nvPicPr>
            <p:cNvPr id="46" name="Graphic 45" descr="Money">
              <a:extLst>
                <a:ext uri="{FF2B5EF4-FFF2-40B4-BE49-F238E27FC236}">
                  <a16:creationId xmlns:a16="http://schemas.microsoft.com/office/drawing/2014/main" id="{36039E33-8FE2-4783-98EE-707699009E3E}"/>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5611" y="1895116"/>
              <a:ext cx="566378" cy="566378"/>
            </a:xfrm>
            <a:prstGeom prst="rect">
              <a:avLst/>
            </a:prstGeom>
          </p:spPr>
        </p:pic>
        <p:sp>
          <p:nvSpPr>
            <p:cNvPr id="47" name="Oval 46">
              <a:extLst>
                <a:ext uri="{FF2B5EF4-FFF2-40B4-BE49-F238E27FC236}">
                  <a16:creationId xmlns:a16="http://schemas.microsoft.com/office/drawing/2014/main" id="{C37E879E-66E9-487B-8007-D369FF04E317}"/>
                </a:ext>
              </a:extLst>
            </p:cNvPr>
            <p:cNvSpPr/>
            <p:nvPr/>
          </p:nvSpPr>
          <p:spPr>
            <a:xfrm>
              <a:off x="5312182" y="1688795"/>
              <a:ext cx="1104900" cy="1069153"/>
            </a:xfrm>
            <a:prstGeom prst="ellipse">
              <a:avLst/>
            </a:prstGeom>
            <a:solidFill>
              <a:srgbClr val="6EA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descr="Money">
              <a:extLst>
                <a:ext uri="{FF2B5EF4-FFF2-40B4-BE49-F238E27FC236}">
                  <a16:creationId xmlns:a16="http://schemas.microsoft.com/office/drawing/2014/main" id="{F3532C4D-6954-48F3-A125-FEB6636B5D82}"/>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1443" y="1895116"/>
              <a:ext cx="566378" cy="566378"/>
            </a:xfrm>
            <a:prstGeom prst="rect">
              <a:avLst/>
            </a:prstGeom>
          </p:spPr>
        </p:pic>
        <p:pic>
          <p:nvPicPr>
            <p:cNvPr id="53" name="Graphic 52" descr="Building">
              <a:extLst>
                <a:ext uri="{FF2B5EF4-FFF2-40B4-BE49-F238E27FC236}">
                  <a16:creationId xmlns:a16="http://schemas.microsoft.com/office/drawing/2014/main" id="{AE466561-A4B7-416C-A39F-0FD22F29546D}"/>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30382" y="1913779"/>
              <a:ext cx="592669" cy="592669"/>
            </a:xfrm>
            <a:prstGeom prst="rect">
              <a:avLst/>
            </a:prstGeom>
          </p:spPr>
        </p:pic>
      </p:grpSp>
      <p:sp>
        <p:nvSpPr>
          <p:cNvPr id="57" name="TextBox 56">
            <a:extLst>
              <a:ext uri="{FF2B5EF4-FFF2-40B4-BE49-F238E27FC236}">
                <a16:creationId xmlns:a16="http://schemas.microsoft.com/office/drawing/2014/main" id="{A889F40D-93D1-40FB-BD98-71DE7CC83C13}"/>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NJCleanEnergy.com/P4P</a:t>
            </a:r>
          </a:p>
        </p:txBody>
      </p:sp>
      <p:sp>
        <p:nvSpPr>
          <p:cNvPr id="34" name="TextBox 33">
            <a:extLst>
              <a:ext uri="{FF2B5EF4-FFF2-40B4-BE49-F238E27FC236}">
                <a16:creationId xmlns:a16="http://schemas.microsoft.com/office/drawing/2014/main" id="{270B5DAF-08AB-4AC7-8010-DF23934C5BDF}"/>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
        <p:nvSpPr>
          <p:cNvPr id="29" name="Rectangle: Diagonal Corners Rounded 28">
            <a:extLst>
              <a:ext uri="{FF2B5EF4-FFF2-40B4-BE49-F238E27FC236}">
                <a16:creationId xmlns:a16="http://schemas.microsoft.com/office/drawing/2014/main" id="{92962D80-E139-462E-A4F9-93769CE4EA02}"/>
              </a:ext>
            </a:extLst>
          </p:cNvPr>
          <p:cNvSpPr/>
          <p:nvPr/>
        </p:nvSpPr>
        <p:spPr>
          <a:xfrm>
            <a:off x="5080729" y="5380829"/>
            <a:ext cx="1289818" cy="751954"/>
          </a:xfrm>
          <a:prstGeom prst="round2DiagRect">
            <a:avLst/>
          </a:prstGeom>
          <a:solidFill>
            <a:srgbClr val="EAAA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200" b="1" dirty="0">
                <a:solidFill>
                  <a:srgbClr val="5E5767"/>
                </a:solidFill>
                <a:latin typeface="Helvetica Condensed"/>
                <a:cs typeface="Calibri" panose="020F0502020204030204" pitchFamily="34" charset="0"/>
              </a:rPr>
              <a:t>Incentive #2</a:t>
            </a:r>
          </a:p>
          <a:p>
            <a:pPr algn="ctr">
              <a:spcAft>
                <a:spcPts val="0"/>
              </a:spcAft>
            </a:pPr>
            <a:r>
              <a:rPr lang="en-US" sz="1200" i="1" dirty="0">
                <a:solidFill>
                  <a:srgbClr val="5E5767"/>
                </a:solidFill>
                <a:latin typeface="Helvetica Condensed"/>
                <a:cs typeface="Calibri" panose="020F0502020204030204" pitchFamily="34" charset="0"/>
              </a:rPr>
              <a:t>up to 40% </a:t>
            </a:r>
          </a:p>
          <a:p>
            <a:pPr algn="ctr">
              <a:spcAft>
                <a:spcPts val="0"/>
              </a:spcAft>
            </a:pPr>
            <a:r>
              <a:rPr lang="en-US" sz="1200" i="1" dirty="0">
                <a:solidFill>
                  <a:srgbClr val="5E5767"/>
                </a:solidFill>
                <a:latin typeface="Helvetica Condensed"/>
                <a:cs typeface="Calibri" panose="020F0502020204030204" pitchFamily="34" charset="0"/>
              </a:rPr>
              <a:t>project cost</a:t>
            </a:r>
          </a:p>
        </p:txBody>
      </p:sp>
      <p:sp>
        <p:nvSpPr>
          <p:cNvPr id="30" name="Rectangle: Diagonal Corners Rounded 29">
            <a:extLst>
              <a:ext uri="{FF2B5EF4-FFF2-40B4-BE49-F238E27FC236}">
                <a16:creationId xmlns:a16="http://schemas.microsoft.com/office/drawing/2014/main" id="{87B296EE-971F-4028-A08D-C9747A4BB4B7}"/>
              </a:ext>
            </a:extLst>
          </p:cNvPr>
          <p:cNvSpPr/>
          <p:nvPr/>
        </p:nvSpPr>
        <p:spPr>
          <a:xfrm>
            <a:off x="7598266" y="5387643"/>
            <a:ext cx="1289818" cy="751954"/>
          </a:xfrm>
          <a:prstGeom prst="round2DiagRect">
            <a:avLst/>
          </a:prstGeom>
          <a:solidFill>
            <a:srgbClr val="EAAA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200" b="1" dirty="0">
                <a:solidFill>
                  <a:srgbClr val="5E5767"/>
                </a:solidFill>
                <a:latin typeface="Helvetica Condensed"/>
                <a:cs typeface="Calibri" panose="020F0502020204030204" pitchFamily="34" charset="0"/>
              </a:rPr>
              <a:t>Incentive #3</a:t>
            </a:r>
          </a:p>
          <a:p>
            <a:pPr algn="ctr">
              <a:spcAft>
                <a:spcPts val="0"/>
              </a:spcAft>
            </a:pPr>
            <a:r>
              <a:rPr lang="en-US" sz="1200" i="1" dirty="0">
                <a:solidFill>
                  <a:srgbClr val="5E5767"/>
                </a:solidFill>
                <a:latin typeface="Helvetica Condensed"/>
                <a:cs typeface="Calibri" panose="020F0502020204030204" pitchFamily="34" charset="0"/>
              </a:rPr>
              <a:t>up to 40% </a:t>
            </a:r>
          </a:p>
          <a:p>
            <a:pPr algn="ctr">
              <a:spcAft>
                <a:spcPts val="0"/>
              </a:spcAft>
            </a:pPr>
            <a:r>
              <a:rPr lang="en-US" sz="1200" i="1" dirty="0">
                <a:solidFill>
                  <a:srgbClr val="5E5767"/>
                </a:solidFill>
                <a:latin typeface="Helvetica Condensed"/>
                <a:cs typeface="Calibri" panose="020F0502020204030204" pitchFamily="34" charset="0"/>
              </a:rPr>
              <a:t>project cost</a:t>
            </a:r>
          </a:p>
        </p:txBody>
      </p:sp>
      <p:sp>
        <p:nvSpPr>
          <p:cNvPr id="4" name="TextBox 3">
            <a:extLst>
              <a:ext uri="{FF2B5EF4-FFF2-40B4-BE49-F238E27FC236}">
                <a16:creationId xmlns:a16="http://schemas.microsoft.com/office/drawing/2014/main" id="{64A683BE-77FD-414E-BD8B-C414CA905E46}"/>
              </a:ext>
            </a:extLst>
          </p:cNvPr>
          <p:cNvSpPr txBox="1"/>
          <p:nvPr/>
        </p:nvSpPr>
        <p:spPr>
          <a:xfrm>
            <a:off x="6220114" y="5265119"/>
            <a:ext cx="1538595" cy="830997"/>
          </a:xfrm>
          <a:prstGeom prst="rect">
            <a:avLst/>
          </a:prstGeom>
          <a:noFill/>
        </p:spPr>
        <p:txBody>
          <a:bodyPr wrap="square" rtlCol="0">
            <a:spAutoFit/>
          </a:bodyPr>
          <a:lstStyle/>
          <a:p>
            <a:pPr algn="ctr"/>
            <a:r>
              <a:rPr lang="en-US" sz="1200" b="1" dirty="0">
                <a:solidFill>
                  <a:srgbClr val="89AEB0"/>
                </a:solidFill>
              </a:rPr>
              <a:t>Enhanced incentives to buildings in UEZ/OZ/local gov/K-12 public schools</a:t>
            </a:r>
          </a:p>
        </p:txBody>
      </p:sp>
    </p:spTree>
    <p:extLst>
      <p:ext uri="{BB962C8B-B14F-4D97-AF65-F5344CB8AC3E}">
        <p14:creationId xmlns:p14="http://schemas.microsoft.com/office/powerpoint/2010/main" val="1986012854"/>
      </p:ext>
    </p:extLst>
  </p:cSld>
  <p:clrMapOvr>
    <a:masterClrMapping/>
  </p:clrMapOvr>
  <p:transition advClick="0" advTm="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ECA0CECD-2884-4972-9A31-D0731B620971}"/>
              </a:ext>
            </a:extLst>
          </p:cNvPr>
          <p:cNvSpPr>
            <a:spLocks noGrp="1"/>
          </p:cNvSpPr>
          <p:nvPr>
            <p:ph type="title"/>
          </p:nvPr>
        </p:nvSpPr>
        <p:spPr>
          <a:xfrm>
            <a:off x="-12597" y="363716"/>
            <a:ext cx="7785849" cy="914400"/>
          </a:xfrm>
          <a:prstGeom prst="rect">
            <a:avLst/>
          </a:prstGeom>
          <a:noFill/>
        </p:spPr>
        <p:txBody>
          <a:bodyPr anchor="ctr"/>
          <a:lstStyle/>
          <a:p>
            <a:r>
              <a:rPr lang="en-US" sz="3400" dirty="0">
                <a:sym typeface="Lato Black" charset="0"/>
              </a:rPr>
              <a:t>NJCEP Background</a:t>
            </a:r>
            <a:endParaRPr lang="en-US" sz="3400" dirty="0"/>
          </a:p>
        </p:txBody>
      </p:sp>
      <p:sp>
        <p:nvSpPr>
          <p:cNvPr id="10" name="Content Placeholder 3">
            <a:extLst>
              <a:ext uri="{FF2B5EF4-FFF2-40B4-BE49-F238E27FC236}">
                <a16:creationId xmlns:a16="http://schemas.microsoft.com/office/drawing/2014/main" id="{9A50E97A-9458-42D1-9660-0C6E5C432CBC}"/>
              </a:ext>
            </a:extLst>
          </p:cNvPr>
          <p:cNvSpPr>
            <a:spLocks noGrp="1"/>
          </p:cNvSpPr>
          <p:nvPr>
            <p:ph idx="1"/>
          </p:nvPr>
        </p:nvSpPr>
        <p:spPr>
          <a:xfrm>
            <a:off x="628650" y="1645335"/>
            <a:ext cx="7886700" cy="4283517"/>
          </a:xfrm>
        </p:spPr>
        <p:txBody>
          <a:bodyPr>
            <a:normAutofit lnSpcReduction="10000"/>
          </a:bodyPr>
          <a:lstStyle/>
          <a:p>
            <a:pPr marL="0" indent="0" defTabSz="647700">
              <a:spcBef>
                <a:spcPts val="600"/>
              </a:spcBef>
              <a:buClr>
                <a:srgbClr val="105F9E"/>
              </a:buClr>
              <a:buNone/>
            </a:pPr>
            <a:r>
              <a:rPr lang="en-US" sz="2400" b="1" cap="all" dirty="0">
                <a:solidFill>
                  <a:srgbClr val="5E97AF"/>
                </a:solidFill>
                <a:ea typeface="Arial Unicode MS" panose="020B0604020202020204" pitchFamily="34" charset="-128"/>
                <a:cs typeface="Arial Unicode MS" panose="020B0604020202020204" pitchFamily="34" charset="-128"/>
                <a:sym typeface="Lato Bold" charset="0"/>
              </a:rPr>
              <a:t>Administered by </a:t>
            </a:r>
          </a:p>
          <a:p>
            <a:pPr marL="0" indent="0" defTabSz="647700">
              <a:lnSpc>
                <a:spcPct val="100000"/>
              </a:lnSpc>
              <a:spcBef>
                <a:spcPts val="600"/>
              </a:spcBef>
              <a:spcAft>
                <a:spcPts val="2000"/>
              </a:spcAft>
              <a:buClr>
                <a:srgbClr val="105F9E"/>
              </a:buClr>
              <a:buNone/>
            </a:pPr>
            <a:r>
              <a:rPr lang="en-US" sz="2000" dirty="0">
                <a:solidFill>
                  <a:srgbClr val="5E6167"/>
                </a:solidFill>
                <a:ea typeface="Arial Unicode MS" panose="020B0604020202020204" pitchFamily="34" charset="-128"/>
                <a:cs typeface="Arial Unicode MS" panose="020B0604020202020204" pitchFamily="34" charset="-128"/>
                <a:sym typeface="Lato Bold" charset="0"/>
              </a:rPr>
              <a:t>New Jersey Board of Public Utilities’ Division of Clean Energy</a:t>
            </a:r>
          </a:p>
          <a:p>
            <a:pPr marL="0" indent="0" defTabSz="647700">
              <a:spcBef>
                <a:spcPts val="600"/>
              </a:spcBef>
              <a:buClr>
                <a:srgbClr val="105F9E"/>
              </a:buClr>
              <a:buNone/>
            </a:pPr>
            <a:r>
              <a:rPr lang="en-US" sz="2400" b="1" cap="all" dirty="0">
                <a:solidFill>
                  <a:srgbClr val="5E97AF"/>
                </a:solidFill>
                <a:ea typeface="Arial Unicode MS" panose="020B0604020202020204" pitchFamily="34" charset="-128"/>
                <a:cs typeface="Arial Unicode MS" panose="020B0604020202020204" pitchFamily="34" charset="-128"/>
                <a:sym typeface="Lato Bold" charset="0"/>
              </a:rPr>
              <a:t>Funding</a:t>
            </a:r>
          </a:p>
          <a:p>
            <a:pPr marL="0" indent="0" defTabSz="647700">
              <a:lnSpc>
                <a:spcPct val="100000"/>
              </a:lnSpc>
              <a:spcBef>
                <a:spcPts val="600"/>
              </a:spcBef>
              <a:spcAft>
                <a:spcPts val="2000"/>
              </a:spcAft>
              <a:buClr>
                <a:srgbClr val="105F9E"/>
              </a:buClr>
              <a:buNone/>
            </a:pPr>
            <a:r>
              <a:rPr lang="en-US" sz="2000" dirty="0">
                <a:solidFill>
                  <a:srgbClr val="5E6167"/>
                </a:solidFill>
                <a:ea typeface="Arial Unicode MS" panose="020B0604020202020204" pitchFamily="34" charset="-128"/>
                <a:cs typeface="Arial Unicode MS" panose="020B0604020202020204" pitchFamily="34" charset="-128"/>
                <a:sym typeface="Lato Bold" charset="0"/>
              </a:rPr>
              <a:t>Societal Benefits Charge (SBC) on utility bill</a:t>
            </a:r>
          </a:p>
          <a:p>
            <a:pPr marL="0" indent="0" defTabSz="647700">
              <a:spcBef>
                <a:spcPts val="600"/>
              </a:spcBef>
              <a:buClr>
                <a:srgbClr val="105F9E"/>
              </a:buClr>
              <a:buNone/>
            </a:pPr>
            <a:r>
              <a:rPr lang="en-US" sz="2400" b="1" cap="all" dirty="0">
                <a:solidFill>
                  <a:srgbClr val="5E97AF"/>
                </a:solidFill>
                <a:ea typeface="Arial Unicode MS" panose="020B0604020202020204" pitchFamily="34" charset="-128"/>
                <a:cs typeface="Arial Unicode MS" panose="020B0604020202020204" pitchFamily="34" charset="-128"/>
                <a:sym typeface="Lato Bold" charset="0"/>
              </a:rPr>
              <a:t>Program Goals</a:t>
            </a:r>
          </a:p>
          <a:p>
            <a:pPr defTabSz="647700">
              <a:spcBef>
                <a:spcPts val="600"/>
              </a:spcBef>
              <a:buClr>
                <a:srgbClr val="029035"/>
              </a:buClr>
            </a:pPr>
            <a:r>
              <a:rPr lang="en-US" sz="2000" dirty="0">
                <a:solidFill>
                  <a:srgbClr val="5E6167"/>
                </a:solidFill>
                <a:ea typeface="Arial Unicode MS" panose="020B0604020202020204" pitchFamily="34" charset="-128"/>
                <a:cs typeface="Arial Unicode MS" panose="020B0604020202020204" pitchFamily="34" charset="-128"/>
                <a:sym typeface="Lato Bold" charset="0"/>
              </a:rPr>
              <a:t>Education </a:t>
            </a:r>
          </a:p>
          <a:p>
            <a:pPr defTabSz="647700">
              <a:spcBef>
                <a:spcPts val="600"/>
              </a:spcBef>
              <a:buClr>
                <a:srgbClr val="029035"/>
              </a:buClr>
            </a:pPr>
            <a:r>
              <a:rPr lang="en-US" sz="2000" dirty="0">
                <a:solidFill>
                  <a:srgbClr val="5E6167"/>
                </a:solidFill>
                <a:ea typeface="Arial Unicode MS" panose="020B0604020202020204" pitchFamily="34" charset="-128"/>
                <a:cs typeface="Arial Unicode MS" panose="020B0604020202020204" pitchFamily="34" charset="-128"/>
                <a:sym typeface="Lato Bold" charset="0"/>
              </a:rPr>
              <a:t>Change behavior </a:t>
            </a:r>
          </a:p>
          <a:p>
            <a:pPr defTabSz="647700">
              <a:spcBef>
                <a:spcPts val="600"/>
              </a:spcBef>
              <a:buClr>
                <a:srgbClr val="029035"/>
              </a:buClr>
            </a:pPr>
            <a:r>
              <a:rPr lang="en-US" sz="2000" dirty="0">
                <a:solidFill>
                  <a:srgbClr val="5E6167"/>
                </a:solidFill>
                <a:ea typeface="Arial Unicode MS" panose="020B0604020202020204" pitchFamily="34" charset="-128"/>
                <a:cs typeface="Arial Unicode MS" panose="020B0604020202020204" pitchFamily="34" charset="-128"/>
                <a:sym typeface="Lato Bold" charset="0"/>
              </a:rPr>
              <a:t>Provide opportunity for ALL NJ residents to </a:t>
            </a:r>
          </a:p>
          <a:p>
            <a:pPr marL="568325" indent="0" defTabSz="647700">
              <a:spcBef>
                <a:spcPts val="600"/>
              </a:spcBef>
              <a:buClr>
                <a:srgbClr val="029035"/>
              </a:buClr>
              <a:buNone/>
            </a:pPr>
            <a:r>
              <a:rPr lang="en-US" sz="2000" dirty="0">
                <a:solidFill>
                  <a:srgbClr val="5E6167"/>
                </a:solidFill>
                <a:ea typeface="Arial Unicode MS" panose="020B0604020202020204" pitchFamily="34" charset="-128"/>
                <a:cs typeface="Arial Unicode MS" panose="020B0604020202020204" pitchFamily="34" charset="-128"/>
                <a:sym typeface="Lato Bold" charset="0"/>
              </a:rPr>
              <a:t>reduce energy and lower operating cost</a:t>
            </a:r>
          </a:p>
          <a:p>
            <a:pPr defTabSz="647700">
              <a:spcBef>
                <a:spcPts val="600"/>
              </a:spcBef>
              <a:buClr>
                <a:srgbClr val="029035"/>
              </a:buClr>
            </a:pPr>
            <a:r>
              <a:rPr lang="en-US" sz="2000" dirty="0">
                <a:solidFill>
                  <a:srgbClr val="5E6167"/>
                </a:solidFill>
                <a:ea typeface="Arial Unicode MS" panose="020B0604020202020204" pitchFamily="34" charset="-128"/>
                <a:cs typeface="Arial Unicode MS" panose="020B0604020202020204" pitchFamily="34" charset="-128"/>
                <a:sym typeface="Lato Bold" charset="0"/>
              </a:rPr>
              <a:t>Protect the environment and lower emissions</a:t>
            </a:r>
          </a:p>
          <a:p>
            <a:pPr defTabSz="647700">
              <a:spcBef>
                <a:spcPts val="600"/>
              </a:spcBef>
              <a:buClr>
                <a:srgbClr val="029035"/>
              </a:buClr>
            </a:pPr>
            <a:r>
              <a:rPr lang="en-US" sz="2000" dirty="0">
                <a:solidFill>
                  <a:srgbClr val="5E6167"/>
                </a:solidFill>
                <a:ea typeface="Arial Unicode MS" panose="020B0604020202020204" pitchFamily="34" charset="-128"/>
                <a:cs typeface="Arial Unicode MS" panose="020B0604020202020204" pitchFamily="34" charset="-128"/>
                <a:sym typeface="Lato Bold" charset="0"/>
              </a:rPr>
              <a:t>Meet Governor’s goal of 100% clean energy by 2050</a:t>
            </a:r>
          </a:p>
          <a:p>
            <a:pPr marL="0" indent="0" defTabSz="647700">
              <a:spcBef>
                <a:spcPts val="600"/>
              </a:spcBef>
              <a:buClr>
                <a:srgbClr val="105F9E"/>
              </a:buClr>
              <a:buNone/>
            </a:pPr>
            <a:endParaRPr lang="en-US" sz="2000" dirty="0">
              <a:solidFill>
                <a:schemeClr val="tx1">
                  <a:lumMod val="65000"/>
                  <a:lumOff val="35000"/>
                </a:schemeClr>
              </a:solidFill>
              <a:ea typeface="Arial Unicode MS" panose="020B0604020202020204" pitchFamily="34" charset="-128"/>
              <a:cs typeface="Arial Unicode MS" panose="020B0604020202020204" pitchFamily="34" charset="-128"/>
              <a:sym typeface="Lato Bold" charset="0"/>
            </a:endParaRPr>
          </a:p>
          <a:p>
            <a:pPr marL="0" indent="0" defTabSz="647700">
              <a:spcBef>
                <a:spcPts val="600"/>
              </a:spcBef>
              <a:buClr>
                <a:srgbClr val="105F9E"/>
              </a:buClr>
              <a:buNone/>
            </a:pPr>
            <a:endParaRPr lang="en-US" sz="2000" dirty="0">
              <a:solidFill>
                <a:schemeClr val="tx1">
                  <a:lumMod val="65000"/>
                  <a:lumOff val="35000"/>
                </a:schemeClr>
              </a:solidFill>
              <a:ea typeface="Arial Unicode MS" panose="020B0604020202020204" pitchFamily="34" charset="-128"/>
              <a:cs typeface="Arial Unicode MS" panose="020B0604020202020204" pitchFamily="34" charset="-128"/>
              <a:sym typeface="Lato Bold" charset="0"/>
            </a:endParaRPr>
          </a:p>
          <a:p>
            <a:pPr marL="0" indent="0" defTabSz="647700">
              <a:spcBef>
                <a:spcPts val="600"/>
              </a:spcBef>
              <a:buClr>
                <a:srgbClr val="105F9E"/>
              </a:buClr>
              <a:buNone/>
            </a:pPr>
            <a:endParaRPr lang="en-US" sz="2000" dirty="0"/>
          </a:p>
        </p:txBody>
      </p:sp>
      <p:sp>
        <p:nvSpPr>
          <p:cNvPr id="6" name="Slide Number Placeholder 1">
            <a:extLst>
              <a:ext uri="{FF2B5EF4-FFF2-40B4-BE49-F238E27FC236}">
                <a16:creationId xmlns:a16="http://schemas.microsoft.com/office/drawing/2014/main" id="{DB232E1F-BF40-4282-A40C-79698459F87A}"/>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2</a:t>
            </a:fld>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36110" y="2674374"/>
            <a:ext cx="2349910" cy="2349910"/>
          </a:xfrm>
          <a:prstGeom prst="rect">
            <a:avLst/>
          </a:prstGeom>
        </p:spPr>
      </p:pic>
    </p:spTree>
    <p:extLst>
      <p:ext uri="{BB962C8B-B14F-4D97-AF65-F5344CB8AC3E}">
        <p14:creationId xmlns:p14="http://schemas.microsoft.com/office/powerpoint/2010/main" val="3925828062"/>
      </p:ext>
    </p:extLst>
  </p:cSld>
  <p:clrMapOvr>
    <a:masterClrMapping/>
  </p:clrMapOvr>
  <p:transition advClick="0" advTm="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20</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Direct Install</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98714" y="1005290"/>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NJCleanEnergy.com/DI</a:t>
            </a:r>
          </a:p>
        </p:txBody>
      </p:sp>
      <p:sp>
        <p:nvSpPr>
          <p:cNvPr id="31" name="TextBox 30">
            <a:extLst>
              <a:ext uri="{FF2B5EF4-FFF2-40B4-BE49-F238E27FC236}">
                <a16:creationId xmlns:a16="http://schemas.microsoft.com/office/drawing/2014/main" id="{49B69768-AE48-4DED-B915-8E7D3F6A66A6}"/>
              </a:ext>
            </a:extLst>
          </p:cNvPr>
          <p:cNvSpPr txBox="1"/>
          <p:nvPr/>
        </p:nvSpPr>
        <p:spPr>
          <a:xfrm>
            <a:off x="557561" y="1555803"/>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32" name="TextBox 31">
            <a:extLst>
              <a:ext uri="{FF2B5EF4-FFF2-40B4-BE49-F238E27FC236}">
                <a16:creationId xmlns:a16="http://schemas.microsoft.com/office/drawing/2014/main" id="{E91C7D6A-8730-441B-B115-E785DC2BFDBC}"/>
              </a:ext>
            </a:extLst>
          </p:cNvPr>
          <p:cNvSpPr txBox="1"/>
          <p:nvPr/>
        </p:nvSpPr>
        <p:spPr>
          <a:xfrm>
            <a:off x="557561" y="2591995"/>
            <a:ext cx="137674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SIZE TO QUALIFY</a:t>
            </a:r>
          </a:p>
        </p:txBody>
      </p:sp>
      <p:sp>
        <p:nvSpPr>
          <p:cNvPr id="33" name="TextBox 32">
            <a:extLst>
              <a:ext uri="{FF2B5EF4-FFF2-40B4-BE49-F238E27FC236}">
                <a16:creationId xmlns:a16="http://schemas.microsoft.com/office/drawing/2014/main" id="{0BFD3000-8D7A-4A87-A571-472B9D08EEE5}"/>
              </a:ext>
            </a:extLst>
          </p:cNvPr>
          <p:cNvSpPr txBox="1"/>
          <p:nvPr/>
        </p:nvSpPr>
        <p:spPr>
          <a:xfrm>
            <a:off x="557560" y="3411276"/>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ABOUT</a:t>
            </a:r>
          </a:p>
        </p:txBody>
      </p:sp>
      <p:sp>
        <p:nvSpPr>
          <p:cNvPr id="34" name="TextBox 33">
            <a:extLst>
              <a:ext uri="{FF2B5EF4-FFF2-40B4-BE49-F238E27FC236}">
                <a16:creationId xmlns:a16="http://schemas.microsoft.com/office/drawing/2014/main" id="{8FCA8850-5666-4509-A217-92A7BB96D0D8}"/>
              </a:ext>
            </a:extLst>
          </p:cNvPr>
          <p:cNvSpPr txBox="1"/>
          <p:nvPr/>
        </p:nvSpPr>
        <p:spPr>
          <a:xfrm>
            <a:off x="1934309" y="1555803"/>
            <a:ext cx="4523641" cy="923330"/>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Small to medium sized C&amp;I existing facilities seeking to replace inefficient equipment</a:t>
            </a:r>
            <a:endParaRPr lang="en-US" dirty="0">
              <a:solidFill>
                <a:srgbClr val="5E6167"/>
              </a:solidFill>
              <a:latin typeface="Helvetica Condensed"/>
              <a:ea typeface="+mn-ea"/>
              <a:cs typeface="+mn-cs"/>
              <a:sym typeface="Lato Bold" charset="0"/>
            </a:endParaRPr>
          </a:p>
        </p:txBody>
      </p:sp>
      <p:sp>
        <p:nvSpPr>
          <p:cNvPr id="36" name="TextBox 35">
            <a:extLst>
              <a:ext uri="{FF2B5EF4-FFF2-40B4-BE49-F238E27FC236}">
                <a16:creationId xmlns:a16="http://schemas.microsoft.com/office/drawing/2014/main" id="{D99E16A8-4655-4A99-8CA1-6BC41F380756}"/>
              </a:ext>
            </a:extLst>
          </p:cNvPr>
          <p:cNvSpPr txBox="1"/>
          <p:nvPr/>
        </p:nvSpPr>
        <p:spPr>
          <a:xfrm>
            <a:off x="1934308" y="2591996"/>
            <a:ext cx="6895475" cy="373436"/>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r>
              <a:rPr lang="en-US" dirty="0">
                <a:sym typeface="Lato Bold" charset="0"/>
              </a:rPr>
              <a:t>Average annual peak demand &lt;200 kW in the previous 12 months</a:t>
            </a:r>
          </a:p>
        </p:txBody>
      </p:sp>
      <p:sp>
        <p:nvSpPr>
          <p:cNvPr id="37" name="TextBox 36">
            <a:extLst>
              <a:ext uri="{FF2B5EF4-FFF2-40B4-BE49-F238E27FC236}">
                <a16:creationId xmlns:a16="http://schemas.microsoft.com/office/drawing/2014/main" id="{8440049E-AB6F-4A4C-9F4E-01C79A55633F}"/>
              </a:ext>
            </a:extLst>
          </p:cNvPr>
          <p:cNvSpPr txBox="1"/>
          <p:nvPr/>
        </p:nvSpPr>
        <p:spPr>
          <a:xfrm>
            <a:off x="1915397" y="3411277"/>
            <a:ext cx="7001087" cy="948978"/>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A pre-approved regional Participating Contractor will do a walk-through evaluation and guide users through the program phases</a:t>
            </a:r>
          </a:p>
          <a:p>
            <a:pPr marL="114300" lvl="1" indent="-114300" defTabSz="622300">
              <a:spcAft>
                <a:spcPts val="200"/>
              </a:spcAft>
              <a:buChar char="•"/>
            </a:pPr>
            <a:r>
              <a:rPr lang="en-US" dirty="0">
                <a:solidFill>
                  <a:srgbClr val="5E6167"/>
                </a:solidFill>
                <a:latin typeface="Helvetica Condensed"/>
                <a:ea typeface="+mn-ea"/>
                <a:cs typeface="+mn-cs"/>
              </a:rPr>
              <a:t>Turn-key process with fast project turnaround time</a:t>
            </a:r>
          </a:p>
        </p:txBody>
      </p:sp>
      <p:sp>
        <p:nvSpPr>
          <p:cNvPr id="12" name="TextBox 11">
            <a:extLst>
              <a:ext uri="{FF2B5EF4-FFF2-40B4-BE49-F238E27FC236}">
                <a16:creationId xmlns:a16="http://schemas.microsoft.com/office/drawing/2014/main" id="{3DD25683-7BD6-4944-A1D5-B313317BC7C3}"/>
              </a:ext>
            </a:extLst>
          </p:cNvPr>
          <p:cNvSpPr txBox="1"/>
          <p:nvPr/>
        </p:nvSpPr>
        <p:spPr>
          <a:xfrm>
            <a:off x="557560" y="4750116"/>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 CAP</a:t>
            </a:r>
          </a:p>
        </p:txBody>
      </p:sp>
      <p:sp>
        <p:nvSpPr>
          <p:cNvPr id="13" name="TextBox 12">
            <a:extLst>
              <a:ext uri="{FF2B5EF4-FFF2-40B4-BE49-F238E27FC236}">
                <a16:creationId xmlns:a16="http://schemas.microsoft.com/office/drawing/2014/main" id="{A82E3877-D3EE-4F8D-84C6-187AC5996188}"/>
              </a:ext>
            </a:extLst>
          </p:cNvPr>
          <p:cNvSpPr txBox="1"/>
          <p:nvPr/>
        </p:nvSpPr>
        <p:spPr>
          <a:xfrm>
            <a:off x="1934309" y="4750116"/>
            <a:ext cx="7209692" cy="1528624"/>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$125,000 incentive funding per project/building ($250K UEZ/OZ/</a:t>
            </a:r>
            <a:r>
              <a:rPr lang="en-US" dirty="0">
                <a:solidFill>
                  <a:srgbClr val="5E6167"/>
                </a:solidFill>
                <a:latin typeface="Helvetica Condensed"/>
              </a:rPr>
              <a:t> Local Gov/K-12 Public Schools</a:t>
            </a:r>
            <a:r>
              <a:rPr lang="en-US" dirty="0">
                <a:solidFill>
                  <a:srgbClr val="5E6167"/>
                </a:solidFill>
                <a:latin typeface="Helvetica Condensed"/>
                <a:ea typeface="+mn-ea"/>
                <a:cs typeface="+mn-cs"/>
              </a:rPr>
              <a:t>), or</a:t>
            </a:r>
          </a:p>
          <a:p>
            <a:pPr marL="114300" lvl="1" indent="-114300" defTabSz="622300">
              <a:spcAft>
                <a:spcPts val="200"/>
              </a:spcAft>
              <a:buChar char="•"/>
            </a:pPr>
            <a:r>
              <a:rPr lang="en-US" dirty="0">
                <a:solidFill>
                  <a:srgbClr val="5E6167"/>
                </a:solidFill>
                <a:latin typeface="Helvetica Condensed"/>
                <a:ea typeface="+mn-ea"/>
                <a:cs typeface="+mn-cs"/>
              </a:rPr>
              <a:t>$250,000 per </a:t>
            </a:r>
            <a:r>
              <a:rPr lang="en-US" dirty="0">
                <a:solidFill>
                  <a:srgbClr val="5E6167"/>
                </a:solidFill>
                <a:latin typeface="Helvetica Condensed"/>
              </a:rPr>
              <a:t>entity </a:t>
            </a:r>
            <a:r>
              <a:rPr lang="en-US" dirty="0">
                <a:solidFill>
                  <a:srgbClr val="5E6167"/>
                </a:solidFill>
                <a:latin typeface="Helvetica Condensed"/>
                <a:ea typeface="+mn-ea"/>
                <a:cs typeface="+mn-cs"/>
              </a:rPr>
              <a:t>($500K ESIP; $4M UEZ/OZ/Local Gov/K-12 Public Schools)</a:t>
            </a:r>
          </a:p>
          <a:p>
            <a:pPr marL="114300" lvl="1" indent="-114300" defTabSz="622300">
              <a:spcAft>
                <a:spcPts val="200"/>
              </a:spcAft>
              <a:buChar char="•"/>
            </a:pPr>
            <a:endParaRPr lang="en-US" dirty="0">
              <a:solidFill>
                <a:srgbClr val="5E6167"/>
              </a:solidFill>
              <a:latin typeface="Helvetica Condensed"/>
              <a:ea typeface="+mn-ea"/>
              <a:cs typeface="+mn-cs"/>
            </a:endParaRPr>
          </a:p>
        </p:txBody>
      </p:sp>
      <p:pic>
        <p:nvPicPr>
          <p:cNvPr id="5" name="Picture 4">
            <a:extLst>
              <a:ext uri="{FF2B5EF4-FFF2-40B4-BE49-F238E27FC236}">
                <a16:creationId xmlns:a16="http://schemas.microsoft.com/office/drawing/2014/main" id="{04E2D10B-276B-4A19-B2E3-2D00B8D5F8B7}"/>
              </a:ext>
            </a:extLst>
          </p:cNvPr>
          <p:cNvPicPr>
            <a:picLocks noChangeAspect="1"/>
          </p:cNvPicPr>
          <p:nvPr/>
        </p:nvPicPr>
        <p:blipFill rotWithShape="1">
          <a:blip r:embed="rId3">
            <a:extLst>
              <a:ext uri="{28A0092B-C50C-407E-A947-70E740481C1C}">
                <a14:useLocalDpi xmlns:a14="http://schemas.microsoft.com/office/drawing/2010/main" val="0"/>
              </a:ext>
            </a:extLst>
          </a:blip>
          <a:srcRect l="2596" t="24924" r="55132" b="32554"/>
          <a:stretch/>
        </p:blipFill>
        <p:spPr>
          <a:xfrm>
            <a:off x="6501482" y="1555802"/>
            <a:ext cx="2481024" cy="720975"/>
          </a:xfrm>
          <a:prstGeom prst="rect">
            <a:avLst/>
          </a:prstGeom>
        </p:spPr>
      </p:pic>
      <p:sp>
        <p:nvSpPr>
          <p:cNvPr id="15" name="TextBox 14">
            <a:extLst>
              <a:ext uri="{FF2B5EF4-FFF2-40B4-BE49-F238E27FC236}">
                <a16:creationId xmlns:a16="http://schemas.microsoft.com/office/drawing/2014/main" id="{CB015F61-D280-413A-9524-4334F7A8FD64}"/>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Tree>
    <p:extLst>
      <p:ext uri="{BB962C8B-B14F-4D97-AF65-F5344CB8AC3E}">
        <p14:creationId xmlns:p14="http://schemas.microsoft.com/office/powerpoint/2010/main" val="339147084"/>
      </p:ext>
    </p:extLst>
  </p:cSld>
  <p:clrMapOvr>
    <a:masterClrMapping/>
  </p:clrMapOvr>
  <p:transition advClick="0" advTm="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21</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Direct Install</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99380" y="999358"/>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NJCleanEnergy.com/DI</a:t>
            </a:r>
          </a:p>
        </p:txBody>
      </p:sp>
      <p:sp>
        <p:nvSpPr>
          <p:cNvPr id="2" name="Rectangle: Rounded Corners 1">
            <a:extLst>
              <a:ext uri="{FF2B5EF4-FFF2-40B4-BE49-F238E27FC236}">
                <a16:creationId xmlns:a16="http://schemas.microsoft.com/office/drawing/2014/main" id="{14BC69C3-CC77-4B24-AA4C-5C24FD32900D}"/>
              </a:ext>
            </a:extLst>
          </p:cNvPr>
          <p:cNvSpPr/>
          <p:nvPr/>
        </p:nvSpPr>
        <p:spPr>
          <a:xfrm>
            <a:off x="791915" y="4340686"/>
            <a:ext cx="4974403" cy="561252"/>
          </a:xfrm>
          <a:prstGeom prst="roundRect">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239DD2C5-BDCD-4640-8C80-9306423C7C67}"/>
              </a:ext>
            </a:extLst>
          </p:cNvPr>
          <p:cNvSpPr/>
          <p:nvPr/>
        </p:nvSpPr>
        <p:spPr>
          <a:xfrm>
            <a:off x="5766318" y="4340686"/>
            <a:ext cx="2424839" cy="561252"/>
          </a:xfrm>
          <a:prstGeom prst="roundRect">
            <a:avLst/>
          </a:prstGeom>
          <a:solidFill>
            <a:srgbClr val="898B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6" name="Rectangle: Rounded Corners 25">
            <a:extLst>
              <a:ext uri="{FF2B5EF4-FFF2-40B4-BE49-F238E27FC236}">
                <a16:creationId xmlns:a16="http://schemas.microsoft.com/office/drawing/2014/main" id="{C8E292F6-BAB2-48E7-B7BE-C3F8723CB226}"/>
              </a:ext>
            </a:extLst>
          </p:cNvPr>
          <p:cNvSpPr/>
          <p:nvPr/>
        </p:nvSpPr>
        <p:spPr>
          <a:xfrm>
            <a:off x="6643397" y="2295299"/>
            <a:ext cx="1547760" cy="567599"/>
          </a:xfrm>
          <a:prstGeom prst="roundRect">
            <a:avLst/>
          </a:prstGeom>
          <a:solidFill>
            <a:srgbClr val="898B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7" name="Rectangle: Rounded Corners 26">
            <a:extLst>
              <a:ext uri="{FF2B5EF4-FFF2-40B4-BE49-F238E27FC236}">
                <a16:creationId xmlns:a16="http://schemas.microsoft.com/office/drawing/2014/main" id="{EB92455D-2B4C-43A7-A719-34FA42D29202}"/>
              </a:ext>
            </a:extLst>
          </p:cNvPr>
          <p:cNvSpPr/>
          <p:nvPr/>
        </p:nvSpPr>
        <p:spPr>
          <a:xfrm>
            <a:off x="791915" y="2301440"/>
            <a:ext cx="5851482" cy="567599"/>
          </a:xfrm>
          <a:prstGeom prst="roundRect">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extBox 2">
            <a:extLst>
              <a:ext uri="{FF2B5EF4-FFF2-40B4-BE49-F238E27FC236}">
                <a16:creationId xmlns:a16="http://schemas.microsoft.com/office/drawing/2014/main" id="{BD6EA878-462B-4B37-9C19-8FB4C3D03553}"/>
              </a:ext>
            </a:extLst>
          </p:cNvPr>
          <p:cNvSpPr txBox="1"/>
          <p:nvPr/>
        </p:nvSpPr>
        <p:spPr>
          <a:xfrm>
            <a:off x="768213" y="1610181"/>
            <a:ext cx="5689737" cy="584775"/>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r>
              <a:rPr lang="en-US" sz="1600" b="1" dirty="0"/>
              <a:t>Facilities in Urban Enterprise Zones (UEZ), Opportunity Zones (OZ), local governments, and K-12 public schools:</a:t>
            </a:r>
          </a:p>
        </p:txBody>
      </p:sp>
      <p:sp>
        <p:nvSpPr>
          <p:cNvPr id="29" name="TextBox 28">
            <a:extLst>
              <a:ext uri="{FF2B5EF4-FFF2-40B4-BE49-F238E27FC236}">
                <a16:creationId xmlns:a16="http://schemas.microsoft.com/office/drawing/2014/main" id="{76541255-6894-48DC-A828-75D080B8F7CA}"/>
              </a:ext>
            </a:extLst>
          </p:cNvPr>
          <p:cNvSpPr txBox="1"/>
          <p:nvPr/>
        </p:nvSpPr>
        <p:spPr>
          <a:xfrm>
            <a:off x="768213" y="3943998"/>
            <a:ext cx="4362052" cy="338554"/>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r>
              <a:rPr lang="en-US" sz="1600" b="1" dirty="0"/>
              <a:t>All other eligible facilities:</a:t>
            </a:r>
          </a:p>
        </p:txBody>
      </p:sp>
      <p:sp>
        <p:nvSpPr>
          <p:cNvPr id="30" name="TextBox 29">
            <a:extLst>
              <a:ext uri="{FF2B5EF4-FFF2-40B4-BE49-F238E27FC236}">
                <a16:creationId xmlns:a16="http://schemas.microsoft.com/office/drawing/2014/main" id="{655EF271-808A-44F4-854C-378CA692AE15}"/>
              </a:ext>
            </a:extLst>
          </p:cNvPr>
          <p:cNvSpPr txBox="1"/>
          <p:nvPr/>
        </p:nvSpPr>
        <p:spPr>
          <a:xfrm>
            <a:off x="1621778" y="2397744"/>
            <a:ext cx="4142794" cy="1251625"/>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lgn="ctr"/>
            <a:r>
              <a:rPr lang="en-US" b="1" dirty="0">
                <a:solidFill>
                  <a:schemeClr val="bg1"/>
                </a:solidFill>
              </a:rPr>
              <a:t>INCENTIVE FUNDING</a:t>
            </a:r>
          </a:p>
          <a:p>
            <a:pPr lvl="1" algn="ctr"/>
            <a:endParaRPr lang="en-US" dirty="0">
              <a:solidFill>
                <a:schemeClr val="bg1"/>
              </a:solidFill>
            </a:endParaRPr>
          </a:p>
          <a:p>
            <a:pPr lvl="1" algn="ctr"/>
            <a:r>
              <a:rPr lang="en-US" dirty="0">
                <a:solidFill>
                  <a:srgbClr val="5E97AF"/>
                </a:solidFill>
              </a:rPr>
              <a:t>Up to </a:t>
            </a:r>
            <a:r>
              <a:rPr lang="en-US" b="1" dirty="0">
                <a:solidFill>
                  <a:srgbClr val="5E97AF"/>
                </a:solidFill>
              </a:rPr>
              <a:t>80%</a:t>
            </a:r>
            <a:r>
              <a:rPr lang="en-US" dirty="0">
                <a:solidFill>
                  <a:srgbClr val="5E97AF"/>
                </a:solidFill>
              </a:rPr>
              <a:t> of installed cost is paid directly to the contractor</a:t>
            </a:r>
          </a:p>
        </p:txBody>
      </p:sp>
      <p:sp>
        <p:nvSpPr>
          <p:cNvPr id="35" name="TextBox 34">
            <a:extLst>
              <a:ext uri="{FF2B5EF4-FFF2-40B4-BE49-F238E27FC236}">
                <a16:creationId xmlns:a16="http://schemas.microsoft.com/office/drawing/2014/main" id="{9DC57354-6118-41A5-B4D6-21BB67D1738E}"/>
              </a:ext>
            </a:extLst>
          </p:cNvPr>
          <p:cNvSpPr txBox="1"/>
          <p:nvPr/>
        </p:nvSpPr>
        <p:spPr>
          <a:xfrm>
            <a:off x="6557113" y="2397744"/>
            <a:ext cx="1708688" cy="1251625"/>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lgn="ctr"/>
            <a:r>
              <a:rPr lang="en-US" b="1" dirty="0">
                <a:solidFill>
                  <a:schemeClr val="bg1"/>
                </a:solidFill>
              </a:rPr>
              <a:t>CUSTOMER</a:t>
            </a:r>
          </a:p>
          <a:p>
            <a:pPr lvl="1" algn="ctr"/>
            <a:endParaRPr lang="en-US" dirty="0">
              <a:solidFill>
                <a:srgbClr val="5E5767"/>
              </a:solidFill>
            </a:endParaRPr>
          </a:p>
          <a:p>
            <a:pPr lvl="1" algn="ctr"/>
            <a:r>
              <a:rPr lang="en-US" dirty="0">
                <a:solidFill>
                  <a:srgbClr val="5E5767"/>
                </a:solidFill>
              </a:rPr>
              <a:t>20% of installed cost</a:t>
            </a:r>
          </a:p>
        </p:txBody>
      </p:sp>
      <p:sp>
        <p:nvSpPr>
          <p:cNvPr id="38" name="TextBox 37">
            <a:extLst>
              <a:ext uri="{FF2B5EF4-FFF2-40B4-BE49-F238E27FC236}">
                <a16:creationId xmlns:a16="http://schemas.microsoft.com/office/drawing/2014/main" id="{253A0EF2-FCFC-40B4-B9B5-43A5C0721635}"/>
              </a:ext>
            </a:extLst>
          </p:cNvPr>
          <p:cNvSpPr txBox="1"/>
          <p:nvPr/>
        </p:nvSpPr>
        <p:spPr>
          <a:xfrm>
            <a:off x="1207719" y="4429030"/>
            <a:ext cx="4142794" cy="1251625"/>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lgn="ctr"/>
            <a:r>
              <a:rPr lang="en-US" b="1" dirty="0">
                <a:solidFill>
                  <a:schemeClr val="bg1"/>
                </a:solidFill>
              </a:rPr>
              <a:t>INCENTIVE FUNDING</a:t>
            </a:r>
          </a:p>
          <a:p>
            <a:pPr lvl="1" algn="ctr"/>
            <a:endParaRPr lang="en-US" dirty="0">
              <a:solidFill>
                <a:srgbClr val="5E97AF"/>
              </a:solidFill>
            </a:endParaRPr>
          </a:p>
          <a:p>
            <a:pPr lvl="1" algn="ctr"/>
            <a:r>
              <a:rPr lang="en-US" dirty="0">
                <a:solidFill>
                  <a:srgbClr val="5E97AF"/>
                </a:solidFill>
              </a:rPr>
              <a:t>Up to </a:t>
            </a:r>
            <a:r>
              <a:rPr lang="en-US" b="1" dirty="0">
                <a:solidFill>
                  <a:srgbClr val="5E97AF"/>
                </a:solidFill>
              </a:rPr>
              <a:t>70%</a:t>
            </a:r>
            <a:r>
              <a:rPr lang="en-US" dirty="0">
                <a:solidFill>
                  <a:srgbClr val="5E97AF"/>
                </a:solidFill>
              </a:rPr>
              <a:t> of installed cost is paid directly to the contractor</a:t>
            </a:r>
          </a:p>
        </p:txBody>
      </p:sp>
      <p:sp>
        <p:nvSpPr>
          <p:cNvPr id="39" name="TextBox 38">
            <a:extLst>
              <a:ext uri="{FF2B5EF4-FFF2-40B4-BE49-F238E27FC236}">
                <a16:creationId xmlns:a16="http://schemas.microsoft.com/office/drawing/2014/main" id="{F1C0E3AC-B0C7-4926-94A0-23908C56C60B}"/>
              </a:ext>
            </a:extLst>
          </p:cNvPr>
          <p:cNvSpPr txBox="1"/>
          <p:nvPr/>
        </p:nvSpPr>
        <p:spPr>
          <a:xfrm>
            <a:off x="6124393" y="4433749"/>
            <a:ext cx="1708688" cy="1251625"/>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lgn="ctr"/>
            <a:r>
              <a:rPr lang="en-US" b="1" dirty="0">
                <a:solidFill>
                  <a:schemeClr val="bg1"/>
                </a:solidFill>
              </a:rPr>
              <a:t>CUSTOMER</a:t>
            </a:r>
          </a:p>
          <a:p>
            <a:pPr lvl="1" algn="ctr"/>
            <a:endParaRPr lang="en-US" dirty="0">
              <a:solidFill>
                <a:srgbClr val="5E5767"/>
              </a:solidFill>
            </a:endParaRPr>
          </a:p>
          <a:p>
            <a:pPr lvl="1" algn="ctr"/>
            <a:r>
              <a:rPr lang="en-US" dirty="0">
                <a:solidFill>
                  <a:srgbClr val="5E5767"/>
                </a:solidFill>
              </a:rPr>
              <a:t>30% of installed cost</a:t>
            </a:r>
          </a:p>
        </p:txBody>
      </p:sp>
      <p:sp>
        <p:nvSpPr>
          <p:cNvPr id="16" name="TextBox 15">
            <a:extLst>
              <a:ext uri="{FF2B5EF4-FFF2-40B4-BE49-F238E27FC236}">
                <a16:creationId xmlns:a16="http://schemas.microsoft.com/office/drawing/2014/main" id="{0E170C90-CB97-40F8-B0E3-A119A5610A99}"/>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Tree>
    <p:extLst>
      <p:ext uri="{BB962C8B-B14F-4D97-AF65-F5344CB8AC3E}">
        <p14:creationId xmlns:p14="http://schemas.microsoft.com/office/powerpoint/2010/main" val="661704088"/>
      </p:ext>
    </p:extLst>
  </p:cSld>
  <p:clrMapOvr>
    <a:masterClrMapping/>
  </p:clrMapOvr>
  <p:transition advClick="0" advTm="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22</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endParaRPr lang="en-US" sz="3400" dirty="0"/>
          </a:p>
        </p:txBody>
      </p:sp>
      <p:sp>
        <p:nvSpPr>
          <p:cNvPr id="25" name="TextBox 24">
            <a:extLst>
              <a:ext uri="{FF2B5EF4-FFF2-40B4-BE49-F238E27FC236}">
                <a16:creationId xmlns:a16="http://schemas.microsoft.com/office/drawing/2014/main" id="{DDE3AF90-062D-48DB-B162-0AE2D02012D2}"/>
              </a:ext>
            </a:extLst>
          </p:cNvPr>
          <p:cNvSpPr txBox="1"/>
          <p:nvPr/>
        </p:nvSpPr>
        <p:spPr>
          <a:xfrm>
            <a:off x="5103217" y="995283"/>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NJCleanEnergy.com/CTEEP</a:t>
            </a:r>
          </a:p>
        </p:txBody>
      </p:sp>
      <p:sp>
        <p:nvSpPr>
          <p:cNvPr id="16" name="TextBox 15">
            <a:extLst>
              <a:ext uri="{FF2B5EF4-FFF2-40B4-BE49-F238E27FC236}">
                <a16:creationId xmlns:a16="http://schemas.microsoft.com/office/drawing/2014/main" id="{C07AF787-C5D2-40FA-878A-869BED2887FE}"/>
              </a:ext>
            </a:extLst>
          </p:cNvPr>
          <p:cNvSpPr txBox="1"/>
          <p:nvPr/>
        </p:nvSpPr>
        <p:spPr>
          <a:xfrm>
            <a:off x="557560" y="345106"/>
            <a:ext cx="4178928" cy="954107"/>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spcAft>
                <a:spcPts val="0"/>
              </a:spcAft>
            </a:pPr>
            <a:r>
              <a:rPr lang="en-US" sz="2800" dirty="0">
                <a:solidFill>
                  <a:schemeClr val="bg1"/>
                </a:solidFill>
              </a:rPr>
              <a:t>Customer Tailored  </a:t>
            </a:r>
          </a:p>
          <a:p>
            <a:pPr lvl="1">
              <a:spcAft>
                <a:spcPts val="0"/>
              </a:spcAft>
            </a:pPr>
            <a:r>
              <a:rPr lang="en-US" sz="2800" dirty="0">
                <a:solidFill>
                  <a:schemeClr val="bg1"/>
                </a:solidFill>
              </a:rPr>
              <a:t>Energy Efficiency Pilot</a:t>
            </a:r>
          </a:p>
        </p:txBody>
      </p:sp>
      <p:sp>
        <p:nvSpPr>
          <p:cNvPr id="17" name="TextBox 16">
            <a:extLst>
              <a:ext uri="{FF2B5EF4-FFF2-40B4-BE49-F238E27FC236}">
                <a16:creationId xmlns:a16="http://schemas.microsoft.com/office/drawing/2014/main" id="{E4B4FD54-BF2E-44BF-BEA0-841B2167A058}"/>
              </a:ext>
            </a:extLst>
          </p:cNvPr>
          <p:cNvSpPr txBox="1"/>
          <p:nvPr/>
        </p:nvSpPr>
        <p:spPr>
          <a:xfrm>
            <a:off x="557560" y="1509810"/>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18" name="TextBox 17">
            <a:extLst>
              <a:ext uri="{FF2B5EF4-FFF2-40B4-BE49-F238E27FC236}">
                <a16:creationId xmlns:a16="http://schemas.microsoft.com/office/drawing/2014/main" id="{7BD9EBC9-998A-4E3D-90C7-3EF95BD34686}"/>
              </a:ext>
            </a:extLst>
          </p:cNvPr>
          <p:cNvSpPr txBox="1"/>
          <p:nvPr/>
        </p:nvSpPr>
        <p:spPr>
          <a:xfrm>
            <a:off x="557560" y="2279483"/>
            <a:ext cx="137674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SIZE TO QUALIFY</a:t>
            </a:r>
          </a:p>
        </p:txBody>
      </p:sp>
      <p:sp>
        <p:nvSpPr>
          <p:cNvPr id="21" name="TextBox 20">
            <a:extLst>
              <a:ext uri="{FF2B5EF4-FFF2-40B4-BE49-F238E27FC236}">
                <a16:creationId xmlns:a16="http://schemas.microsoft.com/office/drawing/2014/main" id="{9927208B-AF14-47D8-8803-0AD54C989E5A}"/>
              </a:ext>
            </a:extLst>
          </p:cNvPr>
          <p:cNvSpPr txBox="1"/>
          <p:nvPr/>
        </p:nvSpPr>
        <p:spPr>
          <a:xfrm>
            <a:off x="557560" y="3158677"/>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ABOUT</a:t>
            </a:r>
          </a:p>
        </p:txBody>
      </p:sp>
      <p:sp>
        <p:nvSpPr>
          <p:cNvPr id="22" name="TextBox 21">
            <a:extLst>
              <a:ext uri="{FF2B5EF4-FFF2-40B4-BE49-F238E27FC236}">
                <a16:creationId xmlns:a16="http://schemas.microsoft.com/office/drawing/2014/main" id="{D45B1699-2E77-4CE0-82B0-952944613771}"/>
              </a:ext>
            </a:extLst>
          </p:cNvPr>
          <p:cNvSpPr txBox="1"/>
          <p:nvPr/>
        </p:nvSpPr>
        <p:spPr>
          <a:xfrm>
            <a:off x="1934307" y="1514982"/>
            <a:ext cx="6895474" cy="646331"/>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C&amp;I customers seeking a streamlined/single application for participants submitting for multiple different technology types</a:t>
            </a:r>
            <a:endParaRPr lang="en-US" dirty="0">
              <a:solidFill>
                <a:srgbClr val="5E6167"/>
              </a:solidFill>
              <a:latin typeface="Helvetica Condensed"/>
              <a:ea typeface="+mn-ea"/>
              <a:cs typeface="+mn-cs"/>
              <a:sym typeface="Lato Bold" charset="0"/>
            </a:endParaRPr>
          </a:p>
        </p:txBody>
      </p:sp>
      <p:sp>
        <p:nvSpPr>
          <p:cNvPr id="23" name="TextBox 22">
            <a:extLst>
              <a:ext uri="{FF2B5EF4-FFF2-40B4-BE49-F238E27FC236}">
                <a16:creationId xmlns:a16="http://schemas.microsoft.com/office/drawing/2014/main" id="{D783DD45-688B-4EB3-BC70-090E691DC6B0}"/>
              </a:ext>
            </a:extLst>
          </p:cNvPr>
          <p:cNvSpPr txBox="1"/>
          <p:nvPr/>
        </p:nvSpPr>
        <p:spPr>
          <a:xfrm>
            <a:off x="1934306" y="2293884"/>
            <a:ext cx="6895475" cy="369332"/>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buClr>
                <a:srgbClr val="029035"/>
              </a:buClr>
            </a:pPr>
            <a:r>
              <a:rPr lang="en-US" dirty="0">
                <a:sym typeface="Lato Bold" charset="0"/>
              </a:rPr>
              <a:t>N/A</a:t>
            </a:r>
          </a:p>
        </p:txBody>
      </p:sp>
      <p:sp>
        <p:nvSpPr>
          <p:cNvPr id="28" name="TextBox 27">
            <a:extLst>
              <a:ext uri="{FF2B5EF4-FFF2-40B4-BE49-F238E27FC236}">
                <a16:creationId xmlns:a16="http://schemas.microsoft.com/office/drawing/2014/main" id="{32D43E4A-D944-4EBC-8506-1EC18C02E560}"/>
              </a:ext>
            </a:extLst>
          </p:cNvPr>
          <p:cNvSpPr txBox="1"/>
          <p:nvPr/>
        </p:nvSpPr>
        <p:spPr>
          <a:xfrm>
            <a:off x="1915394" y="3098434"/>
            <a:ext cx="7228605" cy="1554272"/>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On site assistance available </a:t>
            </a:r>
          </a:p>
          <a:p>
            <a:pPr marL="114300" lvl="1" indent="-114300" defTabSz="622300">
              <a:spcAft>
                <a:spcPts val="200"/>
              </a:spcAft>
              <a:buChar char="•"/>
            </a:pPr>
            <a:r>
              <a:rPr lang="en-US" dirty="0">
                <a:solidFill>
                  <a:srgbClr val="5E6167"/>
                </a:solidFill>
                <a:latin typeface="Helvetica Condensed"/>
                <a:ea typeface="+mn-ea"/>
                <a:cs typeface="+mn-cs"/>
              </a:rPr>
              <a:t>One application form for multiple prescriptive or custom measures</a:t>
            </a:r>
          </a:p>
          <a:p>
            <a:pPr marL="114300" lvl="1" indent="-114300" defTabSz="622300">
              <a:spcAft>
                <a:spcPts val="200"/>
              </a:spcAft>
              <a:buChar char="•"/>
            </a:pPr>
            <a:r>
              <a:rPr lang="en-US" dirty="0">
                <a:solidFill>
                  <a:srgbClr val="5E6167"/>
                </a:solidFill>
                <a:latin typeface="Helvetica Condensed"/>
                <a:ea typeface="+mn-ea"/>
                <a:cs typeface="+mn-cs"/>
              </a:rPr>
              <a:t>Utilizes SmartStart Incentives </a:t>
            </a:r>
          </a:p>
          <a:p>
            <a:pPr marL="114300" lvl="1" indent="-114300" defTabSz="622300">
              <a:spcAft>
                <a:spcPts val="200"/>
              </a:spcAft>
              <a:buChar char="•"/>
            </a:pPr>
            <a:r>
              <a:rPr lang="en-US" dirty="0">
                <a:solidFill>
                  <a:srgbClr val="5E6167"/>
                </a:solidFill>
                <a:latin typeface="Helvetica Condensed"/>
                <a:ea typeface="+mn-ea"/>
                <a:cs typeface="+mn-cs"/>
              </a:rPr>
              <a:t>Additional technical incentive available to offset soft costs associated with developing and planning custom projects</a:t>
            </a:r>
            <a:endParaRPr lang="en-US" sz="1000" dirty="0">
              <a:solidFill>
                <a:srgbClr val="5E6167"/>
              </a:solidFill>
              <a:latin typeface="Helvetica Condensed"/>
              <a:ea typeface="+mn-ea"/>
              <a:cs typeface="+mn-cs"/>
            </a:endParaRPr>
          </a:p>
        </p:txBody>
      </p:sp>
      <p:sp>
        <p:nvSpPr>
          <p:cNvPr id="31" name="TextBox 30">
            <a:extLst>
              <a:ext uri="{FF2B5EF4-FFF2-40B4-BE49-F238E27FC236}">
                <a16:creationId xmlns:a16="http://schemas.microsoft.com/office/drawing/2014/main" id="{702B4B13-FA81-4D61-8269-85E3DA55EECA}"/>
              </a:ext>
            </a:extLst>
          </p:cNvPr>
          <p:cNvSpPr txBox="1"/>
          <p:nvPr/>
        </p:nvSpPr>
        <p:spPr>
          <a:xfrm>
            <a:off x="557559" y="4676169"/>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 CAP</a:t>
            </a:r>
          </a:p>
        </p:txBody>
      </p:sp>
      <p:sp>
        <p:nvSpPr>
          <p:cNvPr id="32" name="TextBox 31">
            <a:extLst>
              <a:ext uri="{FF2B5EF4-FFF2-40B4-BE49-F238E27FC236}">
                <a16:creationId xmlns:a16="http://schemas.microsoft.com/office/drawing/2014/main" id="{342E3626-94E6-4EDE-89D9-5B46EE5504F0}"/>
              </a:ext>
            </a:extLst>
          </p:cNvPr>
          <p:cNvSpPr txBox="1"/>
          <p:nvPr/>
        </p:nvSpPr>
        <p:spPr>
          <a:xfrm>
            <a:off x="1915394" y="4676169"/>
            <a:ext cx="6124634" cy="1333698"/>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rPr>
              <a:t>Maximum incentive per entity is the lesser of:</a:t>
            </a:r>
          </a:p>
          <a:p>
            <a:pPr marL="571500" lvl="2" indent="-114300" defTabSz="622300">
              <a:spcAft>
                <a:spcPts val="200"/>
              </a:spcAft>
              <a:buChar char="•"/>
            </a:pPr>
            <a:r>
              <a:rPr lang="en-US" sz="1400" dirty="0">
                <a:solidFill>
                  <a:srgbClr val="5E6167"/>
                </a:solidFill>
                <a:latin typeface="Helvetica Condensed"/>
                <a:ea typeface="+mn-ea"/>
                <a:cs typeface="+mn-cs"/>
              </a:rPr>
              <a:t>$250,000 entity cap,</a:t>
            </a:r>
          </a:p>
          <a:p>
            <a:pPr marL="571500" lvl="2" indent="-114300" defTabSz="622300">
              <a:spcAft>
                <a:spcPts val="200"/>
              </a:spcAft>
              <a:buChar char="•"/>
            </a:pPr>
            <a:r>
              <a:rPr lang="en-US" sz="1400" dirty="0">
                <a:solidFill>
                  <a:srgbClr val="5E6167"/>
                </a:solidFill>
                <a:latin typeface="Helvetica Condensed"/>
                <a:ea typeface="+mn-ea"/>
                <a:cs typeface="+mn-cs"/>
              </a:rPr>
              <a:t>50% of eligible project costs, or </a:t>
            </a:r>
          </a:p>
          <a:p>
            <a:pPr marL="571500" lvl="2" indent="-114300" defTabSz="622300">
              <a:spcAft>
                <a:spcPts val="200"/>
              </a:spcAft>
              <a:buChar char="•"/>
            </a:pPr>
            <a:r>
              <a:rPr lang="en-US" sz="1400" dirty="0">
                <a:solidFill>
                  <a:srgbClr val="5E6167"/>
                </a:solidFill>
                <a:latin typeface="Helvetica Condensed"/>
                <a:ea typeface="+mn-ea"/>
                <a:cs typeface="+mn-cs"/>
              </a:rPr>
              <a:t>Buy-down to 1-year payback</a:t>
            </a:r>
          </a:p>
          <a:p>
            <a:pPr marL="0" lvl="1" defTabSz="622300">
              <a:spcAft>
                <a:spcPts val="200"/>
              </a:spcAft>
            </a:pPr>
            <a:r>
              <a:rPr lang="en-US" sz="1400" dirty="0">
                <a:solidFill>
                  <a:srgbClr val="5E6167"/>
                </a:solidFill>
                <a:latin typeface="Helvetica Condensed"/>
                <a:ea typeface="+mn-ea"/>
                <a:cs typeface="+mn-cs"/>
              </a:rPr>
              <a:t>Up to $10,000 for technical assistance of custom project evaluation</a:t>
            </a:r>
          </a:p>
        </p:txBody>
      </p:sp>
      <p:sp>
        <p:nvSpPr>
          <p:cNvPr id="26" name="TextBox 25">
            <a:extLst>
              <a:ext uri="{FF2B5EF4-FFF2-40B4-BE49-F238E27FC236}">
                <a16:creationId xmlns:a16="http://schemas.microsoft.com/office/drawing/2014/main" id="{738D8FBF-ED50-4A77-97D7-6DB0A049887E}"/>
              </a:ext>
            </a:extLst>
          </p:cNvPr>
          <p:cNvSpPr txBox="1"/>
          <p:nvPr/>
        </p:nvSpPr>
        <p:spPr>
          <a:xfrm>
            <a:off x="6949441" y="534837"/>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
        <p:nvSpPr>
          <p:cNvPr id="27" name="Speech Bubble: Oval 26">
            <a:extLst>
              <a:ext uri="{FF2B5EF4-FFF2-40B4-BE49-F238E27FC236}">
                <a16:creationId xmlns:a16="http://schemas.microsoft.com/office/drawing/2014/main" id="{C47E83FF-F6E5-4041-B2C9-0EDB1C2AC7EF}"/>
              </a:ext>
            </a:extLst>
          </p:cNvPr>
          <p:cNvSpPr/>
          <p:nvPr/>
        </p:nvSpPr>
        <p:spPr>
          <a:xfrm>
            <a:off x="7121477" y="4781022"/>
            <a:ext cx="1837103" cy="1447013"/>
          </a:xfrm>
          <a:prstGeom prst="wedgeEllipseCallout">
            <a:avLst>
              <a:gd name="adj1" fmla="val -46571"/>
              <a:gd name="adj2" fmla="val -55422"/>
            </a:avLst>
          </a:prstGeom>
          <a:solidFill>
            <a:srgbClr val="5E97A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0635504-7E09-4D58-8EAF-57AF8CE1A888}"/>
              </a:ext>
            </a:extLst>
          </p:cNvPr>
          <p:cNvSpPr txBox="1"/>
          <p:nvPr/>
        </p:nvSpPr>
        <p:spPr>
          <a:xfrm>
            <a:off x="7137334" y="5161782"/>
            <a:ext cx="1825926" cy="738664"/>
          </a:xfrm>
          <a:prstGeom prst="rect">
            <a:avLst/>
          </a:prstGeom>
          <a:noFill/>
        </p:spPr>
        <p:txBody>
          <a:bodyPr wrap="square" rtlCol="0">
            <a:spAutoFit/>
          </a:bodyPr>
          <a:lstStyle/>
          <a:p>
            <a:pPr algn="ctr"/>
            <a:r>
              <a:rPr lang="en-US" sz="1400" b="1" cap="all" dirty="0">
                <a:solidFill>
                  <a:srgbClr val="5E97AF"/>
                </a:solidFill>
                <a:latin typeface="Helvetica Condensed"/>
                <a:ea typeface="Arial Unicode MS" panose="020B0604020202020204" pitchFamily="34" charset="-128"/>
                <a:cs typeface="Arial Unicode MS" panose="020B0604020202020204" pitchFamily="34" charset="-128"/>
              </a:rPr>
              <a:t>Same incentive values as SmartStart</a:t>
            </a:r>
          </a:p>
        </p:txBody>
      </p:sp>
    </p:spTree>
    <p:extLst>
      <p:ext uri="{BB962C8B-B14F-4D97-AF65-F5344CB8AC3E}">
        <p14:creationId xmlns:p14="http://schemas.microsoft.com/office/powerpoint/2010/main" val="2443078046"/>
      </p:ext>
    </p:extLst>
  </p:cSld>
  <p:clrMapOvr>
    <a:masterClrMapping/>
  </p:clrMapOvr>
  <p:transition advClick="0" advTm="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5E7A66F-D05A-49FC-88EB-C3836A2A0529}"/>
              </a:ext>
            </a:extLst>
          </p:cNvPr>
          <p:cNvSpPr/>
          <p:nvPr/>
        </p:nvSpPr>
        <p:spPr>
          <a:xfrm>
            <a:off x="297624" y="4982968"/>
            <a:ext cx="8449916" cy="613254"/>
          </a:xfrm>
          <a:prstGeom prst="rect">
            <a:avLst/>
          </a:prstGeom>
          <a:solidFill>
            <a:srgbClr val="5E97A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B9678D8D-03A1-4429-B7A0-1883750DDDD3}"/>
              </a:ext>
            </a:extLst>
          </p:cNvPr>
          <p:cNvSpPr/>
          <p:nvPr/>
        </p:nvSpPr>
        <p:spPr>
          <a:xfrm>
            <a:off x="297624" y="4287802"/>
            <a:ext cx="8449916" cy="613254"/>
          </a:xfrm>
          <a:prstGeom prst="rect">
            <a:avLst/>
          </a:prstGeom>
          <a:solidFill>
            <a:srgbClr val="5E97A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DC30DAD-AD89-4A56-AF37-CF57C7BA6486}"/>
              </a:ext>
            </a:extLst>
          </p:cNvPr>
          <p:cNvSpPr/>
          <p:nvPr/>
        </p:nvSpPr>
        <p:spPr>
          <a:xfrm>
            <a:off x="297624" y="3578555"/>
            <a:ext cx="8449916" cy="613254"/>
          </a:xfrm>
          <a:prstGeom prst="rect">
            <a:avLst/>
          </a:prstGeom>
          <a:solidFill>
            <a:srgbClr val="5E97A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23</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endParaRPr lang="en-US" sz="3400" dirty="0"/>
          </a:p>
        </p:txBody>
      </p:sp>
      <p:sp>
        <p:nvSpPr>
          <p:cNvPr id="26" name="TextBox 25">
            <a:extLst>
              <a:ext uri="{FF2B5EF4-FFF2-40B4-BE49-F238E27FC236}">
                <a16:creationId xmlns:a16="http://schemas.microsoft.com/office/drawing/2014/main" id="{742716C8-2617-41ED-A349-0D2B0243C0F9}"/>
              </a:ext>
            </a:extLst>
          </p:cNvPr>
          <p:cNvSpPr txBox="1"/>
          <p:nvPr/>
        </p:nvSpPr>
        <p:spPr>
          <a:xfrm>
            <a:off x="3078363" y="2997770"/>
            <a:ext cx="1780265" cy="523220"/>
          </a:xfrm>
          <a:prstGeom prst="rect">
            <a:avLst/>
          </a:prstGeom>
          <a:noFill/>
        </p:spPr>
        <p:txBody>
          <a:bodyPr wrap="square" rtlCol="0">
            <a:spAutoFit/>
          </a:bodyPr>
          <a:lstStyle/>
          <a:p>
            <a:pPr algn="ctr"/>
            <a:r>
              <a:rPr lang="en-US" sz="1400" b="1" dirty="0">
                <a:solidFill>
                  <a:srgbClr val="5E97AF"/>
                </a:solidFill>
                <a:latin typeface="Helvetica Condensed"/>
                <a:cs typeface="Calibri" panose="020F0502020204030204" pitchFamily="34" charset="0"/>
              </a:rPr>
              <a:t>Energy Efficiency Plan Approval</a:t>
            </a:r>
            <a:endParaRPr lang="en-US" sz="1200" dirty="0">
              <a:solidFill>
                <a:srgbClr val="5E5767"/>
              </a:solidFill>
              <a:latin typeface="Helvetica Condensed"/>
              <a:cs typeface="Calibri" panose="020F0502020204030204" pitchFamily="34" charset="0"/>
            </a:endParaRPr>
          </a:p>
        </p:txBody>
      </p:sp>
      <p:sp>
        <p:nvSpPr>
          <p:cNvPr id="27" name="TextBox 26">
            <a:extLst>
              <a:ext uri="{FF2B5EF4-FFF2-40B4-BE49-F238E27FC236}">
                <a16:creationId xmlns:a16="http://schemas.microsoft.com/office/drawing/2014/main" id="{AEC3ED4C-A75C-49ED-B6C4-C45FE577BCFF}"/>
              </a:ext>
            </a:extLst>
          </p:cNvPr>
          <p:cNvSpPr txBox="1"/>
          <p:nvPr/>
        </p:nvSpPr>
        <p:spPr>
          <a:xfrm>
            <a:off x="4934935" y="2997770"/>
            <a:ext cx="1896601" cy="523220"/>
          </a:xfrm>
          <a:prstGeom prst="rect">
            <a:avLst/>
          </a:prstGeom>
          <a:noFill/>
        </p:spPr>
        <p:txBody>
          <a:bodyPr wrap="square" rtlCol="0">
            <a:spAutoFit/>
          </a:bodyPr>
          <a:lstStyle/>
          <a:p>
            <a:pPr algn="ctr"/>
            <a:r>
              <a:rPr lang="en-US" sz="1400" b="1" dirty="0">
                <a:solidFill>
                  <a:srgbClr val="5E97AF"/>
                </a:solidFill>
                <a:latin typeface="Helvetica Condensed"/>
                <a:cs typeface="Calibri" panose="020F0502020204030204" pitchFamily="34" charset="0"/>
              </a:rPr>
              <a:t>Installation Complete</a:t>
            </a:r>
            <a:endParaRPr lang="en-US" sz="1200" dirty="0">
              <a:solidFill>
                <a:srgbClr val="5E5767"/>
              </a:solidFill>
              <a:latin typeface="Helvetica Condensed"/>
              <a:cs typeface="Calibri" panose="020F0502020204030204" pitchFamily="34" charset="0"/>
            </a:endParaRPr>
          </a:p>
        </p:txBody>
      </p:sp>
      <p:grpSp>
        <p:nvGrpSpPr>
          <p:cNvPr id="33" name="Group 32">
            <a:extLst>
              <a:ext uri="{FF2B5EF4-FFF2-40B4-BE49-F238E27FC236}">
                <a16:creationId xmlns:a16="http://schemas.microsoft.com/office/drawing/2014/main" id="{85F7803D-709C-48F3-B693-EF8289F5FE34}"/>
              </a:ext>
            </a:extLst>
          </p:cNvPr>
          <p:cNvGrpSpPr/>
          <p:nvPr/>
        </p:nvGrpSpPr>
        <p:grpSpPr>
          <a:xfrm>
            <a:off x="3521519" y="2158924"/>
            <a:ext cx="866893" cy="838846"/>
            <a:chOff x="1420091" y="2334807"/>
            <a:chExt cx="1104900" cy="1069153"/>
          </a:xfrm>
        </p:grpSpPr>
        <p:sp>
          <p:nvSpPr>
            <p:cNvPr id="43" name="Oval 42">
              <a:extLst>
                <a:ext uri="{FF2B5EF4-FFF2-40B4-BE49-F238E27FC236}">
                  <a16:creationId xmlns:a16="http://schemas.microsoft.com/office/drawing/2014/main" id="{FB3AF7B6-7DC4-4FBD-BD90-443BBCA406BD}"/>
                </a:ext>
              </a:extLst>
            </p:cNvPr>
            <p:cNvSpPr/>
            <p:nvPr/>
          </p:nvSpPr>
          <p:spPr>
            <a:xfrm>
              <a:off x="1420091" y="2334807"/>
              <a:ext cx="1104900" cy="1069153"/>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43" descr="List">
              <a:extLst>
                <a:ext uri="{FF2B5EF4-FFF2-40B4-BE49-F238E27FC236}">
                  <a16:creationId xmlns:a16="http://schemas.microsoft.com/office/drawing/2014/main" id="{C6C6D8AD-0C22-4216-93E8-1F2BC0C98986}"/>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2489" y="2570453"/>
              <a:ext cx="588735" cy="588735"/>
            </a:xfrm>
            <a:prstGeom prst="rect">
              <a:avLst/>
            </a:prstGeom>
          </p:spPr>
        </p:pic>
      </p:grpSp>
      <p:sp>
        <p:nvSpPr>
          <p:cNvPr id="45" name="TextBox 44">
            <a:extLst>
              <a:ext uri="{FF2B5EF4-FFF2-40B4-BE49-F238E27FC236}">
                <a16:creationId xmlns:a16="http://schemas.microsoft.com/office/drawing/2014/main" id="{AE72D1D1-2538-4AAF-BD42-C1371EFA6F94}"/>
              </a:ext>
            </a:extLst>
          </p:cNvPr>
          <p:cNvSpPr txBox="1"/>
          <p:nvPr/>
        </p:nvSpPr>
        <p:spPr>
          <a:xfrm>
            <a:off x="6853651" y="2997770"/>
            <a:ext cx="1942014" cy="523220"/>
          </a:xfrm>
          <a:prstGeom prst="rect">
            <a:avLst/>
          </a:prstGeom>
          <a:noFill/>
        </p:spPr>
        <p:txBody>
          <a:bodyPr wrap="square" rtlCol="0">
            <a:spAutoFit/>
          </a:bodyPr>
          <a:lstStyle/>
          <a:p>
            <a:pPr algn="ctr"/>
            <a:r>
              <a:rPr lang="en-US" sz="1400" b="1" dirty="0">
                <a:solidFill>
                  <a:srgbClr val="5E97AF"/>
                </a:solidFill>
                <a:latin typeface="Helvetica Condensed"/>
                <a:cs typeface="Calibri" panose="020F0502020204030204" pitchFamily="34" charset="0"/>
              </a:rPr>
              <a:t>Performance Verification</a:t>
            </a:r>
            <a:endParaRPr lang="en-US" sz="1200" dirty="0">
              <a:solidFill>
                <a:srgbClr val="5E5767"/>
              </a:solidFill>
              <a:latin typeface="Helvetica Condensed"/>
              <a:cs typeface="Calibri" panose="020F0502020204030204" pitchFamily="34" charset="0"/>
            </a:endParaRPr>
          </a:p>
        </p:txBody>
      </p:sp>
      <p:grpSp>
        <p:nvGrpSpPr>
          <p:cNvPr id="4" name="Group 3">
            <a:extLst>
              <a:ext uri="{FF2B5EF4-FFF2-40B4-BE49-F238E27FC236}">
                <a16:creationId xmlns:a16="http://schemas.microsoft.com/office/drawing/2014/main" id="{A4E1C8D0-FC15-418D-8606-D1A94D58B1E4}"/>
              </a:ext>
            </a:extLst>
          </p:cNvPr>
          <p:cNvGrpSpPr/>
          <p:nvPr/>
        </p:nvGrpSpPr>
        <p:grpSpPr>
          <a:xfrm>
            <a:off x="7365716" y="2158924"/>
            <a:ext cx="866893" cy="838846"/>
            <a:chOff x="7230299" y="1904354"/>
            <a:chExt cx="1104900" cy="1069153"/>
          </a:xfrm>
        </p:grpSpPr>
        <p:sp>
          <p:nvSpPr>
            <p:cNvPr id="37" name="Oval 36">
              <a:extLst>
                <a:ext uri="{FF2B5EF4-FFF2-40B4-BE49-F238E27FC236}">
                  <a16:creationId xmlns:a16="http://schemas.microsoft.com/office/drawing/2014/main" id="{F8D38922-8D7D-497F-BB08-9A992AD62C69}"/>
                </a:ext>
              </a:extLst>
            </p:cNvPr>
            <p:cNvSpPr/>
            <p:nvPr/>
          </p:nvSpPr>
          <p:spPr>
            <a:xfrm>
              <a:off x="7230299" y="1904354"/>
              <a:ext cx="1104900" cy="1069153"/>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descr="Checklist">
              <a:extLst>
                <a:ext uri="{FF2B5EF4-FFF2-40B4-BE49-F238E27FC236}">
                  <a16:creationId xmlns:a16="http://schemas.microsoft.com/office/drawing/2014/main" id="{5E2ABA9C-A528-4355-902C-8B5999A2A749}"/>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7155" y="2141396"/>
              <a:ext cx="588735" cy="588735"/>
            </a:xfrm>
            <a:prstGeom prst="rect">
              <a:avLst/>
            </a:prstGeom>
          </p:spPr>
        </p:pic>
      </p:grpSp>
      <p:grpSp>
        <p:nvGrpSpPr>
          <p:cNvPr id="2" name="Group 1">
            <a:extLst>
              <a:ext uri="{FF2B5EF4-FFF2-40B4-BE49-F238E27FC236}">
                <a16:creationId xmlns:a16="http://schemas.microsoft.com/office/drawing/2014/main" id="{AE747EBA-2CF0-409A-BD2B-294190909771}"/>
              </a:ext>
            </a:extLst>
          </p:cNvPr>
          <p:cNvGrpSpPr/>
          <p:nvPr/>
        </p:nvGrpSpPr>
        <p:grpSpPr>
          <a:xfrm>
            <a:off x="5443617" y="2158924"/>
            <a:ext cx="866893" cy="838846"/>
            <a:chOff x="5299447" y="1904354"/>
            <a:chExt cx="1104900" cy="1069153"/>
          </a:xfrm>
        </p:grpSpPr>
        <p:sp>
          <p:nvSpPr>
            <p:cNvPr id="41" name="Oval 40">
              <a:extLst>
                <a:ext uri="{FF2B5EF4-FFF2-40B4-BE49-F238E27FC236}">
                  <a16:creationId xmlns:a16="http://schemas.microsoft.com/office/drawing/2014/main" id="{C1A2C7C2-3666-4FC4-8CBD-53F1B5042786}"/>
                </a:ext>
              </a:extLst>
            </p:cNvPr>
            <p:cNvSpPr/>
            <p:nvPr/>
          </p:nvSpPr>
          <p:spPr>
            <a:xfrm>
              <a:off x="5299447" y="1904354"/>
              <a:ext cx="1104900" cy="1069153"/>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Lightbulb">
              <a:extLst>
                <a:ext uri="{FF2B5EF4-FFF2-40B4-BE49-F238E27FC236}">
                  <a16:creationId xmlns:a16="http://schemas.microsoft.com/office/drawing/2014/main" id="{E92BF33B-0E26-463E-B98C-B8F3F181B921}"/>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83858" y="2141153"/>
              <a:ext cx="588735" cy="588735"/>
            </a:xfrm>
            <a:prstGeom prst="rect">
              <a:avLst/>
            </a:prstGeom>
          </p:spPr>
        </p:pic>
      </p:grpSp>
      <p:sp>
        <p:nvSpPr>
          <p:cNvPr id="47" name="TextBox 46">
            <a:extLst>
              <a:ext uri="{FF2B5EF4-FFF2-40B4-BE49-F238E27FC236}">
                <a16:creationId xmlns:a16="http://schemas.microsoft.com/office/drawing/2014/main" id="{03D35E2A-7011-40F4-8C79-627326235A4A}"/>
              </a:ext>
            </a:extLst>
          </p:cNvPr>
          <p:cNvSpPr txBox="1"/>
          <p:nvPr/>
        </p:nvSpPr>
        <p:spPr>
          <a:xfrm>
            <a:off x="297624" y="1611963"/>
            <a:ext cx="5970078" cy="400110"/>
          </a:xfrm>
          <a:prstGeom prst="rect">
            <a:avLst/>
          </a:prstGeom>
          <a:noFill/>
        </p:spPr>
        <p:txBody>
          <a:bodyPr wrap="square" rtlCol="0">
            <a:spAutoFit/>
          </a:bodyPr>
          <a:lstStyle/>
          <a:p>
            <a:r>
              <a:rPr lang="en-US" sz="2000" b="1" dirty="0">
                <a:solidFill>
                  <a:srgbClr val="5E5767"/>
                </a:solidFill>
                <a:latin typeface="Helvetica Condensed"/>
                <a:cs typeface="Calibri" panose="020F0502020204030204" pitchFamily="34" charset="0"/>
              </a:rPr>
              <a:t>Payment schedule based on program variation:</a:t>
            </a:r>
          </a:p>
        </p:txBody>
      </p:sp>
      <p:sp>
        <p:nvSpPr>
          <p:cNvPr id="48" name="TextBox 47">
            <a:extLst>
              <a:ext uri="{FF2B5EF4-FFF2-40B4-BE49-F238E27FC236}">
                <a16:creationId xmlns:a16="http://schemas.microsoft.com/office/drawing/2014/main" id="{769D4035-6653-4D50-A44D-57C63F008983}"/>
              </a:ext>
            </a:extLst>
          </p:cNvPr>
          <p:cNvSpPr txBox="1"/>
          <p:nvPr/>
        </p:nvSpPr>
        <p:spPr>
          <a:xfrm>
            <a:off x="384913" y="3601866"/>
            <a:ext cx="2562554" cy="584775"/>
          </a:xfrm>
          <a:prstGeom prst="rect">
            <a:avLst/>
          </a:prstGeom>
          <a:noFill/>
        </p:spPr>
        <p:txBody>
          <a:bodyPr wrap="square" rtlCol="0">
            <a:spAutoFit/>
          </a:bodyPr>
          <a:lstStyle/>
          <a:p>
            <a:r>
              <a:rPr lang="en-US" sz="1600" dirty="0">
                <a:solidFill>
                  <a:srgbClr val="5E5767"/>
                </a:solidFill>
                <a:latin typeface="Helvetica Condensed"/>
                <a:cs typeface="Calibri" panose="020F0502020204030204" pitchFamily="34" charset="0"/>
              </a:rPr>
              <a:t>Technical Assistance (Optional)</a:t>
            </a:r>
          </a:p>
        </p:txBody>
      </p:sp>
      <p:sp>
        <p:nvSpPr>
          <p:cNvPr id="49" name="TextBox 48">
            <a:extLst>
              <a:ext uri="{FF2B5EF4-FFF2-40B4-BE49-F238E27FC236}">
                <a16:creationId xmlns:a16="http://schemas.microsoft.com/office/drawing/2014/main" id="{203519CF-43B7-43BF-BD0A-F726AED7C892}"/>
              </a:ext>
            </a:extLst>
          </p:cNvPr>
          <p:cNvSpPr txBox="1"/>
          <p:nvPr/>
        </p:nvSpPr>
        <p:spPr>
          <a:xfrm>
            <a:off x="384913" y="4318397"/>
            <a:ext cx="2562554" cy="584775"/>
          </a:xfrm>
          <a:prstGeom prst="rect">
            <a:avLst/>
          </a:prstGeom>
          <a:noFill/>
        </p:spPr>
        <p:txBody>
          <a:bodyPr wrap="square" rtlCol="0">
            <a:spAutoFit/>
          </a:bodyPr>
          <a:lstStyle/>
          <a:p>
            <a:r>
              <a:rPr lang="en-US" sz="1600" dirty="0">
                <a:solidFill>
                  <a:srgbClr val="5E5767"/>
                </a:solidFill>
                <a:latin typeface="Helvetica Condensed"/>
                <a:cs typeface="Calibri" panose="020F0502020204030204" pitchFamily="34" charset="0"/>
              </a:rPr>
              <a:t>CTEEP Prescriptive Measures</a:t>
            </a:r>
          </a:p>
        </p:txBody>
      </p:sp>
      <p:sp>
        <p:nvSpPr>
          <p:cNvPr id="50" name="TextBox 49">
            <a:extLst>
              <a:ext uri="{FF2B5EF4-FFF2-40B4-BE49-F238E27FC236}">
                <a16:creationId xmlns:a16="http://schemas.microsoft.com/office/drawing/2014/main" id="{55E7CF1C-A888-4F99-9D9A-85E50E356E95}"/>
              </a:ext>
            </a:extLst>
          </p:cNvPr>
          <p:cNvSpPr txBox="1"/>
          <p:nvPr/>
        </p:nvSpPr>
        <p:spPr>
          <a:xfrm>
            <a:off x="384913" y="5120318"/>
            <a:ext cx="2562554" cy="338554"/>
          </a:xfrm>
          <a:prstGeom prst="rect">
            <a:avLst/>
          </a:prstGeom>
          <a:noFill/>
        </p:spPr>
        <p:txBody>
          <a:bodyPr wrap="square" rtlCol="0">
            <a:spAutoFit/>
          </a:bodyPr>
          <a:lstStyle/>
          <a:p>
            <a:r>
              <a:rPr lang="en-US" sz="1600" dirty="0">
                <a:solidFill>
                  <a:srgbClr val="5E5767"/>
                </a:solidFill>
                <a:latin typeface="Helvetica Condensed"/>
                <a:cs typeface="Calibri" panose="020F0502020204030204" pitchFamily="34" charset="0"/>
              </a:rPr>
              <a:t>CTEEP Custom Measures</a:t>
            </a:r>
          </a:p>
        </p:txBody>
      </p:sp>
      <p:sp>
        <p:nvSpPr>
          <p:cNvPr id="53" name="TextBox 52">
            <a:extLst>
              <a:ext uri="{FF2B5EF4-FFF2-40B4-BE49-F238E27FC236}">
                <a16:creationId xmlns:a16="http://schemas.microsoft.com/office/drawing/2014/main" id="{783C44ED-B3DD-458A-9A51-2670EFE28E2C}"/>
              </a:ext>
            </a:extLst>
          </p:cNvPr>
          <p:cNvSpPr txBox="1"/>
          <p:nvPr/>
        </p:nvSpPr>
        <p:spPr>
          <a:xfrm>
            <a:off x="3433524" y="3711491"/>
            <a:ext cx="1104900" cy="338554"/>
          </a:xfrm>
          <a:prstGeom prst="rect">
            <a:avLst/>
          </a:prstGeom>
          <a:noFill/>
        </p:spPr>
        <p:txBody>
          <a:bodyPr wrap="square" rtlCol="0">
            <a:spAutoFit/>
          </a:bodyPr>
          <a:lstStyle/>
          <a:p>
            <a:pPr algn="ctr"/>
            <a:r>
              <a:rPr lang="en-US" sz="1600" dirty="0">
                <a:solidFill>
                  <a:srgbClr val="5E5767"/>
                </a:solidFill>
                <a:latin typeface="Helvetica Condensed"/>
                <a:cs typeface="Calibri" panose="020F0502020204030204" pitchFamily="34" charset="0"/>
              </a:rPr>
              <a:t>50%</a:t>
            </a:r>
          </a:p>
        </p:txBody>
      </p:sp>
      <p:sp>
        <p:nvSpPr>
          <p:cNvPr id="54" name="TextBox 53">
            <a:extLst>
              <a:ext uri="{FF2B5EF4-FFF2-40B4-BE49-F238E27FC236}">
                <a16:creationId xmlns:a16="http://schemas.microsoft.com/office/drawing/2014/main" id="{21537CA3-E167-49BE-84E1-CC8DC7F25D1E}"/>
              </a:ext>
            </a:extLst>
          </p:cNvPr>
          <p:cNvSpPr txBox="1"/>
          <p:nvPr/>
        </p:nvSpPr>
        <p:spPr>
          <a:xfrm>
            <a:off x="5408915" y="3719327"/>
            <a:ext cx="1104900" cy="338554"/>
          </a:xfrm>
          <a:prstGeom prst="rect">
            <a:avLst/>
          </a:prstGeom>
          <a:noFill/>
        </p:spPr>
        <p:txBody>
          <a:bodyPr wrap="square" rtlCol="0">
            <a:spAutoFit/>
          </a:bodyPr>
          <a:lstStyle/>
          <a:p>
            <a:pPr algn="ctr"/>
            <a:r>
              <a:rPr lang="en-US" sz="1600" dirty="0">
                <a:solidFill>
                  <a:srgbClr val="5E5767"/>
                </a:solidFill>
                <a:latin typeface="Helvetica Condensed"/>
                <a:cs typeface="Calibri" panose="020F0502020204030204" pitchFamily="34" charset="0"/>
              </a:rPr>
              <a:t>50%</a:t>
            </a:r>
          </a:p>
        </p:txBody>
      </p:sp>
      <p:sp>
        <p:nvSpPr>
          <p:cNvPr id="55" name="TextBox 54">
            <a:extLst>
              <a:ext uri="{FF2B5EF4-FFF2-40B4-BE49-F238E27FC236}">
                <a16:creationId xmlns:a16="http://schemas.microsoft.com/office/drawing/2014/main" id="{8EB95669-D78E-4581-9952-FA7003CA6186}"/>
              </a:ext>
            </a:extLst>
          </p:cNvPr>
          <p:cNvSpPr txBox="1"/>
          <p:nvPr/>
        </p:nvSpPr>
        <p:spPr>
          <a:xfrm>
            <a:off x="5373183" y="4432832"/>
            <a:ext cx="1104900" cy="338554"/>
          </a:xfrm>
          <a:prstGeom prst="rect">
            <a:avLst/>
          </a:prstGeom>
          <a:noFill/>
        </p:spPr>
        <p:txBody>
          <a:bodyPr wrap="square" rtlCol="0">
            <a:spAutoFit/>
          </a:bodyPr>
          <a:lstStyle/>
          <a:p>
            <a:pPr algn="ctr"/>
            <a:r>
              <a:rPr lang="en-US" sz="1600" dirty="0">
                <a:solidFill>
                  <a:srgbClr val="5E5767"/>
                </a:solidFill>
                <a:latin typeface="Helvetica Condensed"/>
                <a:cs typeface="Calibri" panose="020F0502020204030204" pitchFamily="34" charset="0"/>
              </a:rPr>
              <a:t>100%</a:t>
            </a:r>
          </a:p>
        </p:txBody>
      </p:sp>
      <p:sp>
        <p:nvSpPr>
          <p:cNvPr id="56" name="TextBox 55">
            <a:extLst>
              <a:ext uri="{FF2B5EF4-FFF2-40B4-BE49-F238E27FC236}">
                <a16:creationId xmlns:a16="http://schemas.microsoft.com/office/drawing/2014/main" id="{22F392DA-41CC-419B-AF86-522746B99526}"/>
              </a:ext>
            </a:extLst>
          </p:cNvPr>
          <p:cNvSpPr txBox="1"/>
          <p:nvPr/>
        </p:nvSpPr>
        <p:spPr>
          <a:xfrm>
            <a:off x="5408915" y="5123740"/>
            <a:ext cx="1104900" cy="338554"/>
          </a:xfrm>
          <a:prstGeom prst="rect">
            <a:avLst/>
          </a:prstGeom>
          <a:noFill/>
        </p:spPr>
        <p:txBody>
          <a:bodyPr wrap="square" rtlCol="0">
            <a:spAutoFit/>
          </a:bodyPr>
          <a:lstStyle/>
          <a:p>
            <a:pPr algn="ctr"/>
            <a:r>
              <a:rPr lang="en-US" sz="1600" dirty="0">
                <a:solidFill>
                  <a:srgbClr val="5E5767"/>
                </a:solidFill>
                <a:latin typeface="Helvetica Condensed"/>
                <a:cs typeface="Calibri" panose="020F0502020204030204" pitchFamily="34" charset="0"/>
              </a:rPr>
              <a:t>90%</a:t>
            </a:r>
          </a:p>
        </p:txBody>
      </p:sp>
      <p:sp>
        <p:nvSpPr>
          <p:cNvPr id="57" name="TextBox 56">
            <a:extLst>
              <a:ext uri="{FF2B5EF4-FFF2-40B4-BE49-F238E27FC236}">
                <a16:creationId xmlns:a16="http://schemas.microsoft.com/office/drawing/2014/main" id="{C4641C22-334A-4343-8D1A-5BE70406F5CC}"/>
              </a:ext>
            </a:extLst>
          </p:cNvPr>
          <p:cNvSpPr txBox="1"/>
          <p:nvPr/>
        </p:nvSpPr>
        <p:spPr>
          <a:xfrm>
            <a:off x="7246712" y="5120318"/>
            <a:ext cx="1104900" cy="338554"/>
          </a:xfrm>
          <a:prstGeom prst="rect">
            <a:avLst/>
          </a:prstGeom>
          <a:noFill/>
        </p:spPr>
        <p:txBody>
          <a:bodyPr wrap="square" rtlCol="0">
            <a:spAutoFit/>
          </a:bodyPr>
          <a:lstStyle/>
          <a:p>
            <a:pPr algn="ctr"/>
            <a:r>
              <a:rPr lang="en-US" sz="1600" dirty="0">
                <a:solidFill>
                  <a:srgbClr val="5E5767"/>
                </a:solidFill>
                <a:latin typeface="Helvetica Condensed"/>
                <a:cs typeface="Calibri" panose="020F0502020204030204" pitchFamily="34" charset="0"/>
              </a:rPr>
              <a:t>10%</a:t>
            </a:r>
          </a:p>
        </p:txBody>
      </p:sp>
      <p:sp>
        <p:nvSpPr>
          <p:cNvPr id="29" name="TextBox 28">
            <a:extLst>
              <a:ext uri="{FF2B5EF4-FFF2-40B4-BE49-F238E27FC236}">
                <a16:creationId xmlns:a16="http://schemas.microsoft.com/office/drawing/2014/main" id="{9BA34825-212D-4809-80BD-E5BD93E96894}"/>
              </a:ext>
            </a:extLst>
          </p:cNvPr>
          <p:cNvSpPr txBox="1"/>
          <p:nvPr/>
        </p:nvSpPr>
        <p:spPr>
          <a:xfrm>
            <a:off x="6949441" y="534837"/>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
        <p:nvSpPr>
          <p:cNvPr id="30" name="TextBox 29">
            <a:extLst>
              <a:ext uri="{FF2B5EF4-FFF2-40B4-BE49-F238E27FC236}">
                <a16:creationId xmlns:a16="http://schemas.microsoft.com/office/drawing/2014/main" id="{66D4CAC9-9CD3-4A68-8BBF-0ADF7C707860}"/>
              </a:ext>
            </a:extLst>
          </p:cNvPr>
          <p:cNvSpPr txBox="1"/>
          <p:nvPr/>
        </p:nvSpPr>
        <p:spPr>
          <a:xfrm>
            <a:off x="5103217" y="995283"/>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NJCleanEnergy.com/CTEEP</a:t>
            </a:r>
          </a:p>
        </p:txBody>
      </p:sp>
      <p:sp>
        <p:nvSpPr>
          <p:cNvPr id="31" name="TextBox 30">
            <a:extLst>
              <a:ext uri="{FF2B5EF4-FFF2-40B4-BE49-F238E27FC236}">
                <a16:creationId xmlns:a16="http://schemas.microsoft.com/office/drawing/2014/main" id="{9DB1F28C-1C3F-4067-A68D-FAB67C581385}"/>
              </a:ext>
            </a:extLst>
          </p:cNvPr>
          <p:cNvSpPr txBox="1"/>
          <p:nvPr/>
        </p:nvSpPr>
        <p:spPr>
          <a:xfrm>
            <a:off x="557560" y="345106"/>
            <a:ext cx="4178928" cy="954107"/>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spcAft>
                <a:spcPts val="0"/>
              </a:spcAft>
            </a:pPr>
            <a:r>
              <a:rPr lang="en-US" sz="2800" dirty="0">
                <a:solidFill>
                  <a:schemeClr val="bg1"/>
                </a:solidFill>
              </a:rPr>
              <a:t>Customer Tailored  </a:t>
            </a:r>
          </a:p>
          <a:p>
            <a:pPr lvl="1">
              <a:spcAft>
                <a:spcPts val="0"/>
              </a:spcAft>
            </a:pPr>
            <a:r>
              <a:rPr lang="en-US" sz="2800" dirty="0">
                <a:solidFill>
                  <a:schemeClr val="bg1"/>
                </a:solidFill>
              </a:rPr>
              <a:t>Energy Efficiency Pilot</a:t>
            </a:r>
          </a:p>
        </p:txBody>
      </p:sp>
      <p:cxnSp>
        <p:nvCxnSpPr>
          <p:cNvPr id="8" name="Straight Connector 7">
            <a:extLst>
              <a:ext uri="{FF2B5EF4-FFF2-40B4-BE49-F238E27FC236}">
                <a16:creationId xmlns:a16="http://schemas.microsoft.com/office/drawing/2014/main" id="{D56EBDE5-B574-46DD-9FC6-436C74E616E8}"/>
              </a:ext>
            </a:extLst>
          </p:cNvPr>
          <p:cNvCxnSpPr/>
          <p:nvPr/>
        </p:nvCxnSpPr>
        <p:spPr>
          <a:xfrm>
            <a:off x="4941711" y="3578555"/>
            <a:ext cx="0" cy="2031749"/>
          </a:xfrm>
          <a:prstGeom prst="line">
            <a:avLst/>
          </a:prstGeom>
          <a:ln w="15875">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DC44E6E-6E5B-4125-B784-E89BBDB17C98}"/>
              </a:ext>
            </a:extLst>
          </p:cNvPr>
          <p:cNvCxnSpPr/>
          <p:nvPr/>
        </p:nvCxnSpPr>
        <p:spPr>
          <a:xfrm>
            <a:off x="6853183" y="3578555"/>
            <a:ext cx="0" cy="2031749"/>
          </a:xfrm>
          <a:prstGeom prst="line">
            <a:avLst/>
          </a:prstGeom>
          <a:ln w="15875">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4A0F0A5-B7F2-4969-9F89-1E3F49D83772}"/>
              </a:ext>
            </a:extLst>
          </p:cNvPr>
          <p:cNvCxnSpPr/>
          <p:nvPr/>
        </p:nvCxnSpPr>
        <p:spPr>
          <a:xfrm>
            <a:off x="3030238" y="3578555"/>
            <a:ext cx="0" cy="2031749"/>
          </a:xfrm>
          <a:prstGeom prst="line">
            <a:avLst/>
          </a:prstGeom>
          <a:ln w="15875">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182247"/>
      </p:ext>
    </p:extLst>
  </p:cSld>
  <p:clrMapOvr>
    <a:masterClrMapping/>
  </p:clrMapOvr>
  <p:transition advClick="0" advTm="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C&amp;I Portfolio of Programs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24</a:t>
            </a:fld>
            <a:endParaRPr lang="en-US" dirty="0"/>
          </a:p>
        </p:txBody>
      </p:sp>
      <p:sp>
        <p:nvSpPr>
          <p:cNvPr id="9" name="TextBox 8">
            <a:extLst>
              <a:ext uri="{FF2B5EF4-FFF2-40B4-BE49-F238E27FC236}">
                <a16:creationId xmlns:a16="http://schemas.microsoft.com/office/drawing/2014/main" id="{66A153A4-DB98-4736-B0EB-DE98F42E963A}"/>
              </a:ext>
            </a:extLst>
          </p:cNvPr>
          <p:cNvSpPr txBox="1"/>
          <p:nvPr/>
        </p:nvSpPr>
        <p:spPr>
          <a:xfrm>
            <a:off x="-12597" y="1386124"/>
            <a:ext cx="9120553" cy="338554"/>
          </a:xfrm>
          <a:prstGeom prst="rect">
            <a:avLst/>
          </a:prstGeom>
          <a:noFill/>
        </p:spPr>
        <p:txBody>
          <a:bodyPr wrap="square" rtlCol="0">
            <a:spAutoFit/>
          </a:bodyPr>
          <a:lstStyle/>
          <a:p>
            <a:pPr algn="ctr"/>
            <a:r>
              <a:rPr lang="en-US" sz="1600" b="1" dirty="0">
                <a:solidFill>
                  <a:schemeClr val="tx1">
                    <a:lumMod val="65000"/>
                    <a:lumOff val="35000"/>
                  </a:schemeClr>
                </a:solidFill>
              </a:rPr>
              <a:t>Eligible Sectors: </a:t>
            </a:r>
            <a:r>
              <a:rPr lang="en-US" sz="1600" dirty="0">
                <a:solidFill>
                  <a:schemeClr val="tx1">
                    <a:lumMod val="65000"/>
                    <a:lumOff val="35000"/>
                  </a:schemeClr>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Commercial, Industrial, Government, Schools, Non-Profit, Institutional and Multifamily</a:t>
            </a:r>
          </a:p>
        </p:txBody>
      </p:sp>
      <p:sp>
        <p:nvSpPr>
          <p:cNvPr id="13" name="TextBox 12">
            <a:extLst>
              <a:ext uri="{FF2B5EF4-FFF2-40B4-BE49-F238E27FC236}">
                <a16:creationId xmlns:a16="http://schemas.microsoft.com/office/drawing/2014/main" id="{21CD8018-3617-4BAB-81A3-2CF2F7B0A430}"/>
              </a:ext>
            </a:extLst>
          </p:cNvPr>
          <p:cNvSpPr txBox="1"/>
          <p:nvPr/>
        </p:nvSpPr>
        <p:spPr>
          <a:xfrm>
            <a:off x="550178" y="2893129"/>
            <a:ext cx="1855493" cy="2507321"/>
          </a:xfrm>
          <a:prstGeom prst="rect">
            <a:avLst/>
          </a:prstGeom>
          <a:solidFill>
            <a:srgbClr val="D0D8EB"/>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Energy Benchmarking</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Local Government Energy Audits                             (for non-profits too)</a:t>
            </a:r>
          </a:p>
          <a:p>
            <a:pPr marL="114300" lvl="1" indent="-114300" algn="l" defTabSz="622300" rtl="0">
              <a:lnSpc>
                <a:spcPct val="100000"/>
              </a:lnSpc>
              <a:spcBef>
                <a:spcPct val="0"/>
              </a:spcBef>
              <a:spcAft>
                <a:spcPts val="600"/>
              </a:spcAft>
              <a:buChar char="•"/>
            </a:pPr>
            <a:endParaRPr lang="en-US" sz="1200" u="none" kern="1200" dirty="0">
              <a:solidFill>
                <a:srgbClr val="003B5C">
                  <a:hueOff val="0"/>
                  <a:satOff val="0"/>
                  <a:lumOff val="0"/>
                  <a:alphaOff val="0"/>
                </a:srgbClr>
              </a:solidFill>
              <a:latin typeface="Helvetica Condensed"/>
            </a:endParaRPr>
          </a:p>
        </p:txBody>
      </p:sp>
      <p:sp>
        <p:nvSpPr>
          <p:cNvPr id="14" name="TextBox 13">
            <a:extLst>
              <a:ext uri="{FF2B5EF4-FFF2-40B4-BE49-F238E27FC236}">
                <a16:creationId xmlns:a16="http://schemas.microsoft.com/office/drawing/2014/main" id="{178B42A0-D057-4636-B785-604F9F47E605}"/>
              </a:ext>
            </a:extLst>
          </p:cNvPr>
          <p:cNvSpPr txBox="1"/>
          <p:nvPr/>
        </p:nvSpPr>
        <p:spPr>
          <a:xfrm>
            <a:off x="2587984" y="2893129"/>
            <a:ext cx="1832978" cy="2507321"/>
          </a:xfrm>
          <a:prstGeom prst="rect">
            <a:avLst/>
          </a:prstGeom>
          <a:solidFill>
            <a:srgbClr val="CCE2E6"/>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Multifamily*</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Single Measure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Multi-measure </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Large Energy Users</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Pay for Performance</a:t>
            </a:r>
            <a:endParaRPr lang="en-US" sz="800" dirty="0">
              <a:solidFill>
                <a:srgbClr val="003B5C">
                  <a:hueOff val="0"/>
                  <a:satOff val="0"/>
                  <a:lumOff val="0"/>
                  <a:alphaOff val="0"/>
                </a:srgbClr>
              </a:solidFill>
              <a:latin typeface="Helvetica Condensed"/>
            </a:endParaRP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Direct Install  </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Customer Tailored Energy Efficiency Pilot</a:t>
            </a:r>
            <a:endParaRPr lang="en-US" sz="800" dirty="0">
              <a:solidFill>
                <a:srgbClr val="003B5C">
                  <a:hueOff val="0"/>
                  <a:satOff val="0"/>
                  <a:lumOff val="0"/>
                  <a:alphaOff val="0"/>
                </a:srgbClr>
              </a:solidFill>
              <a:latin typeface="Helvetica Condensed"/>
            </a:endParaRPr>
          </a:p>
        </p:txBody>
      </p:sp>
      <p:sp>
        <p:nvSpPr>
          <p:cNvPr id="15" name="TextBox 14">
            <a:extLst>
              <a:ext uri="{FF2B5EF4-FFF2-40B4-BE49-F238E27FC236}">
                <a16:creationId xmlns:a16="http://schemas.microsoft.com/office/drawing/2014/main" id="{53CC4CDE-71DE-40C8-9FA9-8B884DA722C2}"/>
              </a:ext>
            </a:extLst>
          </p:cNvPr>
          <p:cNvSpPr txBox="1"/>
          <p:nvPr/>
        </p:nvSpPr>
        <p:spPr>
          <a:xfrm>
            <a:off x="4603275" y="2893129"/>
            <a:ext cx="1884844" cy="2507321"/>
          </a:xfrm>
          <a:prstGeom prst="rect">
            <a:avLst/>
          </a:prstGeom>
          <a:solidFill>
            <a:srgbClr val="F8E5D0"/>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SmartStart</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 </a:t>
            </a:r>
          </a:p>
          <a:p>
            <a:pPr marL="114300" lvl="1" indent="-114300" algn="l" defTabSz="622300" rtl="0">
              <a:lnSpc>
                <a:spcPct val="100000"/>
              </a:lnSpc>
              <a:spcBef>
                <a:spcPct val="0"/>
              </a:spcBef>
              <a:spcAft>
                <a:spcPts val="200"/>
              </a:spcAft>
              <a:buChar char="•"/>
            </a:pPr>
            <a:endParaRPr lang="en-US" sz="1200" u="none" kern="1200" dirty="0">
              <a:solidFill>
                <a:srgbClr val="003B5C">
                  <a:hueOff val="0"/>
                  <a:satOff val="0"/>
                  <a:lumOff val="0"/>
                  <a:alphaOff val="0"/>
                </a:srgbClr>
              </a:solidFill>
              <a:latin typeface="Helvetica Condensed"/>
            </a:endParaRPr>
          </a:p>
        </p:txBody>
      </p:sp>
      <p:sp>
        <p:nvSpPr>
          <p:cNvPr id="16" name="TextBox 15">
            <a:extLst>
              <a:ext uri="{FF2B5EF4-FFF2-40B4-BE49-F238E27FC236}">
                <a16:creationId xmlns:a16="http://schemas.microsoft.com/office/drawing/2014/main" id="{121E0821-8941-40D1-8ADE-0F11F9DD5BBC}"/>
              </a:ext>
            </a:extLst>
          </p:cNvPr>
          <p:cNvSpPr txBox="1"/>
          <p:nvPr/>
        </p:nvSpPr>
        <p:spPr>
          <a:xfrm>
            <a:off x="6670432" y="2893129"/>
            <a:ext cx="1844918" cy="2507321"/>
          </a:xfrm>
          <a:prstGeom prst="rect">
            <a:avLst/>
          </a:prstGeom>
          <a:solidFill>
            <a:srgbClr val="5E97AF">
              <a:alpha val="20000"/>
            </a:srgbClr>
          </a:solidFill>
          <a:ln>
            <a:no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Combined Heat &amp; Power </a:t>
            </a:r>
            <a:r>
              <a:rPr lang="en-US" sz="800" dirty="0">
                <a:solidFill>
                  <a:srgbClr val="003B5C">
                    <a:hueOff val="0"/>
                    <a:satOff val="0"/>
                    <a:lumOff val="0"/>
                    <a:alphaOff val="0"/>
                  </a:srgbClr>
                </a:solidFill>
                <a:latin typeface="Helvetica Condensed"/>
              </a:rPr>
              <a:t>- </a:t>
            </a:r>
            <a:r>
              <a:rPr lang="en-US" sz="1200" dirty="0">
                <a:solidFill>
                  <a:srgbClr val="003B5C">
                    <a:hueOff val="0"/>
                    <a:satOff val="0"/>
                    <a:lumOff val="0"/>
                    <a:alphaOff val="0"/>
                  </a:srgbClr>
                </a:solidFill>
                <a:latin typeface="Helvetica Condensed"/>
              </a:rPr>
              <a:t>Fuel Cells </a:t>
            </a: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Microgrid Development</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Battery Storage*</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Electric Vehicles*</a:t>
            </a:r>
          </a:p>
        </p:txBody>
      </p:sp>
      <p:sp>
        <p:nvSpPr>
          <p:cNvPr id="17" name="TextBox 16">
            <a:extLst>
              <a:ext uri="{FF2B5EF4-FFF2-40B4-BE49-F238E27FC236}">
                <a16:creationId xmlns:a16="http://schemas.microsoft.com/office/drawing/2014/main" id="{C6A40B2B-C4AC-433F-939D-AA247BB98BE4}"/>
              </a:ext>
            </a:extLst>
          </p:cNvPr>
          <p:cNvSpPr txBox="1"/>
          <p:nvPr/>
        </p:nvSpPr>
        <p:spPr>
          <a:xfrm>
            <a:off x="2587984" y="2143323"/>
            <a:ext cx="1832978" cy="642823"/>
          </a:xfrm>
          <a:prstGeom prst="rect">
            <a:avLst/>
          </a:prstGeom>
          <a:solidFill>
            <a:srgbClr val="006C82"/>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COMPREHENSIVE PROGRAMS</a:t>
            </a:r>
          </a:p>
        </p:txBody>
      </p:sp>
      <p:sp>
        <p:nvSpPr>
          <p:cNvPr id="18" name="TextBox 17">
            <a:extLst>
              <a:ext uri="{FF2B5EF4-FFF2-40B4-BE49-F238E27FC236}">
                <a16:creationId xmlns:a16="http://schemas.microsoft.com/office/drawing/2014/main" id="{9AFEEF8A-3677-4859-8E37-F517850D7A20}"/>
              </a:ext>
            </a:extLst>
          </p:cNvPr>
          <p:cNvSpPr txBox="1"/>
          <p:nvPr/>
        </p:nvSpPr>
        <p:spPr>
          <a:xfrm>
            <a:off x="4603275" y="2143323"/>
            <a:ext cx="1884844" cy="642823"/>
          </a:xfrm>
          <a:prstGeom prst="rect">
            <a:avLst/>
          </a:prstGeom>
          <a:solidFill>
            <a:srgbClr val="EAAA00"/>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SINGLE MEASURE REBATES</a:t>
            </a:r>
          </a:p>
        </p:txBody>
      </p:sp>
      <p:sp>
        <p:nvSpPr>
          <p:cNvPr id="19" name="TextBox 18">
            <a:extLst>
              <a:ext uri="{FF2B5EF4-FFF2-40B4-BE49-F238E27FC236}">
                <a16:creationId xmlns:a16="http://schemas.microsoft.com/office/drawing/2014/main" id="{35CFF35A-9D84-46AB-A4B3-CD300B4C8A0A}"/>
              </a:ext>
            </a:extLst>
          </p:cNvPr>
          <p:cNvSpPr txBox="1"/>
          <p:nvPr/>
        </p:nvSpPr>
        <p:spPr>
          <a:xfrm>
            <a:off x="541116" y="2143323"/>
            <a:ext cx="1864555" cy="636227"/>
          </a:xfrm>
          <a:prstGeom prst="rect">
            <a:avLst/>
          </a:prstGeom>
          <a:solidFill>
            <a:srgbClr val="147BD1"/>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cap="all" baseline="0" dirty="0">
                <a:latin typeface="Helvetica Condensed"/>
              </a:rPr>
              <a:t>MEASTUREMENT &amp; AUDITS</a:t>
            </a:r>
          </a:p>
        </p:txBody>
      </p:sp>
      <p:sp>
        <p:nvSpPr>
          <p:cNvPr id="20" name="TextBox 19">
            <a:extLst>
              <a:ext uri="{FF2B5EF4-FFF2-40B4-BE49-F238E27FC236}">
                <a16:creationId xmlns:a16="http://schemas.microsoft.com/office/drawing/2014/main" id="{F9FC628E-D87F-42A9-94D7-2F829E0AB899}"/>
              </a:ext>
            </a:extLst>
          </p:cNvPr>
          <p:cNvSpPr txBox="1"/>
          <p:nvPr/>
        </p:nvSpPr>
        <p:spPr>
          <a:xfrm>
            <a:off x="6670432" y="2143323"/>
            <a:ext cx="1844918" cy="629698"/>
          </a:xfrm>
          <a:prstGeom prst="rect">
            <a:avLst/>
          </a:prstGeom>
          <a:solidFill>
            <a:srgbClr val="5E97AF"/>
          </a:solidFill>
          <a:ln>
            <a:noFill/>
          </a:ln>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114300" lvl="1" indent="-114300" algn="ctr" defTabSz="622300" rtl="0">
              <a:lnSpc>
                <a:spcPct val="100000"/>
              </a:lnSpc>
              <a:spcBef>
                <a:spcPct val="0"/>
              </a:spcBef>
              <a:spcAft>
                <a:spcPts val="200"/>
              </a:spcAft>
              <a:buNone/>
            </a:pPr>
            <a:r>
              <a:rPr lang="en-US" sz="1400" b="1" kern="1200" cap="all" baseline="0" dirty="0">
                <a:latin typeface="Helvetica Condensed"/>
              </a:rPr>
              <a:t>DISTRIBUTED ENERGY RESOURCES</a:t>
            </a:r>
            <a:endParaRPr lang="en-US" sz="1400" u="none" kern="1200" dirty="0">
              <a:solidFill>
                <a:srgbClr val="003B5C">
                  <a:hueOff val="0"/>
                  <a:satOff val="0"/>
                  <a:lumOff val="0"/>
                  <a:alphaOff val="0"/>
                </a:srgbClr>
              </a:solidFill>
              <a:latin typeface="Helvetica Condensed"/>
            </a:endParaRPr>
          </a:p>
        </p:txBody>
      </p:sp>
      <p:sp>
        <p:nvSpPr>
          <p:cNvPr id="21" name="Double Brace 20">
            <a:extLst>
              <a:ext uri="{FF2B5EF4-FFF2-40B4-BE49-F238E27FC236}">
                <a16:creationId xmlns:a16="http://schemas.microsoft.com/office/drawing/2014/main" id="{B4066172-A696-40B6-8380-7092F8893DAF}"/>
              </a:ext>
            </a:extLst>
          </p:cNvPr>
          <p:cNvSpPr/>
          <p:nvPr/>
        </p:nvSpPr>
        <p:spPr>
          <a:xfrm rot="16200000">
            <a:off x="3603263" y="2851801"/>
            <a:ext cx="3898231" cy="1832980"/>
          </a:xfrm>
          <a:prstGeom prst="bracePair">
            <a:avLst>
              <a:gd name="adj" fmla="val 6233"/>
            </a:avLst>
          </a:prstGeom>
          <a:ln w="25400" cap="rnd">
            <a:solidFill>
              <a:srgbClr val="D3D3D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66814E04-E4A6-4D07-8E9A-5681F7DC6254}"/>
              </a:ext>
            </a:extLst>
          </p:cNvPr>
          <p:cNvSpPr txBox="1"/>
          <p:nvPr/>
        </p:nvSpPr>
        <p:spPr>
          <a:xfrm>
            <a:off x="5694949" y="5768505"/>
            <a:ext cx="2859578" cy="276999"/>
          </a:xfrm>
          <a:prstGeom prst="rect">
            <a:avLst/>
          </a:prstGeom>
          <a:noFill/>
        </p:spPr>
        <p:txBody>
          <a:bodyPr wrap="square" rtlCol="0">
            <a:spAutoFit/>
          </a:bodyPr>
          <a:lstStyle/>
          <a:p>
            <a:pPr algn="r"/>
            <a:r>
              <a:rPr lang="en-US" sz="1200" i="1" dirty="0">
                <a:solidFill>
                  <a:srgbClr val="5E6167"/>
                </a:solidFill>
                <a:latin typeface="Helvetica Condensed"/>
              </a:rPr>
              <a:t>* </a:t>
            </a:r>
            <a:r>
              <a:rPr lang="en-US" sz="1200" i="1" dirty="0">
                <a:solidFill>
                  <a:srgbClr val="5E6167"/>
                </a:solidFill>
                <a:latin typeface="Helvetica Condensed"/>
                <a:ea typeface="+mn-ea"/>
                <a:cs typeface="+mn-cs"/>
              </a:rPr>
              <a:t>coming</a:t>
            </a:r>
            <a:r>
              <a:rPr lang="en-US" sz="1200" i="1" dirty="0">
                <a:solidFill>
                  <a:srgbClr val="5E6167"/>
                </a:solidFill>
                <a:latin typeface="Helvetica Condensed"/>
              </a:rPr>
              <a:t> soon!</a:t>
            </a:r>
          </a:p>
        </p:txBody>
      </p:sp>
    </p:spTree>
    <p:extLst>
      <p:ext uri="{BB962C8B-B14F-4D97-AF65-F5344CB8AC3E}">
        <p14:creationId xmlns:p14="http://schemas.microsoft.com/office/powerpoint/2010/main" val="4185600164"/>
      </p:ext>
    </p:extLst>
  </p:cSld>
  <p:clrMapOvr>
    <a:masterClrMapping/>
  </p:clrMapOvr>
  <p:transition advClick="0" advTm="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25</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SmartStart</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NJCleanEnergy.com/SSB</a:t>
            </a:r>
          </a:p>
        </p:txBody>
      </p:sp>
      <p:sp>
        <p:nvSpPr>
          <p:cNvPr id="17" name="TextBox 16">
            <a:extLst>
              <a:ext uri="{FF2B5EF4-FFF2-40B4-BE49-F238E27FC236}">
                <a16:creationId xmlns:a16="http://schemas.microsoft.com/office/drawing/2014/main" id="{FBD69F64-E6B0-417D-A45A-BBAA433F58D4}"/>
              </a:ext>
            </a:extLst>
          </p:cNvPr>
          <p:cNvSpPr txBox="1"/>
          <p:nvPr/>
        </p:nvSpPr>
        <p:spPr>
          <a:xfrm>
            <a:off x="476459" y="1602192"/>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18" name="TextBox 17">
            <a:extLst>
              <a:ext uri="{FF2B5EF4-FFF2-40B4-BE49-F238E27FC236}">
                <a16:creationId xmlns:a16="http://schemas.microsoft.com/office/drawing/2014/main" id="{33474F66-C0E7-4108-A1A3-1B26E2773E00}"/>
              </a:ext>
            </a:extLst>
          </p:cNvPr>
          <p:cNvSpPr txBox="1"/>
          <p:nvPr/>
        </p:nvSpPr>
        <p:spPr>
          <a:xfrm>
            <a:off x="476459" y="2472674"/>
            <a:ext cx="137674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SIZE TO QUALIFY</a:t>
            </a:r>
          </a:p>
        </p:txBody>
      </p:sp>
      <p:sp>
        <p:nvSpPr>
          <p:cNvPr id="21" name="TextBox 20">
            <a:extLst>
              <a:ext uri="{FF2B5EF4-FFF2-40B4-BE49-F238E27FC236}">
                <a16:creationId xmlns:a16="http://schemas.microsoft.com/office/drawing/2014/main" id="{85CE869C-ED31-4210-ADEB-9112DCC90261}"/>
              </a:ext>
            </a:extLst>
          </p:cNvPr>
          <p:cNvSpPr txBox="1"/>
          <p:nvPr/>
        </p:nvSpPr>
        <p:spPr>
          <a:xfrm>
            <a:off x="487610" y="3183389"/>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ABOUT</a:t>
            </a:r>
          </a:p>
        </p:txBody>
      </p:sp>
      <p:sp>
        <p:nvSpPr>
          <p:cNvPr id="23" name="TextBox 22">
            <a:extLst>
              <a:ext uri="{FF2B5EF4-FFF2-40B4-BE49-F238E27FC236}">
                <a16:creationId xmlns:a16="http://schemas.microsoft.com/office/drawing/2014/main" id="{638E7AE5-F232-49B8-B806-71EA98578588}"/>
              </a:ext>
            </a:extLst>
          </p:cNvPr>
          <p:cNvSpPr txBox="1"/>
          <p:nvPr/>
        </p:nvSpPr>
        <p:spPr>
          <a:xfrm>
            <a:off x="1853205" y="2492423"/>
            <a:ext cx="6895475" cy="369332"/>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r>
              <a:rPr lang="en-US" dirty="0">
                <a:sym typeface="Lato Bold" charset="0"/>
              </a:rPr>
              <a:t>N/A</a:t>
            </a:r>
          </a:p>
        </p:txBody>
      </p:sp>
      <p:sp>
        <p:nvSpPr>
          <p:cNvPr id="28" name="TextBox 27">
            <a:extLst>
              <a:ext uri="{FF2B5EF4-FFF2-40B4-BE49-F238E27FC236}">
                <a16:creationId xmlns:a16="http://schemas.microsoft.com/office/drawing/2014/main" id="{ECAFA7F2-66E0-4A54-8AE9-E6A57824498E}"/>
              </a:ext>
            </a:extLst>
          </p:cNvPr>
          <p:cNvSpPr txBox="1"/>
          <p:nvPr/>
        </p:nvSpPr>
        <p:spPr>
          <a:xfrm>
            <a:off x="1848944" y="3183389"/>
            <a:ext cx="6998464" cy="1528624"/>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Individual high efficiency equipment rebates for new construction, renovation, remodeling, equipment replacement</a:t>
            </a:r>
          </a:p>
          <a:p>
            <a:pPr marL="114300" lvl="1" indent="-114300" defTabSz="622300">
              <a:spcAft>
                <a:spcPts val="200"/>
              </a:spcAft>
              <a:buChar char="•"/>
            </a:pPr>
            <a:r>
              <a:rPr lang="en-US" dirty="0">
                <a:solidFill>
                  <a:srgbClr val="5E6167"/>
                </a:solidFill>
                <a:latin typeface="Helvetica Condensed"/>
                <a:ea typeface="+mn-ea"/>
                <a:cs typeface="+mn-cs"/>
              </a:rPr>
              <a:t>Prescriptive and custom designed measures</a:t>
            </a:r>
          </a:p>
          <a:p>
            <a:pPr marL="114300" lvl="1" indent="-114300" defTabSz="622300">
              <a:spcAft>
                <a:spcPts val="200"/>
              </a:spcAft>
              <a:buChar char="•"/>
            </a:pPr>
            <a:r>
              <a:rPr lang="en-US" dirty="0">
                <a:solidFill>
                  <a:srgbClr val="5E6167"/>
                </a:solidFill>
                <a:latin typeface="Helvetica Condensed"/>
                <a:ea typeface="+mn-ea"/>
                <a:cs typeface="+mn-cs"/>
              </a:rPr>
              <a:t>Pre-approval required for lighting ≥ $100,000 and </a:t>
            </a:r>
            <a:r>
              <a:rPr lang="en-US" u="sng" dirty="0">
                <a:solidFill>
                  <a:srgbClr val="5E6167"/>
                </a:solidFill>
                <a:latin typeface="Helvetica Condensed"/>
                <a:ea typeface="+mn-ea"/>
                <a:cs typeface="+mn-cs"/>
              </a:rPr>
              <a:t>all</a:t>
            </a:r>
            <a:r>
              <a:rPr lang="en-US" dirty="0">
                <a:solidFill>
                  <a:srgbClr val="5E6167"/>
                </a:solidFill>
                <a:latin typeface="Helvetica Condensed"/>
                <a:ea typeface="+mn-ea"/>
                <a:cs typeface="+mn-cs"/>
              </a:rPr>
              <a:t> custom measures</a:t>
            </a:r>
          </a:p>
        </p:txBody>
      </p:sp>
      <p:sp>
        <p:nvSpPr>
          <p:cNvPr id="31" name="TextBox 30">
            <a:extLst>
              <a:ext uri="{FF2B5EF4-FFF2-40B4-BE49-F238E27FC236}">
                <a16:creationId xmlns:a16="http://schemas.microsoft.com/office/drawing/2014/main" id="{7E3F9A19-E1CF-4A29-A735-308FAB982788}"/>
              </a:ext>
            </a:extLst>
          </p:cNvPr>
          <p:cNvSpPr txBox="1"/>
          <p:nvPr/>
        </p:nvSpPr>
        <p:spPr>
          <a:xfrm>
            <a:off x="476459" y="4811086"/>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 CAP</a:t>
            </a:r>
          </a:p>
        </p:txBody>
      </p:sp>
      <p:sp>
        <p:nvSpPr>
          <p:cNvPr id="32" name="TextBox 31">
            <a:extLst>
              <a:ext uri="{FF2B5EF4-FFF2-40B4-BE49-F238E27FC236}">
                <a16:creationId xmlns:a16="http://schemas.microsoft.com/office/drawing/2014/main" id="{F152AD1E-7784-4459-A15F-E0EF24582EDB}"/>
              </a:ext>
            </a:extLst>
          </p:cNvPr>
          <p:cNvSpPr txBox="1"/>
          <p:nvPr/>
        </p:nvSpPr>
        <p:spPr>
          <a:xfrm>
            <a:off x="1853205" y="4760805"/>
            <a:ext cx="7209692" cy="1395254"/>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Prescriptive: $500,000 for each electric or gas account</a:t>
            </a:r>
          </a:p>
          <a:p>
            <a:pPr marL="114300" lvl="1" indent="-114300" defTabSz="622300">
              <a:spcAft>
                <a:spcPts val="200"/>
              </a:spcAft>
              <a:buFontTx/>
              <a:buChar char="•"/>
            </a:pPr>
            <a:r>
              <a:rPr lang="en-US" dirty="0">
                <a:solidFill>
                  <a:srgbClr val="5E6167"/>
                </a:solidFill>
                <a:latin typeface="Helvetica Condensed"/>
                <a:ea typeface="+mn-ea"/>
                <a:cs typeface="+mn-cs"/>
              </a:rPr>
              <a:t>Custom, lesser of the following:</a:t>
            </a:r>
          </a:p>
          <a:p>
            <a:pPr marL="571500" lvl="2" indent="-114300" defTabSz="622300">
              <a:spcAft>
                <a:spcPts val="200"/>
              </a:spcAft>
              <a:buFontTx/>
              <a:buChar char="•"/>
            </a:pPr>
            <a:r>
              <a:rPr lang="en-US" sz="1400" dirty="0">
                <a:solidFill>
                  <a:srgbClr val="5E6167"/>
                </a:solidFill>
                <a:latin typeface="Helvetica Condensed"/>
                <a:ea typeface="+mn-ea"/>
                <a:cs typeface="+mn-cs"/>
              </a:rPr>
              <a:t>$0.16/kWh and/or $1.60/therm saved annually;</a:t>
            </a:r>
          </a:p>
          <a:p>
            <a:pPr marL="571500" lvl="2" indent="-114300" defTabSz="622300">
              <a:spcAft>
                <a:spcPts val="200"/>
              </a:spcAft>
              <a:buFontTx/>
              <a:buChar char="•"/>
            </a:pPr>
            <a:r>
              <a:rPr lang="en-US" sz="1400" dirty="0">
                <a:solidFill>
                  <a:srgbClr val="5E6167"/>
                </a:solidFill>
                <a:latin typeface="Helvetica Condensed"/>
                <a:ea typeface="+mn-ea"/>
                <a:cs typeface="+mn-cs"/>
              </a:rPr>
              <a:t>50% of incremental installed cost; and</a:t>
            </a:r>
          </a:p>
          <a:p>
            <a:pPr marL="571500" lvl="2" indent="-114300" defTabSz="622300">
              <a:spcAft>
                <a:spcPts val="200"/>
              </a:spcAft>
              <a:buFontTx/>
              <a:buChar char="•"/>
            </a:pPr>
            <a:r>
              <a:rPr lang="en-US" sz="1400" dirty="0">
                <a:solidFill>
                  <a:srgbClr val="5E6167"/>
                </a:solidFill>
                <a:latin typeface="Helvetica Condensed"/>
                <a:ea typeface="+mn-ea"/>
                <a:cs typeface="+mn-cs"/>
              </a:rPr>
              <a:t>Buy-down to 1 year payback based on incremental cost and savings</a:t>
            </a:r>
          </a:p>
        </p:txBody>
      </p:sp>
      <p:sp>
        <p:nvSpPr>
          <p:cNvPr id="33" name="TextBox 32">
            <a:extLst>
              <a:ext uri="{FF2B5EF4-FFF2-40B4-BE49-F238E27FC236}">
                <a16:creationId xmlns:a16="http://schemas.microsoft.com/office/drawing/2014/main" id="{0CE4D49F-054C-43CD-956A-D0AA1282BB0F}"/>
              </a:ext>
            </a:extLst>
          </p:cNvPr>
          <p:cNvSpPr txBox="1"/>
          <p:nvPr/>
        </p:nvSpPr>
        <p:spPr>
          <a:xfrm>
            <a:off x="1837793" y="1552829"/>
            <a:ext cx="4620157" cy="923330"/>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All C&amp;I: Commercial, Industrial, Agricultural, Government, Non-Profit and Institutional customers</a:t>
            </a:r>
          </a:p>
        </p:txBody>
      </p:sp>
      <p:sp>
        <p:nvSpPr>
          <p:cNvPr id="15" name="TextBox 14">
            <a:extLst>
              <a:ext uri="{FF2B5EF4-FFF2-40B4-BE49-F238E27FC236}">
                <a16:creationId xmlns:a16="http://schemas.microsoft.com/office/drawing/2014/main" id="{C74D8605-70D1-4F33-B14A-0655709F673D}"/>
              </a:ext>
            </a:extLst>
          </p:cNvPr>
          <p:cNvSpPr txBox="1"/>
          <p:nvPr/>
        </p:nvSpPr>
        <p:spPr>
          <a:xfrm>
            <a:off x="6949441" y="534837"/>
            <a:ext cx="2194559" cy="557997"/>
          </a:xfrm>
          <a:prstGeom prst="rect">
            <a:avLst/>
          </a:prstGeom>
          <a:solidFill>
            <a:schemeClr val="accent3"/>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SINGLE MEASURE </a:t>
            </a:r>
          </a:p>
          <a:p>
            <a:pPr marL="0" lvl="0" indent="0" defTabSz="577850" rtl="0">
              <a:lnSpc>
                <a:spcPct val="90000"/>
              </a:lnSpc>
              <a:spcBef>
                <a:spcPct val="0"/>
              </a:spcBef>
              <a:spcAft>
                <a:spcPct val="35000"/>
              </a:spcAft>
              <a:buNone/>
            </a:pPr>
            <a:r>
              <a:rPr lang="en-US" sz="1400" b="1" kern="1200" cap="all" baseline="0" dirty="0">
                <a:latin typeface="Helvetica Condensed"/>
              </a:rPr>
              <a:t>rebates</a:t>
            </a:r>
          </a:p>
        </p:txBody>
      </p:sp>
    </p:spTree>
    <p:extLst>
      <p:ext uri="{BB962C8B-B14F-4D97-AF65-F5344CB8AC3E}">
        <p14:creationId xmlns:p14="http://schemas.microsoft.com/office/powerpoint/2010/main" val="1233328852"/>
      </p:ext>
    </p:extLst>
  </p:cSld>
  <p:clrMapOvr>
    <a:masterClrMapping/>
  </p:clrMapOvr>
  <p:transition advClick="0" advTm="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26</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SmartStart</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NJCleanEnergy.com/SSB</a:t>
            </a:r>
          </a:p>
        </p:txBody>
      </p:sp>
      <p:sp>
        <p:nvSpPr>
          <p:cNvPr id="2" name="TextBox 1">
            <a:extLst>
              <a:ext uri="{FF2B5EF4-FFF2-40B4-BE49-F238E27FC236}">
                <a16:creationId xmlns:a16="http://schemas.microsoft.com/office/drawing/2014/main" id="{075E661F-4FC7-47F4-9E5D-E07BA11B749A}"/>
              </a:ext>
            </a:extLst>
          </p:cNvPr>
          <p:cNvSpPr txBox="1"/>
          <p:nvPr/>
        </p:nvSpPr>
        <p:spPr>
          <a:xfrm>
            <a:off x="4966" y="2087982"/>
            <a:ext cx="4379186" cy="369332"/>
          </a:xfrm>
          <a:prstGeom prst="rect">
            <a:avLst/>
          </a:prstGeom>
          <a:noFill/>
        </p:spPr>
        <p:txBody>
          <a:bodyPr wrap="square" rtlCol="0">
            <a:spAutoFit/>
          </a:bodyPr>
          <a:lstStyle/>
          <a:p>
            <a:pPr algn="ctr"/>
            <a:r>
              <a:rPr lang="en-US" b="1" cap="all" dirty="0">
                <a:solidFill>
                  <a:srgbClr val="5E97AF"/>
                </a:solidFill>
                <a:latin typeface="Helvetica Condensed"/>
                <a:cs typeface="Calibri" panose="020F0502020204030204" pitchFamily="34" charset="0"/>
              </a:rPr>
              <a:t>Prescriptive Incentives</a:t>
            </a:r>
          </a:p>
        </p:txBody>
      </p:sp>
      <p:sp>
        <p:nvSpPr>
          <p:cNvPr id="15" name="TextBox 14">
            <a:extLst>
              <a:ext uri="{FF2B5EF4-FFF2-40B4-BE49-F238E27FC236}">
                <a16:creationId xmlns:a16="http://schemas.microsoft.com/office/drawing/2014/main" id="{C41296A7-EF7C-4A10-B100-282250109300}"/>
              </a:ext>
            </a:extLst>
          </p:cNvPr>
          <p:cNvSpPr txBox="1"/>
          <p:nvPr/>
        </p:nvSpPr>
        <p:spPr>
          <a:xfrm>
            <a:off x="4417910" y="2087982"/>
            <a:ext cx="4379186" cy="369332"/>
          </a:xfrm>
          <a:prstGeom prst="rect">
            <a:avLst/>
          </a:prstGeom>
          <a:noFill/>
        </p:spPr>
        <p:txBody>
          <a:bodyPr wrap="square" rtlCol="0">
            <a:spAutoFit/>
          </a:bodyPr>
          <a:lstStyle/>
          <a:p>
            <a:pPr algn="ctr"/>
            <a:r>
              <a:rPr lang="en-US" b="1" cap="all" dirty="0">
                <a:solidFill>
                  <a:srgbClr val="5E97AF"/>
                </a:solidFill>
                <a:latin typeface="Helvetica Condensed"/>
                <a:cs typeface="Calibri" panose="020F0502020204030204" pitchFamily="34" charset="0"/>
              </a:rPr>
              <a:t>Custom Incentives</a:t>
            </a:r>
          </a:p>
        </p:txBody>
      </p:sp>
      <p:grpSp>
        <p:nvGrpSpPr>
          <p:cNvPr id="11" name="Group 10">
            <a:extLst>
              <a:ext uri="{FF2B5EF4-FFF2-40B4-BE49-F238E27FC236}">
                <a16:creationId xmlns:a16="http://schemas.microsoft.com/office/drawing/2014/main" id="{F8FC950E-8AA8-4793-9A3B-6BC93603B540}"/>
              </a:ext>
            </a:extLst>
          </p:cNvPr>
          <p:cNvGrpSpPr/>
          <p:nvPr/>
        </p:nvGrpSpPr>
        <p:grpSpPr>
          <a:xfrm>
            <a:off x="1737029" y="1394635"/>
            <a:ext cx="602447" cy="645222"/>
            <a:chOff x="2102787" y="1394635"/>
            <a:chExt cx="602447" cy="645222"/>
          </a:xfrm>
        </p:grpSpPr>
        <p:sp>
          <p:nvSpPr>
            <p:cNvPr id="9" name="Oval 8">
              <a:extLst>
                <a:ext uri="{FF2B5EF4-FFF2-40B4-BE49-F238E27FC236}">
                  <a16:creationId xmlns:a16="http://schemas.microsoft.com/office/drawing/2014/main" id="{6EDC06DF-9130-41D8-A429-3F4508D6E83A}"/>
                </a:ext>
              </a:extLst>
            </p:cNvPr>
            <p:cNvSpPr/>
            <p:nvPr/>
          </p:nvSpPr>
          <p:spPr>
            <a:xfrm>
              <a:off x="2102787" y="1394635"/>
              <a:ext cx="602447" cy="645222"/>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Lightbulb and gear">
              <a:extLst>
                <a:ext uri="{FF2B5EF4-FFF2-40B4-BE49-F238E27FC236}">
                  <a16:creationId xmlns:a16="http://schemas.microsoft.com/office/drawing/2014/main" id="{A6CB5CA6-82C5-4B71-9293-557024605CB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9583" y="1472433"/>
              <a:ext cx="479668" cy="479668"/>
            </a:xfrm>
            <a:prstGeom prst="rect">
              <a:avLst/>
            </a:prstGeom>
          </p:spPr>
        </p:pic>
      </p:grpSp>
      <p:grpSp>
        <p:nvGrpSpPr>
          <p:cNvPr id="10" name="Group 9">
            <a:extLst>
              <a:ext uri="{FF2B5EF4-FFF2-40B4-BE49-F238E27FC236}">
                <a16:creationId xmlns:a16="http://schemas.microsoft.com/office/drawing/2014/main" id="{D8262881-EFF5-413B-9B5E-40E6467AD233}"/>
              </a:ext>
            </a:extLst>
          </p:cNvPr>
          <p:cNvGrpSpPr/>
          <p:nvPr/>
        </p:nvGrpSpPr>
        <p:grpSpPr>
          <a:xfrm>
            <a:off x="6310757" y="1407079"/>
            <a:ext cx="602447" cy="645222"/>
            <a:chOff x="6577361" y="1408317"/>
            <a:chExt cx="602447" cy="645222"/>
          </a:xfrm>
        </p:grpSpPr>
        <p:sp>
          <p:nvSpPr>
            <p:cNvPr id="35" name="Oval 34">
              <a:extLst>
                <a:ext uri="{FF2B5EF4-FFF2-40B4-BE49-F238E27FC236}">
                  <a16:creationId xmlns:a16="http://schemas.microsoft.com/office/drawing/2014/main" id="{D8BEBF6E-D322-4EA4-B648-A0031676B3AA}"/>
                </a:ext>
              </a:extLst>
            </p:cNvPr>
            <p:cNvSpPr/>
            <p:nvPr/>
          </p:nvSpPr>
          <p:spPr>
            <a:xfrm>
              <a:off x="6577361" y="1408317"/>
              <a:ext cx="602447" cy="645222"/>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Mining tools">
              <a:extLst>
                <a:ext uri="{FF2B5EF4-FFF2-40B4-BE49-F238E27FC236}">
                  <a16:creationId xmlns:a16="http://schemas.microsoft.com/office/drawing/2014/main" id="{6AA81BEF-C578-4B61-9B15-9E6A570C1215}"/>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0877" y="1513220"/>
              <a:ext cx="435416" cy="435416"/>
            </a:xfrm>
            <a:prstGeom prst="rect">
              <a:avLst/>
            </a:prstGeom>
          </p:spPr>
        </p:pic>
      </p:grpSp>
      <p:sp>
        <p:nvSpPr>
          <p:cNvPr id="12" name="TextBox 11">
            <a:extLst>
              <a:ext uri="{FF2B5EF4-FFF2-40B4-BE49-F238E27FC236}">
                <a16:creationId xmlns:a16="http://schemas.microsoft.com/office/drawing/2014/main" id="{55518C2A-A58A-485F-9FB2-04ADCFEE12C2}"/>
              </a:ext>
            </a:extLst>
          </p:cNvPr>
          <p:cNvSpPr txBox="1"/>
          <p:nvPr/>
        </p:nvSpPr>
        <p:spPr>
          <a:xfrm>
            <a:off x="527642" y="2447729"/>
            <a:ext cx="2648695" cy="3362459"/>
          </a:xfrm>
          <a:prstGeom prst="rect">
            <a:avLst/>
          </a:prstGeom>
          <a:noFill/>
        </p:spPr>
        <p:txBody>
          <a:bodyPr wrap="square" rtlCol="0">
            <a:spAutoFit/>
          </a:bodyPr>
          <a:lstStyle/>
          <a:p>
            <a:pPr marL="285750" lvl="1" indent="-285750" fontAlgn="auto">
              <a:spcBef>
                <a:spcPts val="300"/>
              </a:spcBef>
              <a:spcAft>
                <a:spcPts val="300"/>
              </a:spcAft>
              <a:buFont typeface="Arial" panose="020B0604020202020204" pitchFamily="34" charset="0"/>
              <a:buChar char="•"/>
              <a:defRPr/>
            </a:pPr>
            <a:r>
              <a:rPr lang="en-US" dirty="0">
                <a:solidFill>
                  <a:srgbClr val="5E5767"/>
                </a:solidFill>
                <a:latin typeface="Helvetica Condensed"/>
              </a:rPr>
              <a:t>Lighting &amp; Lighting Controls</a:t>
            </a:r>
          </a:p>
          <a:p>
            <a:pPr marL="285750" lvl="1" indent="-285750" fontAlgn="auto">
              <a:spcBef>
                <a:spcPts val="300"/>
              </a:spcBef>
              <a:spcAft>
                <a:spcPts val="300"/>
              </a:spcAft>
              <a:buFont typeface="Arial" panose="020B0604020202020204" pitchFamily="34" charset="0"/>
              <a:buChar char="•"/>
              <a:defRPr/>
            </a:pPr>
            <a:r>
              <a:rPr lang="en-US" dirty="0">
                <a:solidFill>
                  <a:srgbClr val="5E5767"/>
                </a:solidFill>
                <a:latin typeface="Helvetica Condensed"/>
              </a:rPr>
              <a:t>Packaged HVAC</a:t>
            </a:r>
          </a:p>
          <a:p>
            <a:pPr marL="285750" lvl="1" indent="-285750" fontAlgn="auto">
              <a:spcBef>
                <a:spcPts val="300"/>
              </a:spcBef>
              <a:spcAft>
                <a:spcPts val="300"/>
              </a:spcAft>
              <a:buFont typeface="Arial" panose="020B0604020202020204" pitchFamily="34" charset="0"/>
              <a:buChar char="•"/>
              <a:defRPr/>
            </a:pPr>
            <a:r>
              <a:rPr lang="en-US" dirty="0">
                <a:solidFill>
                  <a:srgbClr val="5E5767"/>
                </a:solidFill>
                <a:latin typeface="Helvetica Condensed"/>
              </a:rPr>
              <a:t>Boilers &amp; Water Heaters</a:t>
            </a:r>
          </a:p>
          <a:p>
            <a:pPr marL="285750" lvl="1" indent="-285750" fontAlgn="auto">
              <a:spcBef>
                <a:spcPts val="300"/>
              </a:spcBef>
              <a:spcAft>
                <a:spcPts val="300"/>
              </a:spcAft>
              <a:buFont typeface="Arial" panose="020B0604020202020204" pitchFamily="34" charset="0"/>
              <a:buChar char="•"/>
              <a:defRPr/>
            </a:pPr>
            <a:r>
              <a:rPr lang="en-US" dirty="0">
                <a:solidFill>
                  <a:srgbClr val="5E5767"/>
                </a:solidFill>
                <a:latin typeface="Helvetica Condensed"/>
              </a:rPr>
              <a:t>Chillers</a:t>
            </a:r>
          </a:p>
          <a:p>
            <a:pPr marL="285750" lvl="1" indent="-285750" fontAlgn="auto">
              <a:spcBef>
                <a:spcPts val="300"/>
              </a:spcBef>
              <a:spcAft>
                <a:spcPts val="300"/>
              </a:spcAft>
              <a:buFont typeface="Arial" panose="020B0604020202020204" pitchFamily="34" charset="0"/>
              <a:buChar char="•"/>
              <a:defRPr/>
            </a:pPr>
            <a:r>
              <a:rPr lang="en-US" dirty="0">
                <a:solidFill>
                  <a:srgbClr val="5E5767"/>
                </a:solidFill>
                <a:latin typeface="Helvetica Condensed"/>
              </a:rPr>
              <a:t>VFDs</a:t>
            </a:r>
          </a:p>
          <a:p>
            <a:pPr marL="285750" lvl="1" indent="-285750" fontAlgn="auto">
              <a:spcBef>
                <a:spcPts val="300"/>
              </a:spcBef>
              <a:spcAft>
                <a:spcPts val="300"/>
              </a:spcAft>
              <a:buFont typeface="Arial" panose="020B0604020202020204" pitchFamily="34" charset="0"/>
              <a:buChar char="•"/>
              <a:defRPr/>
            </a:pPr>
            <a:r>
              <a:rPr lang="en-US" dirty="0">
                <a:solidFill>
                  <a:srgbClr val="5E5767"/>
                </a:solidFill>
                <a:latin typeface="Helvetica Condensed"/>
              </a:rPr>
              <a:t>Food Service</a:t>
            </a:r>
          </a:p>
          <a:p>
            <a:pPr marL="285750" lvl="1" indent="-285750" fontAlgn="auto">
              <a:spcBef>
                <a:spcPts val="300"/>
              </a:spcBef>
              <a:spcAft>
                <a:spcPts val="300"/>
              </a:spcAft>
              <a:buFont typeface="Arial" panose="020B0604020202020204" pitchFamily="34" charset="0"/>
              <a:buChar char="•"/>
              <a:defRPr/>
            </a:pPr>
            <a:r>
              <a:rPr lang="en-US" dirty="0">
                <a:solidFill>
                  <a:srgbClr val="5E5767"/>
                </a:solidFill>
                <a:latin typeface="Helvetica Condensed"/>
              </a:rPr>
              <a:t>Refrigeration</a:t>
            </a:r>
          </a:p>
          <a:p>
            <a:pPr marL="285750" indent="-285750">
              <a:buFont typeface="Arial" panose="020B0604020202020204" pitchFamily="34" charset="0"/>
              <a:buChar char="•"/>
            </a:pPr>
            <a:endParaRPr lang="en-US" dirty="0">
              <a:solidFill>
                <a:srgbClr val="5E5767"/>
              </a:solidFill>
              <a:latin typeface="Helvetica Condensed"/>
            </a:endParaRPr>
          </a:p>
        </p:txBody>
      </p:sp>
      <p:sp>
        <p:nvSpPr>
          <p:cNvPr id="36" name="TextBox 35">
            <a:extLst>
              <a:ext uri="{FF2B5EF4-FFF2-40B4-BE49-F238E27FC236}">
                <a16:creationId xmlns:a16="http://schemas.microsoft.com/office/drawing/2014/main" id="{CA69D627-F6F7-473A-B49C-CC53D1B544B8}"/>
              </a:ext>
            </a:extLst>
          </p:cNvPr>
          <p:cNvSpPr txBox="1"/>
          <p:nvPr/>
        </p:nvSpPr>
        <p:spPr>
          <a:xfrm>
            <a:off x="5347631" y="2447729"/>
            <a:ext cx="3449465" cy="3693319"/>
          </a:xfrm>
          <a:prstGeom prst="rect">
            <a:avLst/>
          </a:prstGeom>
          <a:noFill/>
        </p:spPr>
        <p:txBody>
          <a:bodyPr wrap="square" rtlCol="0">
            <a:spAutoFit/>
          </a:bodyPr>
          <a:lstStyle/>
          <a:p>
            <a:pPr marL="285750" lvl="1" indent="-285750" fontAlgn="auto">
              <a:spcAft>
                <a:spcPts val="0"/>
              </a:spcAft>
              <a:buFont typeface="Arial" panose="020B0604020202020204" pitchFamily="34" charset="0"/>
              <a:buChar char="•"/>
              <a:defRPr/>
            </a:pPr>
            <a:r>
              <a:rPr lang="en-US" dirty="0">
                <a:solidFill>
                  <a:srgbClr val="5E5767"/>
                </a:solidFill>
                <a:latin typeface="Helvetica Condensed"/>
              </a:rPr>
              <a:t>New or innovative technologies proven to be cost-effective and not listed as prescriptive</a:t>
            </a:r>
          </a:p>
          <a:p>
            <a:pPr marL="285750" lvl="1" indent="-285750" fontAlgn="auto">
              <a:spcAft>
                <a:spcPts val="0"/>
              </a:spcAft>
              <a:buFont typeface="Arial" panose="020B0604020202020204" pitchFamily="34" charset="0"/>
              <a:buChar char="•"/>
              <a:defRPr/>
            </a:pPr>
            <a:endParaRPr lang="en-US" dirty="0">
              <a:solidFill>
                <a:srgbClr val="5E5767"/>
              </a:solidFill>
              <a:latin typeface="Helvetica Condensed"/>
            </a:endParaRPr>
          </a:p>
          <a:p>
            <a:pPr marL="285750" lvl="1" indent="-285750" fontAlgn="auto">
              <a:spcAft>
                <a:spcPts val="0"/>
              </a:spcAft>
              <a:buFont typeface="Arial" panose="020B0604020202020204" pitchFamily="34" charset="0"/>
              <a:buChar char="•"/>
              <a:defRPr/>
            </a:pPr>
            <a:r>
              <a:rPr lang="en-US" dirty="0">
                <a:solidFill>
                  <a:srgbClr val="5E5767"/>
                </a:solidFill>
                <a:latin typeface="Helvetica Condensed"/>
              </a:rPr>
              <a:t>Projects must have a minimum first year energy savings of 75,000 kWh or 1,500 therms</a:t>
            </a:r>
          </a:p>
          <a:p>
            <a:pPr marL="285750" lvl="1" indent="-285750" fontAlgn="auto">
              <a:spcAft>
                <a:spcPts val="0"/>
              </a:spcAft>
              <a:buFont typeface="Arial" panose="020B0604020202020204" pitchFamily="34" charset="0"/>
              <a:buChar char="•"/>
              <a:defRPr/>
            </a:pPr>
            <a:endParaRPr lang="en-US" dirty="0">
              <a:solidFill>
                <a:srgbClr val="5E5767"/>
              </a:solidFill>
              <a:latin typeface="Helvetica Condensed"/>
            </a:endParaRPr>
          </a:p>
          <a:p>
            <a:pPr marL="285750" lvl="1" indent="-285750" fontAlgn="auto">
              <a:spcAft>
                <a:spcPts val="0"/>
              </a:spcAft>
              <a:buFont typeface="Arial" panose="020B0604020202020204" pitchFamily="34" charset="0"/>
              <a:buChar char="•"/>
              <a:defRPr/>
            </a:pPr>
            <a:r>
              <a:rPr lang="en-US" dirty="0">
                <a:solidFill>
                  <a:srgbClr val="5E5767"/>
                </a:solidFill>
                <a:latin typeface="Helvetica Condensed"/>
              </a:rPr>
              <a:t>Project pre and post inspection required</a:t>
            </a:r>
          </a:p>
          <a:p>
            <a:pPr marL="285750" indent="-285750">
              <a:buFont typeface="Arial" panose="020B0604020202020204" pitchFamily="34" charset="0"/>
              <a:buChar char="•"/>
            </a:pPr>
            <a:endParaRPr lang="en-US" dirty="0">
              <a:solidFill>
                <a:srgbClr val="5E5767"/>
              </a:solidFill>
              <a:latin typeface="Helvetica Condensed"/>
            </a:endParaRPr>
          </a:p>
        </p:txBody>
      </p:sp>
      <p:sp>
        <p:nvSpPr>
          <p:cNvPr id="22" name="TextBox 21">
            <a:extLst>
              <a:ext uri="{FF2B5EF4-FFF2-40B4-BE49-F238E27FC236}">
                <a16:creationId xmlns:a16="http://schemas.microsoft.com/office/drawing/2014/main" id="{2F67B049-0DE9-494D-825C-A4E69B914413}"/>
              </a:ext>
            </a:extLst>
          </p:cNvPr>
          <p:cNvSpPr txBox="1"/>
          <p:nvPr/>
        </p:nvSpPr>
        <p:spPr>
          <a:xfrm>
            <a:off x="6949441" y="534837"/>
            <a:ext cx="2194559" cy="557997"/>
          </a:xfrm>
          <a:prstGeom prst="rect">
            <a:avLst/>
          </a:prstGeom>
          <a:solidFill>
            <a:schemeClr val="accent3"/>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SINGLE MEASURE </a:t>
            </a:r>
          </a:p>
          <a:p>
            <a:pPr marL="0" lvl="0" indent="0" defTabSz="577850" rtl="0">
              <a:lnSpc>
                <a:spcPct val="90000"/>
              </a:lnSpc>
              <a:spcBef>
                <a:spcPct val="0"/>
              </a:spcBef>
              <a:spcAft>
                <a:spcPct val="35000"/>
              </a:spcAft>
              <a:buNone/>
            </a:pPr>
            <a:r>
              <a:rPr lang="en-US" sz="1400" b="1" kern="1200" cap="all" baseline="0" dirty="0">
                <a:latin typeface="Helvetica Condensed"/>
              </a:rPr>
              <a:t>rebates</a:t>
            </a:r>
          </a:p>
        </p:txBody>
      </p:sp>
      <p:sp>
        <p:nvSpPr>
          <p:cNvPr id="23" name="Speech Bubble: Oval 22">
            <a:extLst>
              <a:ext uri="{FF2B5EF4-FFF2-40B4-BE49-F238E27FC236}">
                <a16:creationId xmlns:a16="http://schemas.microsoft.com/office/drawing/2014/main" id="{C31244D0-6384-4170-96B5-88A2089520CA}"/>
              </a:ext>
            </a:extLst>
          </p:cNvPr>
          <p:cNvSpPr/>
          <p:nvPr/>
        </p:nvSpPr>
        <p:spPr>
          <a:xfrm>
            <a:off x="3044189" y="2538471"/>
            <a:ext cx="1963065" cy="1546228"/>
          </a:xfrm>
          <a:prstGeom prst="wedgeEllipseCallout">
            <a:avLst>
              <a:gd name="adj1" fmla="val -46571"/>
              <a:gd name="adj2" fmla="val -55422"/>
            </a:avLst>
          </a:prstGeom>
          <a:solidFill>
            <a:srgbClr val="5E97A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6E974D7-E46D-4E6E-9B5F-76EE317FB223}"/>
              </a:ext>
            </a:extLst>
          </p:cNvPr>
          <p:cNvSpPr txBox="1"/>
          <p:nvPr/>
        </p:nvSpPr>
        <p:spPr>
          <a:xfrm>
            <a:off x="3107641" y="2671856"/>
            <a:ext cx="1825926" cy="1315745"/>
          </a:xfrm>
          <a:prstGeom prst="rect">
            <a:avLst/>
          </a:prstGeom>
          <a:noFill/>
        </p:spPr>
        <p:txBody>
          <a:bodyPr wrap="square" rtlCol="0">
            <a:spAutoFit/>
          </a:bodyPr>
          <a:lstStyle/>
          <a:p>
            <a:pPr algn="ctr"/>
            <a:r>
              <a:rPr lang="en-US" sz="1050" b="1" dirty="0">
                <a:solidFill>
                  <a:srgbClr val="5E97AF"/>
                </a:solidFill>
                <a:latin typeface="Helvetica Condensed"/>
                <a:ea typeface="Arial Unicode MS" panose="020B0604020202020204" pitchFamily="34" charset="-128"/>
                <a:cs typeface="Arial Unicode MS" panose="020B0604020202020204" pitchFamily="34" charset="-128"/>
              </a:rPr>
              <a:t>Existing buildings prescriptive only</a:t>
            </a:r>
            <a:r>
              <a:rPr lang="en-US" sz="1050" b="1" cap="all" dirty="0">
                <a:solidFill>
                  <a:srgbClr val="5E97AF"/>
                </a:solidFill>
                <a:latin typeface="Helvetica Condensed"/>
                <a:ea typeface="Arial Unicode MS" panose="020B0604020202020204" pitchFamily="34" charset="-128"/>
                <a:cs typeface="Arial Unicode MS" panose="020B0604020202020204" pitchFamily="34" charset="-128"/>
              </a:rPr>
              <a:t>:</a:t>
            </a:r>
          </a:p>
          <a:p>
            <a:pPr algn="ctr"/>
            <a:endParaRPr lang="en-US" sz="1050" b="1" cap="all" dirty="0">
              <a:solidFill>
                <a:srgbClr val="5E97AF"/>
              </a:solidFill>
              <a:latin typeface="Helvetica Condensed"/>
              <a:ea typeface="Arial Unicode MS" panose="020B0604020202020204" pitchFamily="34" charset="-128"/>
              <a:cs typeface="Arial Unicode MS" panose="020B0604020202020204" pitchFamily="34" charset="-128"/>
            </a:endParaRPr>
          </a:p>
          <a:p>
            <a:pPr algn="ctr"/>
            <a:r>
              <a:rPr lang="en-US" sz="1200" b="1" cap="all" dirty="0">
                <a:solidFill>
                  <a:srgbClr val="5E97AF"/>
                </a:solidFill>
                <a:latin typeface="Helvetica Condensed"/>
                <a:ea typeface="Arial Unicode MS" panose="020B0604020202020204" pitchFamily="34" charset="-128"/>
                <a:cs typeface="Arial Unicode MS" panose="020B0604020202020204" pitchFamily="34" charset="-128"/>
              </a:rPr>
              <a:t>Double incentives for OZ/UEZ/Local Gov/ K-12 Public schools</a:t>
            </a:r>
          </a:p>
        </p:txBody>
      </p:sp>
    </p:spTree>
    <p:extLst>
      <p:ext uri="{BB962C8B-B14F-4D97-AF65-F5344CB8AC3E}">
        <p14:creationId xmlns:p14="http://schemas.microsoft.com/office/powerpoint/2010/main" val="1404280834"/>
      </p:ext>
    </p:extLst>
  </p:cSld>
  <p:clrMapOvr>
    <a:masterClrMapping/>
  </p:clrMapOvr>
  <p:transition advClick="0" advTm="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782670DE-64AE-4AF7-859C-DB6BD51BAB68}"/>
              </a:ext>
            </a:extLst>
          </p:cNvPr>
          <p:cNvSpPr/>
          <p:nvPr/>
        </p:nvSpPr>
        <p:spPr>
          <a:xfrm>
            <a:off x="345233" y="1577435"/>
            <a:ext cx="3648269" cy="3200400"/>
          </a:xfrm>
          <a:prstGeom prst="rightArrow">
            <a:avLst>
              <a:gd name="adj1" fmla="val 70408"/>
              <a:gd name="adj2" fmla="val 50000"/>
            </a:avLst>
          </a:prstGeom>
          <a:solidFill>
            <a:srgbClr val="77C19A">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C&amp;I Buildings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27</a:t>
            </a:fld>
            <a:endParaRPr lang="en-US" dirty="0"/>
          </a:p>
        </p:txBody>
      </p:sp>
      <p:sp>
        <p:nvSpPr>
          <p:cNvPr id="20" name="Rectangle: Rounded Corners 19">
            <a:extLst>
              <a:ext uri="{FF2B5EF4-FFF2-40B4-BE49-F238E27FC236}">
                <a16:creationId xmlns:a16="http://schemas.microsoft.com/office/drawing/2014/main" id="{C602FADC-05EE-4B83-836A-95C400699ABD}"/>
              </a:ext>
            </a:extLst>
          </p:cNvPr>
          <p:cNvSpPr/>
          <p:nvPr/>
        </p:nvSpPr>
        <p:spPr>
          <a:xfrm>
            <a:off x="4135792" y="3538320"/>
            <a:ext cx="4379558" cy="502730"/>
          </a:xfrm>
          <a:prstGeom prst="roundRect">
            <a:avLst/>
          </a:prstGeom>
          <a:noFill/>
          <a:ln w="38100">
            <a:solidFill>
              <a:srgbClr val="016824">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rPr>
              <a:t>Local Government Energy Audit</a:t>
            </a:r>
            <a:endParaRPr lang="en-US" dirty="0">
              <a:solidFill>
                <a:schemeClr val="tx1">
                  <a:lumMod val="65000"/>
                  <a:lumOff val="35000"/>
                </a:schemeClr>
              </a:solidFill>
            </a:endParaRPr>
          </a:p>
        </p:txBody>
      </p:sp>
      <p:sp>
        <p:nvSpPr>
          <p:cNvPr id="22" name="Rectangle: Rounded Corners 21">
            <a:extLst>
              <a:ext uri="{FF2B5EF4-FFF2-40B4-BE49-F238E27FC236}">
                <a16:creationId xmlns:a16="http://schemas.microsoft.com/office/drawing/2014/main" id="{EC8D928C-7EB2-48B6-B03C-9F1A5EF28948}"/>
              </a:ext>
            </a:extLst>
          </p:cNvPr>
          <p:cNvSpPr/>
          <p:nvPr/>
        </p:nvSpPr>
        <p:spPr>
          <a:xfrm>
            <a:off x="4135792" y="4150370"/>
            <a:ext cx="4379558" cy="502730"/>
          </a:xfrm>
          <a:prstGeom prst="roundRect">
            <a:avLst/>
          </a:prstGeom>
          <a:noFill/>
          <a:ln w="38100">
            <a:solidFill>
              <a:srgbClr val="016824">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rPr>
              <a:t>Direct Install</a:t>
            </a:r>
            <a:endParaRPr lang="en-US" dirty="0">
              <a:solidFill>
                <a:schemeClr val="tx1">
                  <a:lumMod val="65000"/>
                  <a:lumOff val="35000"/>
                </a:schemeClr>
              </a:solidFill>
            </a:endParaRPr>
          </a:p>
        </p:txBody>
      </p:sp>
      <p:sp>
        <p:nvSpPr>
          <p:cNvPr id="24" name="Rectangle: Rounded Corners 23">
            <a:extLst>
              <a:ext uri="{FF2B5EF4-FFF2-40B4-BE49-F238E27FC236}">
                <a16:creationId xmlns:a16="http://schemas.microsoft.com/office/drawing/2014/main" id="{0EF361EA-423E-4DF5-B387-3560BCC74848}"/>
              </a:ext>
            </a:extLst>
          </p:cNvPr>
          <p:cNvSpPr/>
          <p:nvPr/>
        </p:nvSpPr>
        <p:spPr>
          <a:xfrm>
            <a:off x="4135792" y="4762420"/>
            <a:ext cx="4379558" cy="502730"/>
          </a:xfrm>
          <a:prstGeom prst="roundRect">
            <a:avLst/>
          </a:prstGeom>
          <a:noFill/>
          <a:ln w="38100">
            <a:solidFill>
              <a:srgbClr val="016824">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rPr>
              <a:t>Combined Heat and Power – Fuel Cells</a:t>
            </a:r>
            <a:endParaRPr lang="en-US" dirty="0">
              <a:solidFill>
                <a:schemeClr val="tx1">
                  <a:lumMod val="65000"/>
                  <a:lumOff val="35000"/>
                </a:schemeClr>
              </a:solidFill>
            </a:endParaRPr>
          </a:p>
        </p:txBody>
      </p:sp>
      <p:sp>
        <p:nvSpPr>
          <p:cNvPr id="9" name="Speech Bubble: Oval 8">
            <a:extLst>
              <a:ext uri="{FF2B5EF4-FFF2-40B4-BE49-F238E27FC236}">
                <a16:creationId xmlns:a16="http://schemas.microsoft.com/office/drawing/2014/main" id="{AAC3C3D3-5F60-4F65-8135-30BADABA5387}"/>
              </a:ext>
            </a:extLst>
          </p:cNvPr>
          <p:cNvSpPr/>
          <p:nvPr/>
        </p:nvSpPr>
        <p:spPr>
          <a:xfrm>
            <a:off x="3680849" y="85799"/>
            <a:ext cx="1131491" cy="998408"/>
          </a:xfrm>
          <a:prstGeom prst="wedgeEllipseCallout">
            <a:avLst>
              <a:gd name="adj1" fmla="val -79491"/>
              <a:gd name="adj2" fmla="val 18329"/>
            </a:avLst>
          </a:prstGeom>
          <a:solidFill>
            <a:srgbClr val="A3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2">
                    <a:lumMod val="50000"/>
                  </a:schemeClr>
                </a:solidFill>
                <a:latin typeface="Arial" panose="020B0604020202020204" pitchFamily="34" charset="0"/>
                <a:cs typeface="Arial" panose="020B0604020202020204" pitchFamily="34" charset="0"/>
              </a:rPr>
              <a:t>Coming Soon!</a:t>
            </a:r>
          </a:p>
        </p:txBody>
      </p:sp>
      <p:sp>
        <p:nvSpPr>
          <p:cNvPr id="10" name="TextBox 9">
            <a:extLst>
              <a:ext uri="{FF2B5EF4-FFF2-40B4-BE49-F238E27FC236}">
                <a16:creationId xmlns:a16="http://schemas.microsoft.com/office/drawing/2014/main" id="{1C07481C-260A-419B-BAB8-DDE5BFC14FD2}"/>
              </a:ext>
            </a:extLst>
          </p:cNvPr>
          <p:cNvSpPr txBox="1"/>
          <p:nvPr/>
        </p:nvSpPr>
        <p:spPr>
          <a:xfrm>
            <a:off x="-119976" y="2171570"/>
            <a:ext cx="3292385" cy="2149306"/>
          </a:xfrm>
          <a:prstGeom prst="rect">
            <a:avLst/>
          </a:prstGeom>
          <a:noFill/>
        </p:spPr>
        <p:txBody>
          <a:bodyPr wrap="square" rtlCol="0">
            <a:spAutoFit/>
          </a:bodyPr>
          <a:lstStyle/>
          <a:p>
            <a:pPr lvl="1" algn="ctr" defTabSz="622300">
              <a:spcAft>
                <a:spcPts val="200"/>
              </a:spcAft>
            </a:pPr>
            <a:r>
              <a:rPr lang="en-US" sz="1200" dirty="0">
                <a:solidFill>
                  <a:srgbClr val="5E6167"/>
                </a:solidFill>
                <a:latin typeface="Helvetica Condensed"/>
                <a:ea typeface="+mn-ea"/>
                <a:cs typeface="+mn-cs"/>
              </a:rPr>
              <a:t>During the coming year, several programs will be transitioned to one primary program </a:t>
            </a:r>
            <a:r>
              <a:rPr lang="en-US" sz="1200" dirty="0">
                <a:solidFill>
                  <a:srgbClr val="5E6167"/>
                </a:solidFill>
                <a:latin typeface="Helvetica Condensed"/>
                <a:ea typeface="+mn-ea"/>
                <a:cs typeface="+mn-cs"/>
                <a:sym typeface="Lato Bold" charset="0"/>
              </a:rPr>
              <a:t>designed to better facilitate energy efficiency for New Jersey customers:</a:t>
            </a:r>
          </a:p>
          <a:p>
            <a:pPr marL="285750" indent="-285750" algn="ctr">
              <a:buFont typeface="Arial" panose="020B0604020202020204" pitchFamily="34" charset="0"/>
              <a:buChar char="•"/>
            </a:pPr>
            <a:endParaRPr lang="en-US" sz="1200" dirty="0">
              <a:solidFill>
                <a:srgbClr val="5E6167"/>
              </a:solidFill>
              <a:latin typeface="Helvetica Condensed"/>
              <a:ea typeface="+mn-ea"/>
              <a:cs typeface="+mn-cs"/>
            </a:endParaRPr>
          </a:p>
          <a:p>
            <a:pPr algn="ctr"/>
            <a:r>
              <a:rPr lang="en-US" sz="1200" dirty="0">
                <a:solidFill>
                  <a:srgbClr val="5E6167"/>
                </a:solidFill>
                <a:latin typeface="Helvetica Condensed"/>
                <a:ea typeface="+mn-ea"/>
                <a:cs typeface="+mn-cs"/>
              </a:rPr>
              <a:t>SmartStart (EB &amp; NC)</a:t>
            </a:r>
          </a:p>
          <a:p>
            <a:pPr algn="ctr"/>
            <a:r>
              <a:rPr lang="en-US" sz="1200" dirty="0">
                <a:solidFill>
                  <a:srgbClr val="5E6167"/>
                </a:solidFill>
                <a:latin typeface="Helvetica Condensed"/>
                <a:ea typeface="+mn-ea"/>
                <a:cs typeface="+mn-cs"/>
              </a:rPr>
              <a:t>CTEEP</a:t>
            </a:r>
          </a:p>
          <a:p>
            <a:pPr algn="ctr"/>
            <a:r>
              <a:rPr lang="en-US" sz="1200" dirty="0">
                <a:solidFill>
                  <a:srgbClr val="5E6167"/>
                </a:solidFill>
                <a:latin typeface="Helvetica Condensed"/>
                <a:ea typeface="+mn-ea"/>
                <a:cs typeface="+mn-cs"/>
              </a:rPr>
              <a:t>Pay for Performance (EB &amp; NC)</a:t>
            </a:r>
          </a:p>
          <a:p>
            <a:pPr algn="ctr"/>
            <a:r>
              <a:rPr lang="en-US" sz="1200" dirty="0">
                <a:solidFill>
                  <a:srgbClr val="5E6167"/>
                </a:solidFill>
                <a:latin typeface="Helvetica Condensed"/>
                <a:ea typeface="+mn-ea"/>
                <a:cs typeface="+mn-cs"/>
              </a:rPr>
              <a:t>Large Energy Users </a:t>
            </a:r>
          </a:p>
          <a:p>
            <a:pPr lvl="1" algn="ctr" defTabSz="622300">
              <a:spcAft>
                <a:spcPts val="200"/>
              </a:spcAft>
            </a:pPr>
            <a:endParaRPr lang="en-US" sz="1200" dirty="0">
              <a:solidFill>
                <a:srgbClr val="5E6167"/>
              </a:solidFill>
              <a:latin typeface="Helvetica Condensed"/>
              <a:ea typeface="+mn-ea"/>
              <a:cs typeface="+mn-cs"/>
              <a:sym typeface="Lato Bold" charset="0"/>
            </a:endParaRPr>
          </a:p>
        </p:txBody>
      </p:sp>
      <p:sp>
        <p:nvSpPr>
          <p:cNvPr id="11" name="Rectangle: Rounded Corners 10">
            <a:extLst>
              <a:ext uri="{FF2B5EF4-FFF2-40B4-BE49-F238E27FC236}">
                <a16:creationId xmlns:a16="http://schemas.microsoft.com/office/drawing/2014/main" id="{9F32CA00-B4F7-4550-83B8-8F5E48D759E9}"/>
              </a:ext>
            </a:extLst>
          </p:cNvPr>
          <p:cNvSpPr/>
          <p:nvPr/>
        </p:nvSpPr>
        <p:spPr>
          <a:xfrm>
            <a:off x="4135792" y="2926270"/>
            <a:ext cx="4379558" cy="502730"/>
          </a:xfrm>
          <a:prstGeom prst="roundRect">
            <a:avLst/>
          </a:prstGeom>
          <a:solidFill>
            <a:srgbClr val="BBE0CC"/>
          </a:solidFill>
          <a:ln w="38100">
            <a:solidFill>
              <a:srgbClr val="016824">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rPr>
              <a:t>C&amp;I Buildings</a:t>
            </a:r>
            <a:endParaRPr lang="en-US" dirty="0">
              <a:solidFill>
                <a:schemeClr val="tx1">
                  <a:lumMod val="65000"/>
                  <a:lumOff val="35000"/>
                </a:schemeClr>
              </a:solidFill>
            </a:endParaRPr>
          </a:p>
        </p:txBody>
      </p:sp>
    </p:spTree>
    <p:extLst>
      <p:ext uri="{BB962C8B-B14F-4D97-AF65-F5344CB8AC3E}">
        <p14:creationId xmlns:p14="http://schemas.microsoft.com/office/powerpoint/2010/main" val="4223087183"/>
      </p:ext>
    </p:extLst>
  </p:cSld>
  <p:clrMapOvr>
    <a:masterClrMapping/>
  </p:clrMapOvr>
  <p:transition advClick="0" advTm="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C&amp;I Buildings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28</a:t>
            </a:fld>
            <a:endParaRPr lang="en-US" dirty="0"/>
          </a:p>
        </p:txBody>
      </p:sp>
      <p:grpSp>
        <p:nvGrpSpPr>
          <p:cNvPr id="4" name="Group 3">
            <a:extLst>
              <a:ext uri="{FF2B5EF4-FFF2-40B4-BE49-F238E27FC236}">
                <a16:creationId xmlns:a16="http://schemas.microsoft.com/office/drawing/2014/main" id="{6A89E1D0-D3C3-4275-945A-60D021716BFA}"/>
              </a:ext>
            </a:extLst>
          </p:cNvPr>
          <p:cNvGrpSpPr/>
          <p:nvPr/>
        </p:nvGrpSpPr>
        <p:grpSpPr>
          <a:xfrm>
            <a:off x="658360" y="2157449"/>
            <a:ext cx="7757883" cy="3270877"/>
            <a:chOff x="658360" y="2512021"/>
            <a:chExt cx="7757883" cy="3270877"/>
          </a:xfrm>
        </p:grpSpPr>
        <p:sp>
          <p:nvSpPr>
            <p:cNvPr id="6" name="TextBox 5">
              <a:extLst>
                <a:ext uri="{FF2B5EF4-FFF2-40B4-BE49-F238E27FC236}">
                  <a16:creationId xmlns:a16="http://schemas.microsoft.com/office/drawing/2014/main" id="{F8DE4C52-AD92-41CF-9C1C-9669E825418E}"/>
                </a:ext>
              </a:extLst>
            </p:cNvPr>
            <p:cNvSpPr txBox="1"/>
            <p:nvPr/>
          </p:nvSpPr>
          <p:spPr>
            <a:xfrm>
              <a:off x="658360" y="3351815"/>
              <a:ext cx="1815670" cy="2431083"/>
            </a:xfrm>
            <a:prstGeom prst="rect">
              <a:avLst/>
            </a:prstGeom>
            <a:solidFill>
              <a:srgbClr val="5E97AF">
                <a:alpha val="20000"/>
              </a:srgbClr>
            </a:solidFill>
            <a:ln>
              <a:no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i="1" dirty="0">
                  <a:solidFill>
                    <a:srgbClr val="003B5C">
                      <a:hueOff val="0"/>
                      <a:satOff val="0"/>
                      <a:lumOff val="0"/>
                      <a:alphaOff val="0"/>
                    </a:srgbClr>
                  </a:solidFill>
                  <a:latin typeface="Helvetica Condensed"/>
                </a:rPr>
                <a:t>Optional</a:t>
              </a:r>
              <a:r>
                <a:rPr lang="en-US" sz="1200" dirty="0">
                  <a:solidFill>
                    <a:srgbClr val="003B5C">
                      <a:hueOff val="0"/>
                      <a:satOff val="0"/>
                      <a:lumOff val="0"/>
                      <a:alphaOff val="0"/>
                    </a:srgbClr>
                  </a:solidFill>
                  <a:latin typeface="Helvetica Condensed"/>
                </a:rPr>
                <a:t> first step before upgrade paths </a:t>
              </a:r>
            </a:p>
            <a:p>
              <a:pPr marL="114300" lvl="1" indent="-114300" defTabSz="622300">
                <a:spcAft>
                  <a:spcPts val="200"/>
                </a:spcAft>
                <a:buChar char="•"/>
              </a:pPr>
              <a:r>
                <a:rPr lang="en-US" sz="1200" dirty="0">
                  <a:solidFill>
                    <a:srgbClr val="003B5C">
                      <a:hueOff val="0"/>
                      <a:satOff val="0"/>
                      <a:lumOff val="0"/>
                      <a:alphaOff val="0"/>
                    </a:srgbClr>
                  </a:solidFill>
                  <a:latin typeface="Helvetica Condensed"/>
                </a:rPr>
                <a:t>Building-specific technical assistance to guide decision making</a:t>
              </a:r>
            </a:p>
            <a:p>
              <a:pPr marL="114300" lvl="1" indent="-114300" defTabSz="622300">
                <a:spcAft>
                  <a:spcPts val="200"/>
                </a:spcAft>
                <a:buChar char="•"/>
              </a:pPr>
              <a:r>
                <a:rPr lang="en-US" sz="1200" dirty="0">
                  <a:solidFill>
                    <a:srgbClr val="003B5C">
                      <a:hueOff val="0"/>
                      <a:satOff val="0"/>
                      <a:lumOff val="0"/>
                      <a:alphaOff val="0"/>
                    </a:srgbClr>
                  </a:solidFill>
                  <a:latin typeface="Helvetica Condensed"/>
                </a:rPr>
                <a:t>50/50 cost-share model</a:t>
              </a:r>
            </a:p>
            <a:p>
              <a:pPr marL="114300" lvl="1" indent="-114300" defTabSz="622300">
                <a:spcAft>
                  <a:spcPts val="200"/>
                </a:spcAft>
                <a:buChar char="•"/>
              </a:pPr>
              <a:r>
                <a:rPr lang="en-US" sz="1200" dirty="0">
                  <a:solidFill>
                    <a:srgbClr val="003B5C">
                      <a:hueOff val="0"/>
                      <a:satOff val="0"/>
                      <a:lumOff val="0"/>
                      <a:alphaOff val="0"/>
                    </a:srgbClr>
                  </a:solidFill>
                  <a:latin typeface="Helvetica Condensed"/>
                </a:rPr>
                <a:t>Done by pre-approved contractors</a:t>
              </a:r>
            </a:p>
          </p:txBody>
        </p:sp>
        <p:sp>
          <p:nvSpPr>
            <p:cNvPr id="10" name="TextBox 9">
              <a:extLst>
                <a:ext uri="{FF2B5EF4-FFF2-40B4-BE49-F238E27FC236}">
                  <a16:creationId xmlns:a16="http://schemas.microsoft.com/office/drawing/2014/main" id="{8FB9545A-4205-43D1-A326-60060A833BBD}"/>
                </a:ext>
              </a:extLst>
            </p:cNvPr>
            <p:cNvSpPr txBox="1"/>
            <p:nvPr/>
          </p:nvSpPr>
          <p:spPr>
            <a:xfrm>
              <a:off x="658360" y="2512021"/>
              <a:ext cx="1815670" cy="642823"/>
            </a:xfrm>
            <a:prstGeom prst="rect">
              <a:avLst/>
            </a:prstGeom>
            <a:noFill/>
            <a:ln w="28575">
              <a:solidFill>
                <a:srgbClr val="5E97AF"/>
              </a:solidFill>
            </a:ln>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114300" lvl="1" indent="-114300" algn="ctr" defTabSz="622300">
                <a:spcAft>
                  <a:spcPts val="200"/>
                </a:spcAft>
              </a:pPr>
              <a:r>
                <a:rPr lang="en-US" sz="1050" b="1" cap="all" dirty="0">
                  <a:solidFill>
                    <a:schemeClr val="tx1">
                      <a:lumMod val="65000"/>
                      <a:lumOff val="35000"/>
                    </a:schemeClr>
                  </a:solidFill>
                  <a:latin typeface="Helvetica Condensed"/>
                  <a:ea typeface="Arial Unicode MS" panose="020B0604020202020204" pitchFamily="34" charset="-128"/>
                  <a:cs typeface="Calibri Light" panose="020F0302020204030204" pitchFamily="34" charset="0"/>
                </a:rPr>
                <a:t>NJBASE:</a:t>
              </a:r>
            </a:p>
            <a:p>
              <a:pPr marL="114300" lvl="1" indent="-114300" algn="ctr" defTabSz="622300">
                <a:spcAft>
                  <a:spcPts val="200"/>
                </a:spcAft>
              </a:pPr>
              <a:r>
                <a:rPr lang="en-US" sz="1050" b="1" cap="all" dirty="0">
                  <a:solidFill>
                    <a:schemeClr val="tx1">
                      <a:lumMod val="65000"/>
                      <a:lumOff val="35000"/>
                    </a:schemeClr>
                  </a:solidFill>
                  <a:latin typeface="Helvetica Condensed"/>
                  <a:ea typeface="Arial Unicode MS" panose="020B0604020202020204" pitchFamily="34" charset="-128"/>
                  <a:cs typeface="Calibri Light" panose="020F0302020204030204" pitchFamily="34" charset="0"/>
                </a:rPr>
                <a:t>Building &amp; Systems Evaluation</a:t>
              </a:r>
            </a:p>
          </p:txBody>
        </p:sp>
        <p:sp>
          <p:nvSpPr>
            <p:cNvPr id="11" name="TextBox 10">
              <a:extLst>
                <a:ext uri="{FF2B5EF4-FFF2-40B4-BE49-F238E27FC236}">
                  <a16:creationId xmlns:a16="http://schemas.microsoft.com/office/drawing/2014/main" id="{F08F978D-4346-4841-8076-72B8B6CB7287}"/>
                </a:ext>
              </a:extLst>
            </p:cNvPr>
            <p:cNvSpPr txBox="1"/>
            <p:nvPr/>
          </p:nvSpPr>
          <p:spPr>
            <a:xfrm>
              <a:off x="2640112" y="3351815"/>
              <a:ext cx="1815670" cy="2431083"/>
            </a:xfrm>
            <a:prstGeom prst="rect">
              <a:avLst/>
            </a:prstGeom>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Rebate structure</a:t>
              </a:r>
            </a:p>
            <a:p>
              <a:pPr marL="114300" lvl="1" indent="-114300" defTabSz="622300">
                <a:spcAft>
                  <a:spcPts val="200"/>
                </a:spcAft>
                <a:buChar char="•"/>
              </a:pPr>
              <a:r>
                <a:rPr lang="en-US" sz="1200" dirty="0">
                  <a:solidFill>
                    <a:srgbClr val="003B5C">
                      <a:hueOff val="0"/>
                      <a:satOff val="0"/>
                      <a:lumOff val="0"/>
                      <a:alphaOff val="0"/>
                    </a:srgbClr>
                  </a:solidFill>
                  <a:latin typeface="Helvetica Condensed"/>
                </a:rPr>
                <a:t>Simplified application, equipment categories, and requirements</a:t>
              </a:r>
            </a:p>
          </p:txBody>
        </p:sp>
        <p:sp>
          <p:nvSpPr>
            <p:cNvPr id="14" name="TextBox 13">
              <a:extLst>
                <a:ext uri="{FF2B5EF4-FFF2-40B4-BE49-F238E27FC236}">
                  <a16:creationId xmlns:a16="http://schemas.microsoft.com/office/drawing/2014/main" id="{01F13754-C418-4CA9-A726-EBC3BB35A7E2}"/>
                </a:ext>
              </a:extLst>
            </p:cNvPr>
            <p:cNvSpPr txBox="1"/>
            <p:nvPr/>
          </p:nvSpPr>
          <p:spPr>
            <a:xfrm>
              <a:off x="2637768" y="2512021"/>
              <a:ext cx="1815670" cy="640080"/>
            </a:xfrm>
            <a:prstGeom prst="rect">
              <a:avLst/>
            </a:prstGeom>
            <a:noFill/>
            <a:ln w="28575">
              <a:solidFill>
                <a:srgbClr val="147BD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a:r>
                <a:rPr lang="en-US" sz="1050" b="1" cap="all" dirty="0">
                  <a:solidFill>
                    <a:schemeClr val="tx1">
                      <a:lumMod val="65000"/>
                      <a:lumOff val="35000"/>
                    </a:schemeClr>
                  </a:solidFill>
                  <a:latin typeface="Helvetica Condensed"/>
                  <a:ea typeface="Arial Unicode MS" panose="020B0604020202020204" pitchFamily="34" charset="-128"/>
                  <a:cs typeface="Calibri Light" panose="020F0302020204030204" pitchFamily="34" charset="0"/>
                </a:rPr>
                <a:t>Single measure prescriptive</a:t>
              </a:r>
            </a:p>
          </p:txBody>
        </p:sp>
        <p:sp>
          <p:nvSpPr>
            <p:cNvPr id="15" name="TextBox 14">
              <a:extLst>
                <a:ext uri="{FF2B5EF4-FFF2-40B4-BE49-F238E27FC236}">
                  <a16:creationId xmlns:a16="http://schemas.microsoft.com/office/drawing/2014/main" id="{F42F9E73-0237-4A77-9DAD-2DED080DA8BF}"/>
                </a:ext>
              </a:extLst>
            </p:cNvPr>
            <p:cNvSpPr txBox="1"/>
            <p:nvPr/>
          </p:nvSpPr>
          <p:spPr>
            <a:xfrm>
              <a:off x="4620342" y="3351815"/>
              <a:ext cx="1815670" cy="2431083"/>
            </a:xfrm>
            <a:prstGeom prst="rect">
              <a:avLst/>
            </a:prstGeom>
            <a:solidFill>
              <a:srgbClr val="77C19A">
                <a:alpha val="30000"/>
              </a:srgbClr>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34"/>
                  </a:solidFill>
                  <a:latin typeface="Helvetica Condensed"/>
                </a:rPr>
                <a:t>Progress payments for completion of energy conservation measures</a:t>
              </a:r>
            </a:p>
            <a:p>
              <a:pPr marL="114300" lvl="1" indent="-114300" defTabSz="622300">
                <a:spcAft>
                  <a:spcPts val="200"/>
                </a:spcAft>
                <a:buChar char="•"/>
              </a:pPr>
              <a:r>
                <a:rPr lang="en-US" sz="1200" dirty="0">
                  <a:solidFill>
                    <a:srgbClr val="003B34"/>
                  </a:solidFill>
                  <a:latin typeface="Helvetica Condensed"/>
                </a:rPr>
                <a:t>Bonus incentives for bundles</a:t>
              </a:r>
            </a:p>
            <a:p>
              <a:pPr marL="114300" lvl="1" indent="-114300" defTabSz="622300">
                <a:spcAft>
                  <a:spcPts val="200"/>
                </a:spcAft>
                <a:buChar char="•"/>
              </a:pPr>
              <a:r>
                <a:rPr lang="en-US" sz="1200" dirty="0">
                  <a:solidFill>
                    <a:srgbClr val="003B34"/>
                  </a:solidFill>
                  <a:latin typeface="Helvetica Condensed"/>
                </a:rPr>
                <a:t>No minimum savings for Custom</a:t>
              </a:r>
            </a:p>
            <a:p>
              <a:pPr marL="114300" lvl="1" indent="-114300" defTabSz="622300">
                <a:spcAft>
                  <a:spcPts val="200"/>
                </a:spcAft>
                <a:buChar char="•"/>
              </a:pPr>
              <a:r>
                <a:rPr lang="en-US" sz="1200" dirty="0">
                  <a:solidFill>
                    <a:srgbClr val="003B34"/>
                  </a:solidFill>
                  <a:latin typeface="Helvetica Condensed"/>
                </a:rPr>
                <a:t>Simplified requirements</a:t>
              </a:r>
            </a:p>
          </p:txBody>
        </p:sp>
        <p:sp>
          <p:nvSpPr>
            <p:cNvPr id="16" name="TextBox 15">
              <a:extLst>
                <a:ext uri="{FF2B5EF4-FFF2-40B4-BE49-F238E27FC236}">
                  <a16:creationId xmlns:a16="http://schemas.microsoft.com/office/drawing/2014/main" id="{5CCB6862-5497-46AE-B9FF-04CAF0982FF9}"/>
                </a:ext>
              </a:extLst>
            </p:cNvPr>
            <p:cNvSpPr txBox="1"/>
            <p:nvPr/>
          </p:nvSpPr>
          <p:spPr>
            <a:xfrm>
              <a:off x="4617176" y="2512021"/>
              <a:ext cx="1819656" cy="642825"/>
            </a:xfrm>
            <a:prstGeom prst="rect">
              <a:avLst/>
            </a:prstGeom>
            <a:noFill/>
            <a:ln w="28575">
              <a:solidFill>
                <a:srgbClr val="77C19A"/>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a:r>
                <a:rPr lang="en-US" sz="1050" b="1" cap="all" dirty="0">
                  <a:solidFill>
                    <a:schemeClr val="tx1">
                      <a:lumMod val="65000"/>
                      <a:lumOff val="35000"/>
                    </a:schemeClr>
                  </a:solidFill>
                  <a:latin typeface="Helvetica Condensed"/>
                  <a:ea typeface="Arial Unicode MS" panose="020B0604020202020204" pitchFamily="34" charset="-128"/>
                  <a:cs typeface="Calibri Light" panose="020F0302020204030204" pitchFamily="34" charset="0"/>
                </a:rPr>
                <a:t>Multi measure &amp; Custom</a:t>
              </a:r>
            </a:p>
          </p:txBody>
        </p:sp>
        <p:sp>
          <p:nvSpPr>
            <p:cNvPr id="17" name="TextBox 16">
              <a:extLst>
                <a:ext uri="{FF2B5EF4-FFF2-40B4-BE49-F238E27FC236}">
                  <a16:creationId xmlns:a16="http://schemas.microsoft.com/office/drawing/2014/main" id="{7192CBD9-7EA1-4843-A89C-B5183315D8B7}"/>
                </a:ext>
              </a:extLst>
            </p:cNvPr>
            <p:cNvSpPr txBox="1"/>
            <p:nvPr/>
          </p:nvSpPr>
          <p:spPr>
            <a:xfrm>
              <a:off x="6600572" y="3351815"/>
              <a:ext cx="1815671" cy="2431083"/>
            </a:xfrm>
            <a:prstGeom prst="rect">
              <a:avLst/>
            </a:prstGeom>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No minimum size or savings required, but comprehensive scope of work required</a:t>
              </a:r>
            </a:p>
            <a:p>
              <a:pPr marL="114300" lvl="1" indent="-114300" defTabSz="622300">
                <a:spcAft>
                  <a:spcPts val="200"/>
                </a:spcAft>
                <a:buChar char="•"/>
              </a:pPr>
              <a:r>
                <a:rPr lang="en-US" sz="1200" dirty="0">
                  <a:solidFill>
                    <a:srgbClr val="003B5C">
                      <a:hueOff val="0"/>
                      <a:satOff val="0"/>
                      <a:lumOff val="0"/>
                      <a:alphaOff val="0"/>
                    </a:srgbClr>
                  </a:solidFill>
                  <a:latin typeface="Helvetica Condensed"/>
                </a:rPr>
                <a:t>Performance Incentive for </a:t>
              </a:r>
              <a:r>
                <a:rPr lang="en-US" sz="1200" i="1" dirty="0">
                  <a:solidFill>
                    <a:srgbClr val="003B5C">
                      <a:hueOff val="0"/>
                      <a:satOff val="0"/>
                      <a:lumOff val="0"/>
                      <a:alphaOff val="0"/>
                    </a:srgbClr>
                  </a:solidFill>
                  <a:latin typeface="Helvetica Condensed"/>
                </a:rPr>
                <a:t>Optional</a:t>
              </a:r>
              <a:r>
                <a:rPr lang="en-US" sz="1200" dirty="0">
                  <a:solidFill>
                    <a:srgbClr val="003B5C">
                      <a:hueOff val="0"/>
                      <a:satOff val="0"/>
                      <a:lumOff val="0"/>
                      <a:alphaOff val="0"/>
                    </a:srgbClr>
                  </a:solidFill>
                  <a:latin typeface="Helvetica Condensed"/>
                </a:rPr>
                <a:t> M&amp;V</a:t>
              </a:r>
            </a:p>
            <a:p>
              <a:pPr marL="114300" lvl="1" indent="-114300" defTabSz="622300">
                <a:spcAft>
                  <a:spcPts val="200"/>
                </a:spcAft>
                <a:buChar char="•"/>
              </a:pPr>
              <a:r>
                <a:rPr lang="en-US" sz="1200" dirty="0">
                  <a:solidFill>
                    <a:srgbClr val="003B5C">
                      <a:hueOff val="0"/>
                      <a:satOff val="0"/>
                      <a:lumOff val="0"/>
                      <a:alphaOff val="0"/>
                    </a:srgbClr>
                  </a:solidFill>
                  <a:latin typeface="Helvetica Condensed"/>
                </a:rPr>
                <a:t>Pre-approved contractors</a:t>
              </a:r>
            </a:p>
          </p:txBody>
        </p:sp>
        <p:sp>
          <p:nvSpPr>
            <p:cNvPr id="18" name="TextBox 17">
              <a:extLst>
                <a:ext uri="{FF2B5EF4-FFF2-40B4-BE49-F238E27FC236}">
                  <a16:creationId xmlns:a16="http://schemas.microsoft.com/office/drawing/2014/main" id="{D033E507-EB4A-49F5-ABC9-6732D4952133}"/>
                </a:ext>
              </a:extLst>
            </p:cNvPr>
            <p:cNvSpPr txBox="1"/>
            <p:nvPr/>
          </p:nvSpPr>
          <p:spPr>
            <a:xfrm>
              <a:off x="6600571" y="2512021"/>
              <a:ext cx="1815672" cy="642825"/>
            </a:xfrm>
            <a:prstGeom prst="rect">
              <a:avLst/>
            </a:prstGeom>
            <a:noFill/>
            <a:ln w="28575">
              <a:solidFill>
                <a:srgbClr val="EAAA00"/>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a:r>
                <a:rPr lang="en-US" sz="1050" b="1" cap="all" dirty="0">
                  <a:solidFill>
                    <a:schemeClr val="tx1">
                      <a:lumMod val="65000"/>
                      <a:lumOff val="35000"/>
                    </a:schemeClr>
                  </a:solidFill>
                  <a:latin typeface="Helvetica Condensed"/>
                  <a:ea typeface="Arial Unicode MS" panose="020B0604020202020204" pitchFamily="34" charset="-128"/>
                  <a:cs typeface="Calibri Light" panose="020F0302020204030204" pitchFamily="34" charset="0"/>
                </a:rPr>
                <a:t>Whole Building</a:t>
              </a:r>
            </a:p>
          </p:txBody>
        </p:sp>
        <p:pic>
          <p:nvPicPr>
            <p:cNvPr id="19" name="Graphic 18" descr="Building">
              <a:extLst>
                <a:ext uri="{FF2B5EF4-FFF2-40B4-BE49-F238E27FC236}">
                  <a16:creationId xmlns:a16="http://schemas.microsoft.com/office/drawing/2014/main" id="{28D18CAE-205D-497C-BA14-39241FBC887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8451" y="5102417"/>
              <a:ext cx="583830" cy="583830"/>
            </a:xfrm>
            <a:prstGeom prst="rect">
              <a:avLst/>
            </a:prstGeom>
          </p:spPr>
        </p:pic>
        <p:pic>
          <p:nvPicPr>
            <p:cNvPr id="21" name="Graphic 20" descr="Gears">
              <a:extLst>
                <a:ext uri="{FF2B5EF4-FFF2-40B4-BE49-F238E27FC236}">
                  <a16:creationId xmlns:a16="http://schemas.microsoft.com/office/drawing/2014/main" id="{1F09AE1E-A731-4839-AC41-886D7A9E517E}"/>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87803" y="5102417"/>
              <a:ext cx="583830" cy="583830"/>
            </a:xfrm>
            <a:prstGeom prst="rect">
              <a:avLst/>
            </a:prstGeom>
          </p:spPr>
        </p:pic>
        <p:pic>
          <p:nvPicPr>
            <p:cNvPr id="23" name="Graphic 22" descr="Single gear">
              <a:extLst>
                <a:ext uri="{FF2B5EF4-FFF2-40B4-BE49-F238E27FC236}">
                  <a16:creationId xmlns:a16="http://schemas.microsoft.com/office/drawing/2014/main" id="{43D5C786-F1C0-439F-8080-0A098C8D6085}"/>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94947" y="5102417"/>
              <a:ext cx="583830" cy="583830"/>
            </a:xfrm>
            <a:prstGeom prst="rect">
              <a:avLst/>
            </a:prstGeom>
          </p:spPr>
        </p:pic>
        <p:pic>
          <p:nvPicPr>
            <p:cNvPr id="25" name="Graphic 24" descr="Magnifying glass">
              <a:extLst>
                <a:ext uri="{FF2B5EF4-FFF2-40B4-BE49-F238E27FC236}">
                  <a16:creationId xmlns:a16="http://schemas.microsoft.com/office/drawing/2014/main" id="{AB558FAA-5BF0-44E9-8721-80CDEB61D0AF}"/>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13195" y="5102417"/>
              <a:ext cx="583830" cy="583830"/>
            </a:xfrm>
            <a:prstGeom prst="rect">
              <a:avLst/>
            </a:prstGeom>
          </p:spPr>
        </p:pic>
      </p:grpSp>
      <p:sp>
        <p:nvSpPr>
          <p:cNvPr id="20" name="Speech Bubble: Oval 19">
            <a:extLst>
              <a:ext uri="{FF2B5EF4-FFF2-40B4-BE49-F238E27FC236}">
                <a16:creationId xmlns:a16="http://schemas.microsoft.com/office/drawing/2014/main" id="{8A43BDE6-B440-473E-A713-3801A2753815}"/>
              </a:ext>
            </a:extLst>
          </p:cNvPr>
          <p:cNvSpPr/>
          <p:nvPr/>
        </p:nvSpPr>
        <p:spPr>
          <a:xfrm>
            <a:off x="3680849" y="85799"/>
            <a:ext cx="1131491" cy="998408"/>
          </a:xfrm>
          <a:prstGeom prst="wedgeEllipseCallout">
            <a:avLst>
              <a:gd name="adj1" fmla="val -79491"/>
              <a:gd name="adj2" fmla="val 18329"/>
            </a:avLst>
          </a:prstGeom>
          <a:solidFill>
            <a:srgbClr val="A3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2">
                    <a:lumMod val="50000"/>
                  </a:schemeClr>
                </a:solidFill>
                <a:latin typeface="Arial" panose="020B0604020202020204" pitchFamily="34" charset="0"/>
                <a:cs typeface="Arial" panose="020B0604020202020204" pitchFamily="34" charset="0"/>
              </a:rPr>
              <a:t>Coming Soon!</a:t>
            </a:r>
          </a:p>
        </p:txBody>
      </p:sp>
      <p:sp>
        <p:nvSpPr>
          <p:cNvPr id="22" name="TextBox 21">
            <a:extLst>
              <a:ext uri="{FF2B5EF4-FFF2-40B4-BE49-F238E27FC236}">
                <a16:creationId xmlns:a16="http://schemas.microsoft.com/office/drawing/2014/main" id="{9E066DA0-4F60-4700-AC83-BEC19A145F4E}"/>
              </a:ext>
            </a:extLst>
          </p:cNvPr>
          <p:cNvSpPr txBox="1"/>
          <p:nvPr/>
        </p:nvSpPr>
        <p:spPr>
          <a:xfrm>
            <a:off x="678307" y="1846823"/>
            <a:ext cx="1815670" cy="307777"/>
          </a:xfrm>
          <a:prstGeom prst="rect">
            <a:avLst/>
          </a:prstGeom>
          <a:noFill/>
        </p:spPr>
        <p:txBody>
          <a:bodyPr wrap="square" rtlCol="0">
            <a:spAutoFit/>
          </a:bodyPr>
          <a:lstStyle/>
          <a:p>
            <a:pPr algn="ctr"/>
            <a:r>
              <a:rPr lang="en-US" sz="1400" b="1" dirty="0">
                <a:solidFill>
                  <a:srgbClr val="5E97AF"/>
                </a:solidFill>
                <a:latin typeface="Helvetica Condensed"/>
                <a:cs typeface="Calibri" panose="020F0502020204030204" pitchFamily="34" charset="0"/>
              </a:rPr>
              <a:t>NJ BASE</a:t>
            </a:r>
          </a:p>
        </p:txBody>
      </p:sp>
      <p:sp>
        <p:nvSpPr>
          <p:cNvPr id="24" name="TextBox 23">
            <a:extLst>
              <a:ext uri="{FF2B5EF4-FFF2-40B4-BE49-F238E27FC236}">
                <a16:creationId xmlns:a16="http://schemas.microsoft.com/office/drawing/2014/main" id="{6F2F27ED-22CA-4167-9B5B-3FA0E1297F9D}"/>
              </a:ext>
            </a:extLst>
          </p:cNvPr>
          <p:cNvSpPr txBox="1"/>
          <p:nvPr/>
        </p:nvSpPr>
        <p:spPr>
          <a:xfrm>
            <a:off x="2626863" y="1846823"/>
            <a:ext cx="1815670" cy="307777"/>
          </a:xfrm>
          <a:prstGeom prst="rect">
            <a:avLst/>
          </a:prstGeom>
          <a:noFill/>
        </p:spPr>
        <p:txBody>
          <a:bodyPr wrap="square" rtlCol="0">
            <a:spAutoFit/>
          </a:bodyPr>
          <a:lstStyle/>
          <a:p>
            <a:pPr algn="ctr"/>
            <a:r>
              <a:rPr lang="en-US" sz="1400" b="1" dirty="0">
                <a:solidFill>
                  <a:srgbClr val="147BD1"/>
                </a:solidFill>
                <a:latin typeface="Helvetica Condensed"/>
                <a:cs typeface="Calibri" panose="020F0502020204030204" pitchFamily="34" charset="0"/>
              </a:rPr>
              <a:t>PATH A</a:t>
            </a:r>
          </a:p>
        </p:txBody>
      </p:sp>
      <p:sp>
        <p:nvSpPr>
          <p:cNvPr id="26" name="TextBox 25">
            <a:extLst>
              <a:ext uri="{FF2B5EF4-FFF2-40B4-BE49-F238E27FC236}">
                <a16:creationId xmlns:a16="http://schemas.microsoft.com/office/drawing/2014/main" id="{149FF9A5-3918-457B-9DDE-FFACA9063C07}"/>
              </a:ext>
            </a:extLst>
          </p:cNvPr>
          <p:cNvSpPr txBox="1"/>
          <p:nvPr/>
        </p:nvSpPr>
        <p:spPr>
          <a:xfrm>
            <a:off x="4632007" y="1846823"/>
            <a:ext cx="1815670" cy="307777"/>
          </a:xfrm>
          <a:prstGeom prst="rect">
            <a:avLst/>
          </a:prstGeom>
          <a:noFill/>
        </p:spPr>
        <p:txBody>
          <a:bodyPr wrap="square" rtlCol="0">
            <a:spAutoFit/>
          </a:bodyPr>
          <a:lstStyle/>
          <a:p>
            <a:pPr algn="ctr"/>
            <a:r>
              <a:rPr lang="en-US" sz="1400" b="1" dirty="0">
                <a:solidFill>
                  <a:srgbClr val="77C19A"/>
                </a:solidFill>
                <a:latin typeface="Helvetica Condensed"/>
                <a:cs typeface="Calibri" panose="020F0502020204030204" pitchFamily="34" charset="0"/>
              </a:rPr>
              <a:t>PATH B</a:t>
            </a:r>
          </a:p>
        </p:txBody>
      </p:sp>
      <p:sp>
        <p:nvSpPr>
          <p:cNvPr id="27" name="TextBox 26">
            <a:extLst>
              <a:ext uri="{FF2B5EF4-FFF2-40B4-BE49-F238E27FC236}">
                <a16:creationId xmlns:a16="http://schemas.microsoft.com/office/drawing/2014/main" id="{3B81171C-ED88-4966-88E6-511EC40D0B23}"/>
              </a:ext>
            </a:extLst>
          </p:cNvPr>
          <p:cNvSpPr txBox="1"/>
          <p:nvPr/>
        </p:nvSpPr>
        <p:spPr>
          <a:xfrm>
            <a:off x="6642532" y="1848213"/>
            <a:ext cx="1815670" cy="307777"/>
          </a:xfrm>
          <a:prstGeom prst="rect">
            <a:avLst/>
          </a:prstGeom>
          <a:noFill/>
        </p:spPr>
        <p:txBody>
          <a:bodyPr wrap="square" rtlCol="0">
            <a:spAutoFit/>
          </a:bodyPr>
          <a:lstStyle/>
          <a:p>
            <a:pPr algn="ctr"/>
            <a:r>
              <a:rPr lang="en-US" sz="1400" b="1" dirty="0">
                <a:solidFill>
                  <a:srgbClr val="EAAA00"/>
                </a:solidFill>
                <a:latin typeface="Helvetica Condensed"/>
                <a:cs typeface="Calibri" panose="020F0502020204030204" pitchFamily="34" charset="0"/>
              </a:rPr>
              <a:t>PATH C</a:t>
            </a:r>
          </a:p>
        </p:txBody>
      </p:sp>
    </p:spTree>
    <p:extLst>
      <p:ext uri="{BB962C8B-B14F-4D97-AF65-F5344CB8AC3E}">
        <p14:creationId xmlns:p14="http://schemas.microsoft.com/office/powerpoint/2010/main" val="3093570427"/>
      </p:ext>
    </p:extLst>
  </p:cSld>
  <p:clrMapOvr>
    <a:masterClrMapping/>
  </p:clrMapOvr>
  <p:transition advClick="0" advTm="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C&amp;I Portfolio of Programs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29</a:t>
            </a:fld>
            <a:endParaRPr lang="en-US" dirty="0"/>
          </a:p>
        </p:txBody>
      </p:sp>
      <p:sp>
        <p:nvSpPr>
          <p:cNvPr id="7" name="Rectangle 6">
            <a:extLst>
              <a:ext uri="{FF2B5EF4-FFF2-40B4-BE49-F238E27FC236}">
                <a16:creationId xmlns:a16="http://schemas.microsoft.com/office/drawing/2014/main" id="{511D86A8-62AA-4809-8880-ADF578EA98C1}"/>
              </a:ext>
            </a:extLst>
          </p:cNvPr>
          <p:cNvSpPr/>
          <p:nvPr/>
        </p:nvSpPr>
        <p:spPr>
          <a:xfrm>
            <a:off x="-993294" y="1545577"/>
            <a:ext cx="574462" cy="4767308"/>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a:t>FIRST ½ FY20</a:t>
            </a:r>
          </a:p>
        </p:txBody>
      </p:sp>
      <p:sp>
        <p:nvSpPr>
          <p:cNvPr id="9" name="TextBox 8">
            <a:extLst>
              <a:ext uri="{FF2B5EF4-FFF2-40B4-BE49-F238E27FC236}">
                <a16:creationId xmlns:a16="http://schemas.microsoft.com/office/drawing/2014/main" id="{66A153A4-DB98-4736-B0EB-DE98F42E963A}"/>
              </a:ext>
            </a:extLst>
          </p:cNvPr>
          <p:cNvSpPr txBox="1"/>
          <p:nvPr/>
        </p:nvSpPr>
        <p:spPr>
          <a:xfrm>
            <a:off x="-12597" y="1386124"/>
            <a:ext cx="9120553" cy="338554"/>
          </a:xfrm>
          <a:prstGeom prst="rect">
            <a:avLst/>
          </a:prstGeom>
          <a:noFill/>
        </p:spPr>
        <p:txBody>
          <a:bodyPr wrap="square" rtlCol="0">
            <a:spAutoFit/>
          </a:bodyPr>
          <a:lstStyle/>
          <a:p>
            <a:pPr algn="ctr"/>
            <a:r>
              <a:rPr lang="en-US" sz="1600" b="1" dirty="0">
                <a:solidFill>
                  <a:schemeClr val="tx1">
                    <a:lumMod val="65000"/>
                    <a:lumOff val="35000"/>
                  </a:schemeClr>
                </a:solidFill>
              </a:rPr>
              <a:t>Eligible Sectors: </a:t>
            </a:r>
            <a:r>
              <a:rPr lang="en-US" sz="1600" dirty="0">
                <a:solidFill>
                  <a:schemeClr val="tx1">
                    <a:lumMod val="65000"/>
                    <a:lumOff val="35000"/>
                  </a:schemeClr>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Commercial, Industrial, Government, Schools, Non-Profit, Institutional and Multifamily</a:t>
            </a:r>
          </a:p>
        </p:txBody>
      </p:sp>
      <p:sp>
        <p:nvSpPr>
          <p:cNvPr id="14" name="TextBox 13">
            <a:extLst>
              <a:ext uri="{FF2B5EF4-FFF2-40B4-BE49-F238E27FC236}">
                <a16:creationId xmlns:a16="http://schemas.microsoft.com/office/drawing/2014/main" id="{D81A5CBF-26EE-4302-B551-605E43F4E612}"/>
              </a:ext>
            </a:extLst>
          </p:cNvPr>
          <p:cNvSpPr txBox="1"/>
          <p:nvPr/>
        </p:nvSpPr>
        <p:spPr>
          <a:xfrm>
            <a:off x="550178" y="2893129"/>
            <a:ext cx="1855493" cy="2507321"/>
          </a:xfrm>
          <a:prstGeom prst="rect">
            <a:avLst/>
          </a:prstGeom>
          <a:solidFill>
            <a:srgbClr val="D0D8EB"/>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Energy Benchmarking</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Local Government Energy Audits                             (for non-profits too)</a:t>
            </a:r>
          </a:p>
          <a:p>
            <a:pPr marL="114300" lvl="1" indent="-114300" algn="l" defTabSz="622300" rtl="0">
              <a:lnSpc>
                <a:spcPct val="100000"/>
              </a:lnSpc>
              <a:spcBef>
                <a:spcPct val="0"/>
              </a:spcBef>
              <a:spcAft>
                <a:spcPts val="600"/>
              </a:spcAft>
              <a:buChar char="•"/>
            </a:pPr>
            <a:endParaRPr lang="en-US" sz="1200" u="none" kern="1200" dirty="0">
              <a:solidFill>
                <a:srgbClr val="003B5C">
                  <a:hueOff val="0"/>
                  <a:satOff val="0"/>
                  <a:lumOff val="0"/>
                  <a:alphaOff val="0"/>
                </a:srgbClr>
              </a:solidFill>
              <a:latin typeface="Helvetica Condensed"/>
            </a:endParaRPr>
          </a:p>
        </p:txBody>
      </p:sp>
      <p:sp>
        <p:nvSpPr>
          <p:cNvPr id="15" name="TextBox 14">
            <a:extLst>
              <a:ext uri="{FF2B5EF4-FFF2-40B4-BE49-F238E27FC236}">
                <a16:creationId xmlns:a16="http://schemas.microsoft.com/office/drawing/2014/main" id="{59AA51F4-CE36-4389-9C2F-541727FFDE14}"/>
              </a:ext>
            </a:extLst>
          </p:cNvPr>
          <p:cNvSpPr txBox="1"/>
          <p:nvPr/>
        </p:nvSpPr>
        <p:spPr>
          <a:xfrm>
            <a:off x="2587984" y="2893129"/>
            <a:ext cx="1832978" cy="2507321"/>
          </a:xfrm>
          <a:prstGeom prst="rect">
            <a:avLst/>
          </a:prstGeom>
          <a:solidFill>
            <a:srgbClr val="CCE2E6"/>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Multifamily*</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Single Measure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Multi-measure </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Large Energy Users</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Pay for Performance</a:t>
            </a:r>
            <a:endParaRPr lang="en-US" sz="800" dirty="0">
              <a:solidFill>
                <a:srgbClr val="003B5C">
                  <a:hueOff val="0"/>
                  <a:satOff val="0"/>
                  <a:lumOff val="0"/>
                  <a:alphaOff val="0"/>
                </a:srgbClr>
              </a:solidFill>
              <a:latin typeface="Helvetica Condensed"/>
            </a:endParaRP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Direct Install  </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Customer Tailored Energy Efficiency Pilot</a:t>
            </a:r>
            <a:endParaRPr lang="en-US" sz="800" dirty="0">
              <a:solidFill>
                <a:srgbClr val="003B5C">
                  <a:hueOff val="0"/>
                  <a:satOff val="0"/>
                  <a:lumOff val="0"/>
                  <a:alphaOff val="0"/>
                </a:srgbClr>
              </a:solidFill>
              <a:latin typeface="Helvetica Condensed"/>
            </a:endParaRPr>
          </a:p>
        </p:txBody>
      </p:sp>
      <p:sp>
        <p:nvSpPr>
          <p:cNvPr id="16" name="TextBox 15">
            <a:extLst>
              <a:ext uri="{FF2B5EF4-FFF2-40B4-BE49-F238E27FC236}">
                <a16:creationId xmlns:a16="http://schemas.microsoft.com/office/drawing/2014/main" id="{12D3A473-5176-4ABC-8ED5-64D63C658015}"/>
              </a:ext>
            </a:extLst>
          </p:cNvPr>
          <p:cNvSpPr txBox="1"/>
          <p:nvPr/>
        </p:nvSpPr>
        <p:spPr>
          <a:xfrm>
            <a:off x="4603275" y="2893129"/>
            <a:ext cx="1884844" cy="2507321"/>
          </a:xfrm>
          <a:prstGeom prst="rect">
            <a:avLst/>
          </a:prstGeom>
          <a:solidFill>
            <a:srgbClr val="F8E5D0"/>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SmartStart</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 </a:t>
            </a:r>
          </a:p>
          <a:p>
            <a:pPr marL="114300" lvl="1" indent="-114300" algn="l" defTabSz="622300" rtl="0">
              <a:lnSpc>
                <a:spcPct val="100000"/>
              </a:lnSpc>
              <a:spcBef>
                <a:spcPct val="0"/>
              </a:spcBef>
              <a:spcAft>
                <a:spcPts val="200"/>
              </a:spcAft>
              <a:buChar char="•"/>
            </a:pPr>
            <a:endParaRPr lang="en-US" sz="1200" u="none" kern="1200" dirty="0">
              <a:solidFill>
                <a:srgbClr val="003B5C">
                  <a:hueOff val="0"/>
                  <a:satOff val="0"/>
                  <a:lumOff val="0"/>
                  <a:alphaOff val="0"/>
                </a:srgbClr>
              </a:solidFill>
              <a:latin typeface="Helvetica Condensed"/>
            </a:endParaRPr>
          </a:p>
        </p:txBody>
      </p:sp>
      <p:sp>
        <p:nvSpPr>
          <p:cNvPr id="17" name="TextBox 16">
            <a:extLst>
              <a:ext uri="{FF2B5EF4-FFF2-40B4-BE49-F238E27FC236}">
                <a16:creationId xmlns:a16="http://schemas.microsoft.com/office/drawing/2014/main" id="{65915EE6-8F96-4232-8E30-1DAEC6A40F93}"/>
              </a:ext>
            </a:extLst>
          </p:cNvPr>
          <p:cNvSpPr txBox="1"/>
          <p:nvPr/>
        </p:nvSpPr>
        <p:spPr>
          <a:xfrm>
            <a:off x="6670432" y="2893129"/>
            <a:ext cx="1844918" cy="2507321"/>
          </a:xfrm>
          <a:prstGeom prst="rect">
            <a:avLst/>
          </a:prstGeom>
          <a:solidFill>
            <a:srgbClr val="5E97AF">
              <a:alpha val="20000"/>
            </a:srgbClr>
          </a:solidFill>
          <a:ln>
            <a:no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Combined Heat &amp; Power </a:t>
            </a:r>
            <a:r>
              <a:rPr lang="en-US" sz="800" dirty="0">
                <a:solidFill>
                  <a:srgbClr val="003B5C">
                    <a:hueOff val="0"/>
                    <a:satOff val="0"/>
                    <a:lumOff val="0"/>
                    <a:alphaOff val="0"/>
                  </a:srgbClr>
                </a:solidFill>
                <a:latin typeface="Helvetica Condensed"/>
              </a:rPr>
              <a:t>- </a:t>
            </a:r>
            <a:r>
              <a:rPr lang="en-US" sz="1200" dirty="0">
                <a:solidFill>
                  <a:srgbClr val="003B5C">
                    <a:hueOff val="0"/>
                    <a:satOff val="0"/>
                    <a:lumOff val="0"/>
                    <a:alphaOff val="0"/>
                  </a:srgbClr>
                </a:solidFill>
                <a:latin typeface="Helvetica Condensed"/>
              </a:rPr>
              <a:t>Fuel Cells</a:t>
            </a: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Microgrid Development</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Battery Storage*</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Electric Vehicles*</a:t>
            </a:r>
          </a:p>
        </p:txBody>
      </p:sp>
      <p:sp>
        <p:nvSpPr>
          <p:cNvPr id="18" name="TextBox 17">
            <a:extLst>
              <a:ext uri="{FF2B5EF4-FFF2-40B4-BE49-F238E27FC236}">
                <a16:creationId xmlns:a16="http://schemas.microsoft.com/office/drawing/2014/main" id="{0D988E6C-3262-4669-8C12-5706031BBD37}"/>
              </a:ext>
            </a:extLst>
          </p:cNvPr>
          <p:cNvSpPr txBox="1"/>
          <p:nvPr/>
        </p:nvSpPr>
        <p:spPr>
          <a:xfrm>
            <a:off x="2587984" y="2143323"/>
            <a:ext cx="1832978" cy="642823"/>
          </a:xfrm>
          <a:prstGeom prst="rect">
            <a:avLst/>
          </a:prstGeom>
          <a:solidFill>
            <a:srgbClr val="006C82"/>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COMPREHENSIVE PROGRAMS</a:t>
            </a:r>
          </a:p>
        </p:txBody>
      </p:sp>
      <p:sp>
        <p:nvSpPr>
          <p:cNvPr id="19" name="TextBox 18">
            <a:extLst>
              <a:ext uri="{FF2B5EF4-FFF2-40B4-BE49-F238E27FC236}">
                <a16:creationId xmlns:a16="http://schemas.microsoft.com/office/drawing/2014/main" id="{86F78C68-8E09-40AE-A134-82C58BB0B5DD}"/>
              </a:ext>
            </a:extLst>
          </p:cNvPr>
          <p:cNvSpPr txBox="1"/>
          <p:nvPr/>
        </p:nvSpPr>
        <p:spPr>
          <a:xfrm>
            <a:off x="4603275" y="2143323"/>
            <a:ext cx="1884844" cy="642823"/>
          </a:xfrm>
          <a:prstGeom prst="rect">
            <a:avLst/>
          </a:prstGeom>
          <a:solidFill>
            <a:srgbClr val="EAAA00"/>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SINGLE MEASURE REBATES</a:t>
            </a:r>
          </a:p>
        </p:txBody>
      </p:sp>
      <p:sp>
        <p:nvSpPr>
          <p:cNvPr id="20" name="TextBox 19">
            <a:extLst>
              <a:ext uri="{FF2B5EF4-FFF2-40B4-BE49-F238E27FC236}">
                <a16:creationId xmlns:a16="http://schemas.microsoft.com/office/drawing/2014/main" id="{DF58C9AA-05C8-4141-9B97-3351D7F31C81}"/>
              </a:ext>
            </a:extLst>
          </p:cNvPr>
          <p:cNvSpPr txBox="1"/>
          <p:nvPr/>
        </p:nvSpPr>
        <p:spPr>
          <a:xfrm>
            <a:off x="541116" y="2143323"/>
            <a:ext cx="1864555" cy="636227"/>
          </a:xfrm>
          <a:prstGeom prst="rect">
            <a:avLst/>
          </a:prstGeom>
          <a:solidFill>
            <a:srgbClr val="147BD1"/>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cap="all" baseline="0" dirty="0">
                <a:latin typeface="Helvetica Condensed"/>
              </a:rPr>
              <a:t>MEASUREMENT &amp; AUDITS</a:t>
            </a:r>
          </a:p>
        </p:txBody>
      </p:sp>
      <p:sp>
        <p:nvSpPr>
          <p:cNvPr id="21" name="TextBox 20">
            <a:extLst>
              <a:ext uri="{FF2B5EF4-FFF2-40B4-BE49-F238E27FC236}">
                <a16:creationId xmlns:a16="http://schemas.microsoft.com/office/drawing/2014/main" id="{4AE34DE8-4D0E-4B0A-8454-3EE6460BC686}"/>
              </a:ext>
            </a:extLst>
          </p:cNvPr>
          <p:cNvSpPr txBox="1"/>
          <p:nvPr/>
        </p:nvSpPr>
        <p:spPr>
          <a:xfrm>
            <a:off x="6670432" y="2143323"/>
            <a:ext cx="1844918" cy="629698"/>
          </a:xfrm>
          <a:prstGeom prst="rect">
            <a:avLst/>
          </a:prstGeom>
          <a:solidFill>
            <a:srgbClr val="5E97AF"/>
          </a:solidFill>
          <a:ln>
            <a:noFill/>
          </a:ln>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114300" lvl="1" indent="-114300" algn="ctr" defTabSz="622300" rtl="0">
              <a:lnSpc>
                <a:spcPct val="100000"/>
              </a:lnSpc>
              <a:spcBef>
                <a:spcPct val="0"/>
              </a:spcBef>
              <a:spcAft>
                <a:spcPts val="200"/>
              </a:spcAft>
              <a:buNone/>
            </a:pPr>
            <a:r>
              <a:rPr lang="en-US" sz="1400" b="1" kern="1200" cap="all" baseline="0" dirty="0">
                <a:latin typeface="Helvetica Condensed"/>
              </a:rPr>
              <a:t>DISTRIBUTED ENERGY RESOURCES</a:t>
            </a:r>
            <a:endParaRPr lang="en-US" sz="1400" u="none" kern="1200" dirty="0">
              <a:solidFill>
                <a:srgbClr val="003B5C">
                  <a:hueOff val="0"/>
                  <a:satOff val="0"/>
                  <a:lumOff val="0"/>
                  <a:alphaOff val="0"/>
                </a:srgbClr>
              </a:solidFill>
              <a:latin typeface="Helvetica Condensed"/>
            </a:endParaRPr>
          </a:p>
        </p:txBody>
      </p:sp>
      <p:sp>
        <p:nvSpPr>
          <p:cNvPr id="27" name="Double Brace 26">
            <a:extLst>
              <a:ext uri="{FF2B5EF4-FFF2-40B4-BE49-F238E27FC236}">
                <a16:creationId xmlns:a16="http://schemas.microsoft.com/office/drawing/2014/main" id="{43C024DD-6FE1-409A-9941-5D1476B9C657}"/>
              </a:ext>
            </a:extLst>
          </p:cNvPr>
          <p:cNvSpPr/>
          <p:nvPr/>
        </p:nvSpPr>
        <p:spPr>
          <a:xfrm rot="16200000">
            <a:off x="5649744" y="2851801"/>
            <a:ext cx="3898231" cy="1832980"/>
          </a:xfrm>
          <a:prstGeom prst="bracePair">
            <a:avLst>
              <a:gd name="adj" fmla="val 6233"/>
            </a:avLst>
          </a:prstGeom>
          <a:ln w="25400" cap="rnd">
            <a:solidFill>
              <a:srgbClr val="D3D3D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BD0DD85B-EF66-46A3-B3D0-3541940D090E}"/>
              </a:ext>
            </a:extLst>
          </p:cNvPr>
          <p:cNvSpPr txBox="1"/>
          <p:nvPr/>
        </p:nvSpPr>
        <p:spPr>
          <a:xfrm>
            <a:off x="5694949" y="5768505"/>
            <a:ext cx="2859578" cy="276999"/>
          </a:xfrm>
          <a:prstGeom prst="rect">
            <a:avLst/>
          </a:prstGeom>
          <a:noFill/>
        </p:spPr>
        <p:txBody>
          <a:bodyPr wrap="square" rtlCol="0">
            <a:spAutoFit/>
          </a:bodyPr>
          <a:lstStyle/>
          <a:p>
            <a:pPr algn="r"/>
            <a:r>
              <a:rPr lang="en-US" sz="1200" i="1" dirty="0">
                <a:solidFill>
                  <a:srgbClr val="5E6167"/>
                </a:solidFill>
                <a:latin typeface="Helvetica Condensed"/>
              </a:rPr>
              <a:t>* </a:t>
            </a:r>
            <a:r>
              <a:rPr lang="en-US" sz="1200" i="1" dirty="0">
                <a:solidFill>
                  <a:srgbClr val="5E6167"/>
                </a:solidFill>
                <a:latin typeface="Helvetica Condensed"/>
                <a:ea typeface="+mn-ea"/>
                <a:cs typeface="+mn-cs"/>
              </a:rPr>
              <a:t>coming</a:t>
            </a:r>
            <a:r>
              <a:rPr lang="en-US" sz="1200" i="1" dirty="0">
                <a:solidFill>
                  <a:srgbClr val="5E6167"/>
                </a:solidFill>
                <a:latin typeface="Helvetica Condensed"/>
              </a:rPr>
              <a:t> soon!</a:t>
            </a:r>
          </a:p>
        </p:txBody>
      </p:sp>
    </p:spTree>
    <p:extLst>
      <p:ext uri="{BB962C8B-B14F-4D97-AF65-F5344CB8AC3E}">
        <p14:creationId xmlns:p14="http://schemas.microsoft.com/office/powerpoint/2010/main" val="1834481668"/>
      </p:ext>
    </p:extLst>
  </p:cSld>
  <p:clrMapOvr>
    <a:masterClrMapping/>
  </p:clrMapOvr>
  <p:transition advClick="0" advTm="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E0C579-B0DA-4FAB-BEE3-030787661691}"/>
              </a:ext>
            </a:extLst>
          </p:cNvPr>
          <p:cNvGrpSpPr/>
          <p:nvPr/>
        </p:nvGrpSpPr>
        <p:grpSpPr>
          <a:xfrm>
            <a:off x="943455" y="2579395"/>
            <a:ext cx="8200655" cy="2414633"/>
            <a:chOff x="934124" y="2532740"/>
            <a:chExt cx="8200655" cy="2414633"/>
          </a:xfrm>
        </p:grpSpPr>
        <p:sp>
          <p:nvSpPr>
            <p:cNvPr id="28" name="Arrow: Pentagon 6">
              <a:extLst>
                <a:ext uri="{FF2B5EF4-FFF2-40B4-BE49-F238E27FC236}">
                  <a16:creationId xmlns:a16="http://schemas.microsoft.com/office/drawing/2014/main" id="{D622E0F7-9943-40C3-865B-6788CD4DC9D7}"/>
                </a:ext>
              </a:extLst>
            </p:cNvPr>
            <p:cNvSpPr txBox="1"/>
            <p:nvPr/>
          </p:nvSpPr>
          <p:spPr>
            <a:xfrm>
              <a:off x="3099984" y="3128628"/>
              <a:ext cx="6034795" cy="1251523"/>
            </a:xfrm>
            <a:prstGeom prst="rect">
              <a:avLst/>
            </a:prstGeom>
            <a:solidFill>
              <a:srgbClr val="C4DEF3"/>
            </a:solidFill>
            <a:ln>
              <a:noFill/>
            </a:ln>
          </p:spPr>
          <p:style>
            <a:lnRef idx="0">
              <a:scrgbClr r="0" g="0" b="0"/>
            </a:lnRef>
            <a:fillRef idx="0">
              <a:scrgbClr r="0" g="0" b="0"/>
            </a:fillRef>
            <a:effectRef idx="0">
              <a:scrgbClr r="0" g="0" b="0"/>
            </a:effectRef>
            <a:fontRef idx="minor">
              <a:schemeClr val="lt1"/>
            </a:fontRef>
          </p:style>
          <p:txBody>
            <a:bodyPr spcFirstLastPara="0" vert="horz" wrap="square" lIns="304235" tIns="91440" rIns="170688" bIns="91440" numCol="1" spcCol="1270" anchor="ctr" anchorCtr="0">
              <a:noAutofit/>
            </a:bodyPr>
            <a:lstStyle/>
            <a:p>
              <a:pPr lvl="1"/>
              <a:r>
                <a:rPr lang="en-US" sz="2400" b="1" dirty="0">
                  <a:solidFill>
                    <a:srgbClr val="5E6167"/>
                  </a:solidFill>
                  <a:latin typeface="Helvetica Condensed"/>
                  <a:ea typeface="Helvetica Neue" panose="02000206000000020004" pitchFamily="2"/>
                </a:rPr>
                <a:t>Energy Savings </a:t>
              </a:r>
              <a:r>
                <a:rPr lang="en-US" sz="2400" dirty="0">
                  <a:solidFill>
                    <a:srgbClr val="5E6167"/>
                  </a:solidFill>
                  <a:latin typeface="Helvetica Condensed"/>
                  <a:ea typeface="Helvetica Neue" panose="02000206000000020004" pitchFamily="2"/>
                </a:rPr>
                <a:t>are delivered through electric, gas, oil, other efficiencies and generation</a:t>
              </a:r>
            </a:p>
          </p:txBody>
        </p:sp>
        <p:sp>
          <p:nvSpPr>
            <p:cNvPr id="4" name="Oval 3">
              <a:extLst>
                <a:ext uri="{FF2B5EF4-FFF2-40B4-BE49-F238E27FC236}">
                  <a16:creationId xmlns:a16="http://schemas.microsoft.com/office/drawing/2014/main" id="{C7E84B34-314A-48A1-8E05-A3F23EDD1749}"/>
                </a:ext>
              </a:extLst>
            </p:cNvPr>
            <p:cNvSpPr/>
            <p:nvPr/>
          </p:nvSpPr>
          <p:spPr>
            <a:xfrm>
              <a:off x="934124" y="2532740"/>
              <a:ext cx="2399878" cy="2414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Fire">
              <a:extLst>
                <a:ext uri="{FF2B5EF4-FFF2-40B4-BE49-F238E27FC236}">
                  <a16:creationId xmlns:a16="http://schemas.microsoft.com/office/drawing/2014/main" id="{8E6669A0-937F-4D78-9CB2-6D1849EE2E80}"/>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6721" y="3366044"/>
              <a:ext cx="704259" cy="704259"/>
            </a:xfrm>
            <a:prstGeom prst="rect">
              <a:avLst/>
            </a:prstGeom>
          </p:spPr>
        </p:pic>
      </p:grpSp>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Program Performance…</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3</a:t>
            </a:fld>
            <a:endParaRPr lang="en-US" dirty="0"/>
          </a:p>
        </p:txBody>
      </p:sp>
      <p:graphicFrame>
        <p:nvGraphicFramePr>
          <p:cNvPr id="44" name="Chart 43">
            <a:extLst>
              <a:ext uri="{FF2B5EF4-FFF2-40B4-BE49-F238E27FC236}">
                <a16:creationId xmlns:a16="http://schemas.microsoft.com/office/drawing/2014/main" id="{8DF4CA67-5405-4FB3-9C1B-D27A5B8852A3}"/>
              </a:ext>
            </a:extLst>
          </p:cNvPr>
          <p:cNvGraphicFramePr>
            <a:graphicFrameLocks/>
          </p:cNvGraphicFramePr>
          <p:nvPr/>
        </p:nvGraphicFramePr>
        <p:xfrm>
          <a:off x="-710539" y="1250950"/>
          <a:ext cx="4800600" cy="30051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Chart 58">
            <a:extLst>
              <a:ext uri="{FF2B5EF4-FFF2-40B4-BE49-F238E27FC236}">
                <a16:creationId xmlns:a16="http://schemas.microsoft.com/office/drawing/2014/main" id="{8DF4CA67-5405-4FB3-9C1B-D27A5B8852A3}"/>
              </a:ext>
            </a:extLst>
          </p:cNvPr>
          <p:cNvGraphicFramePr>
            <a:graphicFrameLocks/>
          </p:cNvGraphicFramePr>
          <p:nvPr/>
        </p:nvGraphicFramePr>
        <p:xfrm>
          <a:off x="-1178612" y="2319719"/>
          <a:ext cx="4800600" cy="3005138"/>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a:extLst>
              <a:ext uri="{FF2B5EF4-FFF2-40B4-BE49-F238E27FC236}">
                <a16:creationId xmlns:a16="http://schemas.microsoft.com/office/drawing/2014/main" id="{96005C65-2BCD-4C0E-80B0-0EF5B76822B6}"/>
              </a:ext>
            </a:extLst>
          </p:cNvPr>
          <p:cNvSpPr txBox="1"/>
          <p:nvPr/>
        </p:nvSpPr>
        <p:spPr>
          <a:xfrm>
            <a:off x="8221524" y="896095"/>
            <a:ext cx="913255" cy="307777"/>
          </a:xfrm>
          <a:prstGeom prst="rect">
            <a:avLst/>
          </a:prstGeom>
          <a:noFill/>
        </p:spPr>
        <p:txBody>
          <a:bodyPr wrap="square" rtlCol="0">
            <a:spAutoFit/>
          </a:bodyPr>
          <a:lstStyle/>
          <a:p>
            <a:pPr algn="ctr"/>
            <a:r>
              <a:rPr lang="en-US" sz="1400" dirty="0">
                <a:solidFill>
                  <a:schemeClr val="bg1"/>
                </a:solidFill>
              </a:rPr>
              <a:t>FY19 data</a:t>
            </a:r>
          </a:p>
        </p:txBody>
      </p:sp>
      <p:sp>
        <p:nvSpPr>
          <p:cNvPr id="27" name="Arrow: Pentagon 26">
            <a:extLst>
              <a:ext uri="{FF2B5EF4-FFF2-40B4-BE49-F238E27FC236}">
                <a16:creationId xmlns:a16="http://schemas.microsoft.com/office/drawing/2014/main" id="{BD62E073-9C8E-4A2D-A18D-9BF58EE0739C}"/>
              </a:ext>
            </a:extLst>
          </p:cNvPr>
          <p:cNvSpPr/>
          <p:nvPr/>
        </p:nvSpPr>
        <p:spPr>
          <a:xfrm rot="10800000">
            <a:off x="354629" y="3111126"/>
            <a:ext cx="8194222" cy="689917"/>
          </a:xfrm>
          <a:prstGeom prst="homePlate">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Arrow: Pentagon 22">
            <a:extLst>
              <a:ext uri="{FF2B5EF4-FFF2-40B4-BE49-F238E27FC236}">
                <a16:creationId xmlns:a16="http://schemas.microsoft.com/office/drawing/2014/main" id="{083BC479-6AD5-4C34-8F0B-C754F15BF802}"/>
              </a:ext>
            </a:extLst>
          </p:cNvPr>
          <p:cNvSpPr/>
          <p:nvPr/>
        </p:nvSpPr>
        <p:spPr>
          <a:xfrm rot="10800000">
            <a:off x="559159" y="1890224"/>
            <a:ext cx="8194222" cy="689917"/>
          </a:xfrm>
          <a:prstGeom prst="homePlate">
            <a:avLst/>
          </a:prstGeom>
          <a:solidFill>
            <a:schemeClr val="bg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E43D3EB5-2AB7-4C8D-85AC-3285076471AE}"/>
              </a:ext>
            </a:extLst>
          </p:cNvPr>
          <p:cNvGrpSpPr/>
          <p:nvPr/>
        </p:nvGrpSpPr>
        <p:grpSpPr>
          <a:xfrm>
            <a:off x="539562" y="1781619"/>
            <a:ext cx="8604438" cy="910174"/>
            <a:chOff x="539562" y="1781619"/>
            <a:chExt cx="8604438" cy="910174"/>
          </a:xfrm>
        </p:grpSpPr>
        <p:sp>
          <p:nvSpPr>
            <p:cNvPr id="24" name="Arrow: Pentagon 4">
              <a:extLst>
                <a:ext uri="{FF2B5EF4-FFF2-40B4-BE49-F238E27FC236}">
                  <a16:creationId xmlns:a16="http://schemas.microsoft.com/office/drawing/2014/main" id="{25467B98-690C-488B-B3D4-6A1E6E211721}"/>
                </a:ext>
              </a:extLst>
            </p:cNvPr>
            <p:cNvSpPr txBox="1"/>
            <p:nvPr/>
          </p:nvSpPr>
          <p:spPr>
            <a:xfrm>
              <a:off x="1180730" y="1884354"/>
              <a:ext cx="7963270" cy="689917"/>
            </a:xfrm>
            <a:prstGeom prst="rect">
              <a:avLst/>
            </a:prstGeom>
            <a:solidFill>
              <a:srgbClr val="147BD1">
                <a:alpha val="25000"/>
              </a:srgbClr>
            </a:solidFill>
          </p:spPr>
          <p:style>
            <a:lnRef idx="0">
              <a:scrgbClr r="0" g="0" b="0"/>
            </a:lnRef>
            <a:fillRef idx="0">
              <a:scrgbClr r="0" g="0" b="0"/>
            </a:fillRef>
            <a:effectRef idx="0">
              <a:scrgbClr r="0" g="0" b="0"/>
            </a:effectRef>
            <a:fontRef idx="minor">
              <a:schemeClr val="lt1"/>
            </a:fontRef>
          </p:style>
          <p:txBody>
            <a:bodyPr spcFirstLastPara="0" vert="horz" wrap="square" lIns="304235" tIns="91440" rIns="170688" bIns="91440" numCol="1" spcCol="1270" anchor="ctr" anchorCtr="0">
              <a:noAutofit/>
            </a:bodyPr>
            <a:lstStyle/>
            <a:p>
              <a:pPr lvl="1"/>
              <a:r>
                <a:rPr lang="en-US" sz="2400" b="1" dirty="0">
                  <a:solidFill>
                    <a:srgbClr val="5E6167"/>
                  </a:solidFill>
                  <a:latin typeface="Helvetica Condensed"/>
                  <a:ea typeface="Helvetica Neue" panose="02000206000000020004" pitchFamily="2"/>
                </a:rPr>
                <a:t>131,000+ </a:t>
              </a:r>
              <a:r>
                <a:rPr lang="en-US" sz="2400" dirty="0">
                  <a:solidFill>
                    <a:srgbClr val="5E6167"/>
                  </a:solidFill>
                  <a:latin typeface="Helvetica Condensed"/>
                  <a:ea typeface="Helvetica Neue" panose="02000206000000020004" pitchFamily="2"/>
                </a:rPr>
                <a:t>applications processed in FY19</a:t>
              </a:r>
            </a:p>
          </p:txBody>
        </p:sp>
        <p:grpSp>
          <p:nvGrpSpPr>
            <p:cNvPr id="10" name="Group 9">
              <a:extLst>
                <a:ext uri="{FF2B5EF4-FFF2-40B4-BE49-F238E27FC236}">
                  <a16:creationId xmlns:a16="http://schemas.microsoft.com/office/drawing/2014/main" id="{4612E0C2-C9D6-42AE-A71B-4899BF2DF3B3}"/>
                </a:ext>
              </a:extLst>
            </p:cNvPr>
            <p:cNvGrpSpPr/>
            <p:nvPr/>
          </p:nvGrpSpPr>
          <p:grpSpPr>
            <a:xfrm>
              <a:off x="539562" y="1781619"/>
              <a:ext cx="910174" cy="910174"/>
              <a:chOff x="539562" y="1781619"/>
              <a:chExt cx="910174" cy="910174"/>
            </a:xfrm>
          </p:grpSpPr>
          <p:sp>
            <p:nvSpPr>
              <p:cNvPr id="34" name="Oval 33">
                <a:extLst>
                  <a:ext uri="{FF2B5EF4-FFF2-40B4-BE49-F238E27FC236}">
                    <a16:creationId xmlns:a16="http://schemas.microsoft.com/office/drawing/2014/main" id="{A3B4778D-CCCC-435F-9942-85EE2A823C0C}"/>
                  </a:ext>
                </a:extLst>
              </p:cNvPr>
              <p:cNvSpPr/>
              <p:nvPr/>
            </p:nvSpPr>
            <p:spPr>
              <a:xfrm>
                <a:off x="539562" y="1781619"/>
                <a:ext cx="910174" cy="91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1BEAE7FB-1237-4FF4-B5FF-EC152B976040}"/>
                  </a:ext>
                </a:extLst>
              </p:cNvPr>
              <p:cNvSpPr/>
              <p:nvPr/>
            </p:nvSpPr>
            <p:spPr>
              <a:xfrm>
                <a:off x="814351" y="1965570"/>
                <a:ext cx="551394" cy="516174"/>
              </a:xfrm>
              <a:prstGeom prst="ellipse">
                <a:avLst/>
              </a:prstGeom>
              <a:blipFill>
                <a:blip r:embed="rId7"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l="-9000" r="-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grpSp>
        <p:nvGrpSpPr>
          <p:cNvPr id="13" name="Group 12">
            <a:extLst>
              <a:ext uri="{FF2B5EF4-FFF2-40B4-BE49-F238E27FC236}">
                <a16:creationId xmlns:a16="http://schemas.microsoft.com/office/drawing/2014/main" id="{1AF4E627-6B22-4A6A-93F6-6DE0F84097C7}"/>
              </a:ext>
            </a:extLst>
          </p:cNvPr>
          <p:cNvGrpSpPr/>
          <p:nvPr/>
        </p:nvGrpSpPr>
        <p:grpSpPr>
          <a:xfrm>
            <a:off x="539562" y="4921225"/>
            <a:ext cx="8604437" cy="910174"/>
            <a:chOff x="539562" y="4921225"/>
            <a:chExt cx="8604437" cy="910174"/>
          </a:xfrm>
        </p:grpSpPr>
        <p:grpSp>
          <p:nvGrpSpPr>
            <p:cNvPr id="29" name="Group 28">
              <a:extLst>
                <a:ext uri="{FF2B5EF4-FFF2-40B4-BE49-F238E27FC236}">
                  <a16:creationId xmlns:a16="http://schemas.microsoft.com/office/drawing/2014/main" id="{BEF1C583-9FD8-44C8-892E-3641238201A5}"/>
                </a:ext>
              </a:extLst>
            </p:cNvPr>
            <p:cNvGrpSpPr/>
            <p:nvPr/>
          </p:nvGrpSpPr>
          <p:grpSpPr>
            <a:xfrm>
              <a:off x="559158" y="5002141"/>
              <a:ext cx="8584841" cy="711743"/>
              <a:chOff x="470768" y="3024159"/>
              <a:chExt cx="7107633" cy="711743"/>
            </a:xfrm>
            <a:solidFill>
              <a:srgbClr val="5E97AF"/>
            </a:solidFill>
          </p:grpSpPr>
          <p:sp>
            <p:nvSpPr>
              <p:cNvPr id="30" name="Arrow: Pentagon 29">
                <a:extLst>
                  <a:ext uri="{FF2B5EF4-FFF2-40B4-BE49-F238E27FC236}">
                    <a16:creationId xmlns:a16="http://schemas.microsoft.com/office/drawing/2014/main" id="{56A69144-F153-4D25-A377-A228C3F9609B}"/>
                  </a:ext>
                </a:extLst>
              </p:cNvPr>
              <p:cNvSpPr/>
              <p:nvPr/>
            </p:nvSpPr>
            <p:spPr>
              <a:xfrm rot="10800000">
                <a:off x="470768" y="3024159"/>
                <a:ext cx="7107633" cy="689917"/>
              </a:xfrm>
              <a:prstGeom prst="homePlate">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Arrow: Pentagon 8">
                <a:extLst>
                  <a:ext uri="{FF2B5EF4-FFF2-40B4-BE49-F238E27FC236}">
                    <a16:creationId xmlns:a16="http://schemas.microsoft.com/office/drawing/2014/main" id="{0CE247B9-99D0-45EF-894B-9A299F5F1DA1}"/>
                  </a:ext>
                </a:extLst>
              </p:cNvPr>
              <p:cNvSpPr txBox="1"/>
              <p:nvPr/>
            </p:nvSpPr>
            <p:spPr>
              <a:xfrm>
                <a:off x="985385" y="3045985"/>
                <a:ext cx="6593016" cy="689917"/>
              </a:xfrm>
              <a:prstGeom prst="rect">
                <a:avLst/>
              </a:prstGeom>
              <a:solidFill>
                <a:srgbClr val="C4DEF3"/>
              </a:solidFill>
              <a:ln>
                <a:noFill/>
              </a:ln>
            </p:spPr>
            <p:style>
              <a:lnRef idx="0">
                <a:scrgbClr r="0" g="0" b="0"/>
              </a:lnRef>
              <a:fillRef idx="0">
                <a:scrgbClr r="0" g="0" b="0"/>
              </a:fillRef>
              <a:effectRef idx="0">
                <a:scrgbClr r="0" g="0" b="0"/>
              </a:effectRef>
              <a:fontRef idx="minor">
                <a:schemeClr val="lt1"/>
              </a:fontRef>
            </p:style>
            <p:txBody>
              <a:bodyPr spcFirstLastPara="0" vert="horz" wrap="square" lIns="304235" tIns="91440" rIns="170688" bIns="91440" numCol="1" spcCol="1270" anchor="ctr" anchorCtr="0">
                <a:noAutofit/>
              </a:bodyPr>
              <a:lstStyle/>
              <a:p>
                <a:pPr lvl="1"/>
                <a:r>
                  <a:rPr lang="en-US" sz="2400" b="1" dirty="0">
                    <a:solidFill>
                      <a:srgbClr val="5E6167"/>
                    </a:solidFill>
                    <a:latin typeface="Helvetica Condensed"/>
                    <a:ea typeface="Helvetica Neue" panose="02000206000000020004" pitchFamily="2"/>
                  </a:rPr>
                  <a:t>$136,000,000+ </a:t>
                </a:r>
                <a:r>
                  <a:rPr lang="en-US" sz="2400" dirty="0">
                    <a:solidFill>
                      <a:srgbClr val="5E6167"/>
                    </a:solidFill>
                    <a:latin typeface="Helvetica Condensed"/>
                    <a:ea typeface="Helvetica Neue" panose="02000206000000020004" pitchFamily="2"/>
                  </a:rPr>
                  <a:t>incentives paid in FY19</a:t>
                </a:r>
              </a:p>
            </p:txBody>
          </p:sp>
        </p:grpSp>
        <p:grpSp>
          <p:nvGrpSpPr>
            <p:cNvPr id="12" name="Group 11">
              <a:extLst>
                <a:ext uri="{FF2B5EF4-FFF2-40B4-BE49-F238E27FC236}">
                  <a16:creationId xmlns:a16="http://schemas.microsoft.com/office/drawing/2014/main" id="{E7FC838A-91C5-48EB-A301-AF5365CD0560}"/>
                </a:ext>
              </a:extLst>
            </p:cNvPr>
            <p:cNvGrpSpPr/>
            <p:nvPr/>
          </p:nvGrpSpPr>
          <p:grpSpPr>
            <a:xfrm>
              <a:off x="539562" y="4921225"/>
              <a:ext cx="910174" cy="910174"/>
              <a:chOff x="539562" y="4921225"/>
              <a:chExt cx="910174" cy="910174"/>
            </a:xfrm>
          </p:grpSpPr>
          <p:sp>
            <p:nvSpPr>
              <p:cNvPr id="33" name="Oval 32">
                <a:extLst>
                  <a:ext uri="{FF2B5EF4-FFF2-40B4-BE49-F238E27FC236}">
                    <a16:creationId xmlns:a16="http://schemas.microsoft.com/office/drawing/2014/main" id="{3E623C3D-B757-43D8-A195-BA9A8ECADA6F}"/>
                  </a:ext>
                </a:extLst>
              </p:cNvPr>
              <p:cNvSpPr/>
              <p:nvPr/>
            </p:nvSpPr>
            <p:spPr>
              <a:xfrm>
                <a:off x="539562" y="4921225"/>
                <a:ext cx="910174" cy="91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Coins">
                <a:extLst>
                  <a:ext uri="{FF2B5EF4-FFF2-40B4-BE49-F238E27FC236}">
                    <a16:creationId xmlns:a16="http://schemas.microsoft.com/office/drawing/2014/main" id="{1AE6B49B-92EB-43FA-9FE4-397615B5762A}"/>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6881" y="5078452"/>
                <a:ext cx="565612" cy="565612"/>
              </a:xfrm>
              <a:prstGeom prst="rect">
                <a:avLst/>
              </a:prstGeom>
            </p:spPr>
          </p:pic>
        </p:grpSp>
      </p:grpSp>
      <p:graphicFrame>
        <p:nvGraphicFramePr>
          <p:cNvPr id="20" name="Chart 19">
            <a:extLst>
              <a:ext uri="{FF2B5EF4-FFF2-40B4-BE49-F238E27FC236}">
                <a16:creationId xmlns:a16="http://schemas.microsoft.com/office/drawing/2014/main" id="{8DF4CA67-5405-4FB3-9C1B-D27A5B8852A3}"/>
              </a:ext>
            </a:extLst>
          </p:cNvPr>
          <p:cNvGraphicFramePr>
            <a:graphicFrameLocks/>
          </p:cNvGraphicFramePr>
          <p:nvPr>
            <p:extLst>
              <p:ext uri="{D42A27DB-BD31-4B8C-83A1-F6EECF244321}">
                <p14:modId xmlns:p14="http://schemas.microsoft.com/office/powerpoint/2010/main" val="2305309743"/>
              </p:ext>
            </p:extLst>
          </p:nvPr>
        </p:nvGraphicFramePr>
        <p:xfrm>
          <a:off x="-781947" y="2370998"/>
          <a:ext cx="4808621" cy="30051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Chart 21">
            <a:extLst>
              <a:ext uri="{FF2B5EF4-FFF2-40B4-BE49-F238E27FC236}">
                <a16:creationId xmlns:a16="http://schemas.microsoft.com/office/drawing/2014/main" id="{8DF4CA67-5405-4FB3-9C1B-D27A5B8852A3}"/>
              </a:ext>
            </a:extLst>
          </p:cNvPr>
          <p:cNvGraphicFramePr>
            <a:graphicFrameLocks/>
          </p:cNvGraphicFramePr>
          <p:nvPr>
            <p:extLst>
              <p:ext uri="{D42A27DB-BD31-4B8C-83A1-F6EECF244321}">
                <p14:modId xmlns:p14="http://schemas.microsoft.com/office/powerpoint/2010/main" val="1465883793"/>
              </p:ext>
            </p:extLst>
          </p:nvPr>
        </p:nvGraphicFramePr>
        <p:xfrm>
          <a:off x="-768792" y="2615341"/>
          <a:ext cx="4808621" cy="3005138"/>
        </p:xfrm>
        <a:graphic>
          <a:graphicData uri="http://schemas.openxmlformats.org/drawingml/2006/chart">
            <c:chart xmlns:c="http://schemas.openxmlformats.org/drawingml/2006/chart" xmlns:r="http://schemas.openxmlformats.org/officeDocument/2006/relationships" r:id="rId11"/>
          </a:graphicData>
        </a:graphic>
      </p:graphicFrame>
      <p:pic>
        <p:nvPicPr>
          <p:cNvPr id="6" name="Picture 5">
            <a:extLst>
              <a:ext uri="{FF2B5EF4-FFF2-40B4-BE49-F238E27FC236}">
                <a16:creationId xmlns:a16="http://schemas.microsoft.com/office/drawing/2014/main" id="{6631FE22-D87F-4C29-9D6B-87088A8F819C}"/>
              </a:ext>
            </a:extLst>
          </p:cNvPr>
          <p:cNvPicPr>
            <a:picLocks noChangeAspect="1"/>
          </p:cNvPicPr>
          <p:nvPr/>
        </p:nvPicPr>
        <p:blipFill>
          <a:blip r:embed="rId12"/>
          <a:stretch>
            <a:fillRect/>
          </a:stretch>
        </p:blipFill>
        <p:spPr>
          <a:xfrm>
            <a:off x="-686470" y="2790992"/>
            <a:ext cx="4726299" cy="2666983"/>
          </a:xfrm>
          <a:prstGeom prst="rect">
            <a:avLst/>
          </a:prstGeom>
        </p:spPr>
      </p:pic>
    </p:spTree>
    <p:extLst>
      <p:ext uri="{BB962C8B-B14F-4D97-AF65-F5344CB8AC3E}">
        <p14:creationId xmlns:p14="http://schemas.microsoft.com/office/powerpoint/2010/main" val="3167580205"/>
      </p:ext>
    </p:extLst>
  </p:cSld>
  <p:clrMapOvr>
    <a:masterClrMapping/>
  </p:clrMapOvr>
  <p:transition advClick="0" advTm="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30</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000" dirty="0"/>
              <a:t>Combined Heat &amp; Power - Fuel Cells</a:t>
            </a:r>
          </a:p>
        </p:txBody>
      </p:sp>
      <p:sp>
        <p:nvSpPr>
          <p:cNvPr id="22" name="TextBox 21">
            <a:extLst>
              <a:ext uri="{FF2B5EF4-FFF2-40B4-BE49-F238E27FC236}">
                <a16:creationId xmlns:a16="http://schemas.microsoft.com/office/drawing/2014/main" id="{999346F5-BF4B-406A-9CCA-54D7760CB79D}"/>
              </a:ext>
            </a:extLst>
          </p:cNvPr>
          <p:cNvSpPr txBox="1"/>
          <p:nvPr/>
        </p:nvSpPr>
        <p:spPr>
          <a:xfrm>
            <a:off x="476459" y="1476204"/>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23" name="TextBox 22">
            <a:extLst>
              <a:ext uri="{FF2B5EF4-FFF2-40B4-BE49-F238E27FC236}">
                <a16:creationId xmlns:a16="http://schemas.microsoft.com/office/drawing/2014/main" id="{71D86940-C9B6-4992-96E9-E1B69243782C}"/>
              </a:ext>
            </a:extLst>
          </p:cNvPr>
          <p:cNvSpPr txBox="1"/>
          <p:nvPr/>
        </p:nvSpPr>
        <p:spPr>
          <a:xfrm>
            <a:off x="476459" y="2249566"/>
            <a:ext cx="137674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SIZE TO QUALIFY</a:t>
            </a:r>
          </a:p>
        </p:txBody>
      </p:sp>
      <p:sp>
        <p:nvSpPr>
          <p:cNvPr id="24" name="TextBox 23">
            <a:extLst>
              <a:ext uri="{FF2B5EF4-FFF2-40B4-BE49-F238E27FC236}">
                <a16:creationId xmlns:a16="http://schemas.microsoft.com/office/drawing/2014/main" id="{351BC28C-9D13-4B36-81B8-5A9DDFC83F57}"/>
              </a:ext>
            </a:extLst>
          </p:cNvPr>
          <p:cNvSpPr txBox="1"/>
          <p:nvPr/>
        </p:nvSpPr>
        <p:spPr>
          <a:xfrm>
            <a:off x="476459" y="3096330"/>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ABOUT</a:t>
            </a:r>
          </a:p>
        </p:txBody>
      </p:sp>
      <p:sp>
        <p:nvSpPr>
          <p:cNvPr id="26" name="TextBox 25">
            <a:extLst>
              <a:ext uri="{FF2B5EF4-FFF2-40B4-BE49-F238E27FC236}">
                <a16:creationId xmlns:a16="http://schemas.microsoft.com/office/drawing/2014/main" id="{EA143264-B595-496E-91DE-7C193F40FE95}"/>
              </a:ext>
            </a:extLst>
          </p:cNvPr>
          <p:cNvSpPr txBox="1"/>
          <p:nvPr/>
        </p:nvSpPr>
        <p:spPr>
          <a:xfrm>
            <a:off x="1853205" y="2249566"/>
            <a:ext cx="6895475" cy="646331"/>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r>
              <a:rPr lang="en-US" dirty="0">
                <a:sym typeface="Lato Bold" charset="0"/>
              </a:rPr>
              <a:t>N/A - Projects must pass a cost-effectiveness test and run 5,000 full load equivalent hours per year (3,500 for critical facilities)</a:t>
            </a:r>
          </a:p>
        </p:txBody>
      </p:sp>
      <p:sp>
        <p:nvSpPr>
          <p:cNvPr id="27" name="TextBox 26">
            <a:extLst>
              <a:ext uri="{FF2B5EF4-FFF2-40B4-BE49-F238E27FC236}">
                <a16:creationId xmlns:a16="http://schemas.microsoft.com/office/drawing/2014/main" id="{87FA62E1-E0E4-4C58-8E59-030F504C55E7}"/>
              </a:ext>
            </a:extLst>
          </p:cNvPr>
          <p:cNvSpPr txBox="1"/>
          <p:nvPr/>
        </p:nvSpPr>
        <p:spPr>
          <a:xfrm>
            <a:off x="1837793" y="3058270"/>
            <a:ext cx="6998464" cy="1554272"/>
          </a:xfrm>
          <a:prstGeom prst="rect">
            <a:avLst/>
          </a:prstGeom>
          <a:noFill/>
        </p:spPr>
        <p:txBody>
          <a:bodyPr wrap="square" rtlCol="0">
            <a:spAutoFit/>
          </a:bodyPr>
          <a:lstStyle/>
          <a:p>
            <a:pPr marL="114300" lvl="1" indent="-114300" defTabSz="622300">
              <a:spcAft>
                <a:spcPts val="200"/>
              </a:spcAft>
              <a:buFont typeface="Arial" panose="020B0604020202020204" pitchFamily="34" charset="0"/>
              <a:buChar char="•"/>
            </a:pPr>
            <a:r>
              <a:rPr lang="en-US" dirty="0">
                <a:solidFill>
                  <a:srgbClr val="5E6167"/>
                </a:solidFill>
                <a:latin typeface="Helvetica Condensed"/>
                <a:ea typeface="+mn-ea"/>
                <a:cs typeface="+mn-cs"/>
              </a:rPr>
              <a:t>Combined Heat &amp; Power (CHP) units generates electricity and recycle waste heat to provide heating or cooling</a:t>
            </a:r>
          </a:p>
          <a:p>
            <a:pPr marL="114300" lvl="1" indent="-114300" defTabSz="622300">
              <a:spcAft>
                <a:spcPts val="200"/>
              </a:spcAft>
              <a:buFont typeface="Arial" panose="020B0604020202020204" pitchFamily="34" charset="0"/>
              <a:buChar char="•"/>
            </a:pPr>
            <a:r>
              <a:rPr lang="en-US" dirty="0">
                <a:solidFill>
                  <a:srgbClr val="5E6167"/>
                </a:solidFill>
                <a:latin typeface="Helvetica Condensed"/>
                <a:ea typeface="+mn-ea"/>
                <a:cs typeface="+mn-cs"/>
              </a:rPr>
              <a:t>Resiliency with return on investment</a:t>
            </a:r>
          </a:p>
          <a:p>
            <a:pPr marL="114300" lvl="1" indent="-114300" defTabSz="622300">
              <a:spcAft>
                <a:spcPts val="200"/>
              </a:spcAft>
              <a:buChar char="•"/>
            </a:pPr>
            <a:r>
              <a:rPr lang="en-US" dirty="0">
                <a:solidFill>
                  <a:srgbClr val="5E6167"/>
                </a:solidFill>
                <a:latin typeface="Helvetica Condensed"/>
                <a:ea typeface="+mn-ea"/>
                <a:cs typeface="+mn-cs"/>
              </a:rPr>
              <a:t>Technology-neutral incentives</a:t>
            </a:r>
          </a:p>
          <a:p>
            <a:pPr marL="114300" lvl="1" indent="-114300" defTabSz="622300">
              <a:spcAft>
                <a:spcPts val="200"/>
              </a:spcAft>
              <a:buChar char="•"/>
            </a:pPr>
            <a:r>
              <a:rPr lang="en-US" dirty="0">
                <a:solidFill>
                  <a:srgbClr val="5E6167"/>
                </a:solidFill>
                <a:latin typeface="Helvetica Condensed"/>
                <a:ea typeface="+mn-ea"/>
                <a:cs typeface="+mn-cs"/>
              </a:rPr>
              <a:t>Fuel Cells (FC) with or without heat recovery (HR)</a:t>
            </a:r>
          </a:p>
        </p:txBody>
      </p:sp>
      <p:sp>
        <p:nvSpPr>
          <p:cNvPr id="28" name="TextBox 27">
            <a:extLst>
              <a:ext uri="{FF2B5EF4-FFF2-40B4-BE49-F238E27FC236}">
                <a16:creationId xmlns:a16="http://schemas.microsoft.com/office/drawing/2014/main" id="{5464A710-5528-429B-A2C1-400FAAD0ED9B}"/>
              </a:ext>
            </a:extLst>
          </p:cNvPr>
          <p:cNvSpPr txBox="1"/>
          <p:nvPr/>
        </p:nvSpPr>
        <p:spPr>
          <a:xfrm>
            <a:off x="389253" y="4812975"/>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a:t>
            </a:r>
          </a:p>
          <a:p>
            <a:r>
              <a:rPr lang="en-US" dirty="0">
                <a:latin typeface="Helvetica Condensed"/>
              </a:rPr>
              <a:t>Levels</a:t>
            </a:r>
          </a:p>
        </p:txBody>
      </p:sp>
      <p:sp>
        <p:nvSpPr>
          <p:cNvPr id="29" name="TextBox 28">
            <a:extLst>
              <a:ext uri="{FF2B5EF4-FFF2-40B4-BE49-F238E27FC236}">
                <a16:creationId xmlns:a16="http://schemas.microsoft.com/office/drawing/2014/main" id="{EC8D1CD8-0F4E-487A-A713-694A8F5F8B47}"/>
              </a:ext>
            </a:extLst>
          </p:cNvPr>
          <p:cNvSpPr txBox="1"/>
          <p:nvPr/>
        </p:nvSpPr>
        <p:spPr>
          <a:xfrm>
            <a:off x="1853205" y="4774914"/>
            <a:ext cx="7209692" cy="1579920"/>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CHPs and FC with HR </a:t>
            </a:r>
            <a:r>
              <a:rPr lang="en-US" dirty="0">
                <a:solidFill>
                  <a:srgbClr val="5E6167"/>
                </a:solidFill>
                <a:latin typeface="Helvetica Condensed"/>
              </a:rPr>
              <a:t>have a project cap of </a:t>
            </a:r>
            <a:r>
              <a:rPr lang="en-US" dirty="0">
                <a:solidFill>
                  <a:srgbClr val="5E6167"/>
                </a:solidFill>
                <a:latin typeface="Helvetica Condensed"/>
                <a:ea typeface="+mn-ea"/>
                <a:cs typeface="+mn-cs"/>
              </a:rPr>
              <a:t>$2MM - $3MM</a:t>
            </a:r>
          </a:p>
          <a:p>
            <a:pPr marL="114300" lvl="1" indent="-114300" defTabSz="622300">
              <a:spcAft>
                <a:spcPts val="200"/>
              </a:spcAft>
              <a:buChar char="•"/>
            </a:pPr>
            <a:r>
              <a:rPr lang="en-US" dirty="0">
                <a:solidFill>
                  <a:srgbClr val="5E6167"/>
                </a:solidFill>
                <a:latin typeface="Helvetica Condensed"/>
              </a:rPr>
              <a:t>25% bonus for critical facilities with black-start/islanding capabilities</a:t>
            </a:r>
          </a:p>
          <a:p>
            <a:pPr marL="114300" lvl="1" indent="-114300" defTabSz="622300">
              <a:spcAft>
                <a:spcPts val="200"/>
              </a:spcAft>
              <a:buChar char="•"/>
            </a:pPr>
            <a:r>
              <a:rPr lang="en-US" dirty="0">
                <a:solidFill>
                  <a:srgbClr val="5E6167"/>
                </a:solidFill>
                <a:latin typeface="Helvetica Condensed"/>
              </a:rPr>
              <a:t>Up to 30% incentive bonus for CHP using biofuel</a:t>
            </a:r>
          </a:p>
          <a:p>
            <a:pPr marL="114300" lvl="1" indent="-114300" defTabSz="622300">
              <a:spcAft>
                <a:spcPts val="200"/>
              </a:spcAft>
              <a:buFontTx/>
              <a:buChar char="•"/>
            </a:pPr>
            <a:r>
              <a:rPr lang="en-US" dirty="0">
                <a:solidFill>
                  <a:srgbClr val="5E6167"/>
                </a:solidFill>
                <a:latin typeface="Helvetica Condensed"/>
              </a:rPr>
              <a:t>FC without HR have a project cap of $1MM</a:t>
            </a:r>
          </a:p>
          <a:p>
            <a:pPr marL="0" lvl="1" defTabSz="622300">
              <a:spcAft>
                <a:spcPts val="200"/>
              </a:spcAft>
            </a:pPr>
            <a:endParaRPr lang="en-US" dirty="0">
              <a:solidFill>
                <a:srgbClr val="5E6167"/>
              </a:solidFill>
              <a:latin typeface="Helvetica Condensed"/>
            </a:endParaRPr>
          </a:p>
        </p:txBody>
      </p:sp>
      <p:sp>
        <p:nvSpPr>
          <p:cNvPr id="30" name="TextBox 29">
            <a:extLst>
              <a:ext uri="{FF2B5EF4-FFF2-40B4-BE49-F238E27FC236}">
                <a16:creationId xmlns:a16="http://schemas.microsoft.com/office/drawing/2014/main" id="{5EAAB2A6-AF18-4C8A-86AE-B233D90D4F65}"/>
              </a:ext>
            </a:extLst>
          </p:cNvPr>
          <p:cNvSpPr txBox="1"/>
          <p:nvPr/>
        </p:nvSpPr>
        <p:spPr>
          <a:xfrm>
            <a:off x="1837793" y="1440862"/>
            <a:ext cx="7209692" cy="646331"/>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C&amp;I customers that require on-site electric generation that either does or does not utilize waste heat</a:t>
            </a:r>
          </a:p>
        </p:txBody>
      </p:sp>
      <p:sp>
        <p:nvSpPr>
          <p:cNvPr id="31" name="TextBox 30">
            <a:extLst>
              <a:ext uri="{FF2B5EF4-FFF2-40B4-BE49-F238E27FC236}">
                <a16:creationId xmlns:a16="http://schemas.microsoft.com/office/drawing/2014/main" id="{CBE6B50A-5D30-4EE3-8EC2-C2DC7B6604C6}"/>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
        <p:nvSpPr>
          <p:cNvPr id="15" name="TextBox 14">
            <a:extLst>
              <a:ext uri="{FF2B5EF4-FFF2-40B4-BE49-F238E27FC236}">
                <a16:creationId xmlns:a16="http://schemas.microsoft.com/office/drawing/2014/main" id="{495FF3A1-737C-4271-97EF-23832483E272}"/>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NJCleanEnergy.com/CHP</a:t>
            </a:r>
          </a:p>
        </p:txBody>
      </p:sp>
    </p:spTree>
    <p:extLst>
      <p:ext uri="{BB962C8B-B14F-4D97-AF65-F5344CB8AC3E}">
        <p14:creationId xmlns:p14="http://schemas.microsoft.com/office/powerpoint/2010/main" val="3049957661"/>
      </p:ext>
    </p:extLst>
  </p:cSld>
  <p:clrMapOvr>
    <a:masterClrMapping/>
  </p:clrMapOvr>
  <p:transition advClick="0" advTm="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31</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000" dirty="0"/>
              <a:t>Combined Heat &amp; Power</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NJCleanEnergy.com/CHP</a:t>
            </a:r>
          </a:p>
        </p:txBody>
      </p:sp>
      <p:sp>
        <p:nvSpPr>
          <p:cNvPr id="9" name="TextBox 8">
            <a:extLst>
              <a:ext uri="{FF2B5EF4-FFF2-40B4-BE49-F238E27FC236}">
                <a16:creationId xmlns:a16="http://schemas.microsoft.com/office/drawing/2014/main" id="{15ECCB07-CC60-4700-8113-504F6E05883F}"/>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pic>
        <p:nvPicPr>
          <p:cNvPr id="5" name="Picture 4">
            <a:extLst>
              <a:ext uri="{FF2B5EF4-FFF2-40B4-BE49-F238E27FC236}">
                <a16:creationId xmlns:a16="http://schemas.microsoft.com/office/drawing/2014/main" id="{604AD02D-F79E-42CF-BD91-3A720BFA4BE4}"/>
              </a:ext>
            </a:extLst>
          </p:cNvPr>
          <p:cNvPicPr>
            <a:picLocks noChangeAspect="1"/>
          </p:cNvPicPr>
          <p:nvPr/>
        </p:nvPicPr>
        <p:blipFill>
          <a:blip r:embed="rId3"/>
          <a:stretch>
            <a:fillRect/>
          </a:stretch>
        </p:blipFill>
        <p:spPr>
          <a:xfrm>
            <a:off x="588583" y="1609291"/>
            <a:ext cx="8205589" cy="4071072"/>
          </a:xfrm>
          <a:prstGeom prst="rect">
            <a:avLst/>
          </a:prstGeom>
        </p:spPr>
      </p:pic>
    </p:spTree>
    <p:extLst>
      <p:ext uri="{BB962C8B-B14F-4D97-AF65-F5344CB8AC3E}">
        <p14:creationId xmlns:p14="http://schemas.microsoft.com/office/powerpoint/2010/main" val="1742474052"/>
      </p:ext>
    </p:extLst>
  </p:cSld>
  <p:clrMapOvr>
    <a:masterClrMapping/>
  </p:clrMapOvr>
  <p:transition advClick="0" advTm="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32</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000" dirty="0"/>
              <a:t>Combined Heat &amp; Power - Fuel Cells</a:t>
            </a:r>
          </a:p>
        </p:txBody>
      </p:sp>
      <p:sp>
        <p:nvSpPr>
          <p:cNvPr id="31" name="TextBox 30">
            <a:extLst>
              <a:ext uri="{FF2B5EF4-FFF2-40B4-BE49-F238E27FC236}">
                <a16:creationId xmlns:a16="http://schemas.microsoft.com/office/drawing/2014/main" id="{CBE6B50A-5D30-4EE3-8EC2-C2DC7B6604C6}"/>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
        <p:nvSpPr>
          <p:cNvPr id="15" name="TextBox 14">
            <a:extLst>
              <a:ext uri="{FF2B5EF4-FFF2-40B4-BE49-F238E27FC236}">
                <a16:creationId xmlns:a16="http://schemas.microsoft.com/office/drawing/2014/main" id="{495FF3A1-737C-4271-97EF-23832483E272}"/>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NJCleanEnergy.com/CHP</a:t>
            </a:r>
          </a:p>
        </p:txBody>
      </p:sp>
      <p:pic>
        <p:nvPicPr>
          <p:cNvPr id="14" name="Picture 13">
            <a:extLst>
              <a:ext uri="{FF2B5EF4-FFF2-40B4-BE49-F238E27FC236}">
                <a16:creationId xmlns:a16="http://schemas.microsoft.com/office/drawing/2014/main" id="{B5081B16-7A87-4143-8911-D16D64D2D9D5}"/>
              </a:ext>
            </a:extLst>
          </p:cNvPr>
          <p:cNvPicPr>
            <a:picLocks noChangeAspect="1"/>
          </p:cNvPicPr>
          <p:nvPr/>
        </p:nvPicPr>
        <p:blipFill>
          <a:blip r:embed="rId3"/>
          <a:stretch>
            <a:fillRect/>
          </a:stretch>
        </p:blipFill>
        <p:spPr>
          <a:xfrm>
            <a:off x="1615706" y="1281627"/>
            <a:ext cx="5912587" cy="4645604"/>
          </a:xfrm>
          <a:prstGeom prst="rect">
            <a:avLst/>
          </a:prstGeom>
        </p:spPr>
      </p:pic>
      <p:sp>
        <p:nvSpPr>
          <p:cNvPr id="16" name="Rectangle 15">
            <a:extLst>
              <a:ext uri="{FF2B5EF4-FFF2-40B4-BE49-F238E27FC236}">
                <a16:creationId xmlns:a16="http://schemas.microsoft.com/office/drawing/2014/main" id="{2B6A6B66-D702-42D3-82A4-39163E2210F7}"/>
              </a:ext>
            </a:extLst>
          </p:cNvPr>
          <p:cNvSpPr/>
          <p:nvPr/>
        </p:nvSpPr>
        <p:spPr>
          <a:xfrm>
            <a:off x="1958000" y="5857796"/>
            <a:ext cx="5227998" cy="261610"/>
          </a:xfrm>
          <a:prstGeom prst="rect">
            <a:avLst/>
          </a:prstGeom>
        </p:spPr>
        <p:txBody>
          <a:bodyPr wrap="square">
            <a:spAutoFit/>
          </a:bodyPr>
          <a:lstStyle/>
          <a:p>
            <a:pPr marL="457200" lvl="2" algn="ctr" defTabSz="622300">
              <a:spcAft>
                <a:spcPts val="200"/>
              </a:spcAft>
              <a:buClr>
                <a:srgbClr val="1894D2"/>
              </a:buClr>
              <a:buSzPct val="150000"/>
            </a:pPr>
            <a:r>
              <a:rPr lang="en-US" sz="1100" dirty="0">
                <a:solidFill>
                  <a:schemeClr val="tx1">
                    <a:lumMod val="65000"/>
                    <a:lumOff val="35000"/>
                  </a:schemeClr>
                </a:solidFill>
                <a:latin typeface="Helvetica Condensed"/>
              </a:rPr>
              <a:t>+critical facility/blackstart bonus of 25%</a:t>
            </a:r>
          </a:p>
        </p:txBody>
      </p:sp>
    </p:spTree>
    <p:extLst>
      <p:ext uri="{BB962C8B-B14F-4D97-AF65-F5344CB8AC3E}">
        <p14:creationId xmlns:p14="http://schemas.microsoft.com/office/powerpoint/2010/main" val="2776228225"/>
      </p:ext>
    </p:extLst>
  </p:cSld>
  <p:clrMapOvr>
    <a:masterClrMapping/>
  </p:clrMapOvr>
  <p:transition advClick="0" advTm="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457200" lvl="1" indent="0"/>
            <a:r>
              <a:rPr lang="en-US" sz="3400" dirty="0">
                <a:solidFill>
                  <a:schemeClr val="bg1"/>
                </a:solidFill>
                <a:latin typeface="Helvetica Condensed"/>
              </a:rPr>
              <a:t>Microgrids</a:t>
            </a:r>
          </a:p>
        </p:txBody>
      </p:sp>
      <p:sp>
        <p:nvSpPr>
          <p:cNvPr id="4" name="Content Placeholder 2"/>
          <p:cNvSpPr>
            <a:spLocks noGrp="1"/>
          </p:cNvSpPr>
          <p:nvPr>
            <p:ph idx="1"/>
          </p:nvPr>
        </p:nvSpPr>
        <p:spPr>
          <a:xfrm>
            <a:off x="457200" y="1657795"/>
            <a:ext cx="8229600" cy="4525963"/>
          </a:xfrm>
        </p:spPr>
        <p:txBody>
          <a:bodyPr/>
          <a:lstStyle/>
          <a:p>
            <a:pPr>
              <a:spcAft>
                <a:spcPts val="1000"/>
              </a:spcAft>
            </a:pPr>
            <a:r>
              <a:rPr lang="en-US" sz="2000" dirty="0">
                <a:solidFill>
                  <a:srgbClr val="5E6167"/>
                </a:solidFill>
                <a:ea typeface="ＭＳ Ｐゴシック" charset="0"/>
              </a:rPr>
              <a:t>NJBPU Town Center Distributed Energy Resources (TCDER) Microgrids Program</a:t>
            </a:r>
          </a:p>
          <a:p>
            <a:pPr lvl="1">
              <a:spcAft>
                <a:spcPts val="1000"/>
              </a:spcAft>
              <a:buFont typeface="Courier New" panose="02070309020205020404" pitchFamily="49" charset="0"/>
              <a:buChar char="o"/>
            </a:pPr>
            <a:r>
              <a:rPr lang="en-US" sz="2000" dirty="0">
                <a:solidFill>
                  <a:srgbClr val="5E6167"/>
                </a:solidFill>
                <a:ea typeface="ＭＳ Ｐゴシック" charset="0"/>
              </a:rPr>
              <a:t>TCDER Microgrid is a cluster of critical facilities within a municipal boundary that may also operate as shelter for the public during and after an emergency event or provide services that are essential to function during and after an emergency situation. These critical facilities are connected to a single or series of DER technologies that can operate while isolated and islanded from the main grid due to a power outage</a:t>
            </a:r>
          </a:p>
          <a:p>
            <a:pPr>
              <a:spcAft>
                <a:spcPts val="1000"/>
              </a:spcAft>
            </a:pPr>
            <a:r>
              <a:rPr lang="en-US" sz="2000" dirty="0">
                <a:solidFill>
                  <a:srgbClr val="5E6167"/>
                </a:solidFill>
                <a:ea typeface="ＭＳ Ｐゴシック" charset="0"/>
              </a:rPr>
              <a:t>Board funded 13 feasibility studies</a:t>
            </a:r>
          </a:p>
          <a:p>
            <a:pPr>
              <a:spcAft>
                <a:spcPts val="1000"/>
              </a:spcAft>
            </a:pPr>
            <a:r>
              <a:rPr lang="en-US" sz="2000" dirty="0">
                <a:solidFill>
                  <a:srgbClr val="5E6167"/>
                </a:solidFill>
                <a:ea typeface="ＭＳ Ｐゴシック" charset="0"/>
              </a:rPr>
              <a:t>Feasibility studies completed and being reviewed</a:t>
            </a:r>
          </a:p>
          <a:p>
            <a:endParaRPr lang="en-US" sz="2000" dirty="0"/>
          </a:p>
        </p:txBody>
      </p:sp>
      <p:sp>
        <p:nvSpPr>
          <p:cNvPr id="5" name="Slide Number Placeholder 1">
            <a:extLst>
              <a:ext uri="{FF2B5EF4-FFF2-40B4-BE49-F238E27FC236}">
                <a16:creationId xmlns:a16="http://schemas.microsoft.com/office/drawing/2014/main" id="{7584A5A3-F556-4652-9EFB-AB4A2F837C4B}"/>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33</a:t>
            </a:fld>
            <a:endParaRPr lang="en-US" dirty="0">
              <a:solidFill>
                <a:schemeClr val="tx1">
                  <a:lumMod val="65000"/>
                  <a:lumOff val="35000"/>
                </a:schemeClr>
              </a:solidFill>
            </a:endParaRPr>
          </a:p>
        </p:txBody>
      </p:sp>
      <p:sp>
        <p:nvSpPr>
          <p:cNvPr id="6" name="TextBox 5">
            <a:extLst>
              <a:ext uri="{FF2B5EF4-FFF2-40B4-BE49-F238E27FC236}">
                <a16:creationId xmlns:a16="http://schemas.microsoft.com/office/drawing/2014/main" id="{E1CE76D1-5627-44BD-B014-39DB85E9E514}"/>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Tree>
    <p:extLst>
      <p:ext uri="{BB962C8B-B14F-4D97-AF65-F5344CB8AC3E}">
        <p14:creationId xmlns:p14="http://schemas.microsoft.com/office/powerpoint/2010/main" val="1374106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Microgrids</a:t>
            </a:r>
          </a:p>
        </p:txBody>
      </p:sp>
      <p:sp>
        <p:nvSpPr>
          <p:cNvPr id="4" name="Content Placeholder 2"/>
          <p:cNvSpPr>
            <a:spLocks noGrp="1"/>
          </p:cNvSpPr>
          <p:nvPr>
            <p:ph idx="1"/>
          </p:nvPr>
        </p:nvSpPr>
        <p:spPr>
          <a:xfrm>
            <a:off x="467710" y="1614940"/>
            <a:ext cx="8229600" cy="4172542"/>
          </a:xfrm>
        </p:spPr>
        <p:txBody>
          <a:bodyPr/>
          <a:lstStyle/>
          <a:p>
            <a:pPr>
              <a:spcAft>
                <a:spcPts val="600"/>
              </a:spcAft>
            </a:pPr>
            <a:r>
              <a:rPr lang="en-US" sz="2000" dirty="0">
                <a:solidFill>
                  <a:srgbClr val="5E6167"/>
                </a:solidFill>
                <a:ea typeface="ＭＳ Ｐゴシック" charset="0"/>
              </a:rPr>
              <a:t>EDCs fully engaged in program</a:t>
            </a:r>
          </a:p>
          <a:p>
            <a:pPr>
              <a:spcAft>
                <a:spcPts val="0"/>
              </a:spcAft>
            </a:pPr>
            <a:r>
              <a:rPr lang="en-US" sz="2000" dirty="0">
                <a:solidFill>
                  <a:srgbClr val="5E6167"/>
                </a:solidFill>
                <a:ea typeface="ＭＳ Ｐゴシック" charset="0"/>
              </a:rPr>
              <a:t>Barriers to TCDER Microgrids</a:t>
            </a:r>
          </a:p>
          <a:p>
            <a:pPr lvl="1">
              <a:spcAft>
                <a:spcPts val="0"/>
              </a:spcAft>
              <a:buFont typeface="Courier New" panose="02070309020205020404" pitchFamily="49" charset="0"/>
              <a:buChar char="o"/>
            </a:pPr>
            <a:r>
              <a:rPr lang="en-US" sz="2000" dirty="0">
                <a:solidFill>
                  <a:srgbClr val="5E6167"/>
                </a:solidFill>
                <a:ea typeface="ＭＳ Ｐゴシック" charset="0"/>
              </a:rPr>
              <a:t>Regulatory</a:t>
            </a:r>
          </a:p>
          <a:p>
            <a:pPr lvl="2">
              <a:spcAft>
                <a:spcPts val="0"/>
              </a:spcAft>
            </a:pPr>
            <a:r>
              <a:rPr lang="en-US" dirty="0">
                <a:solidFill>
                  <a:srgbClr val="5E6167"/>
                </a:solidFill>
                <a:ea typeface="ＭＳ Ｐゴシック" charset="0"/>
              </a:rPr>
              <a:t>ROW crossings</a:t>
            </a:r>
          </a:p>
          <a:p>
            <a:pPr lvl="2">
              <a:spcAft>
                <a:spcPts val="0"/>
              </a:spcAft>
            </a:pPr>
            <a:r>
              <a:rPr lang="en-US" dirty="0">
                <a:solidFill>
                  <a:srgbClr val="5E6167"/>
                </a:solidFill>
                <a:ea typeface="ＭＳ Ｐゴシック" charset="0"/>
              </a:rPr>
              <a:t>Tariff structures</a:t>
            </a:r>
          </a:p>
          <a:p>
            <a:pPr lvl="1">
              <a:spcAft>
                <a:spcPts val="0"/>
              </a:spcAft>
              <a:buFont typeface="Courier New" panose="02070309020205020404" pitchFamily="49" charset="0"/>
              <a:buChar char="o"/>
            </a:pPr>
            <a:r>
              <a:rPr lang="en-US" sz="2000" dirty="0">
                <a:solidFill>
                  <a:srgbClr val="5E6167"/>
                </a:solidFill>
                <a:ea typeface="ＭＳ Ｐゴシック" charset="0"/>
              </a:rPr>
              <a:t>Funding</a:t>
            </a:r>
          </a:p>
          <a:p>
            <a:pPr>
              <a:spcAft>
                <a:spcPts val="600"/>
              </a:spcAft>
            </a:pPr>
            <a:r>
              <a:rPr lang="en-US" sz="2000" dirty="0">
                <a:solidFill>
                  <a:srgbClr val="5E6167"/>
                </a:solidFill>
                <a:ea typeface="ＭＳ Ｐゴシック" charset="0"/>
              </a:rPr>
              <a:t>To address funding issue, Board, with NJIT and Rutgers, received DOE Grant of $300,000 for a microgrid financing study</a:t>
            </a:r>
          </a:p>
          <a:p>
            <a:pPr lvl="1">
              <a:spcAft>
                <a:spcPts val="600"/>
              </a:spcAft>
              <a:buFont typeface="Courier New" panose="02070309020205020404" pitchFamily="49" charset="0"/>
              <a:buChar char="o"/>
            </a:pPr>
            <a:r>
              <a:rPr lang="en-US" sz="2000" dirty="0">
                <a:solidFill>
                  <a:srgbClr val="5E6167"/>
                </a:solidFill>
                <a:ea typeface="ＭＳ Ｐゴシック" charset="0"/>
              </a:rPr>
              <a:t>Result will be a public “financing tool” for use by microgrid developers</a:t>
            </a:r>
          </a:p>
          <a:p>
            <a:pPr lvl="1">
              <a:spcAft>
                <a:spcPts val="600"/>
              </a:spcAft>
              <a:buFont typeface="Courier New" panose="02070309020205020404" pitchFamily="49" charset="0"/>
              <a:buChar char="o"/>
            </a:pPr>
            <a:r>
              <a:rPr lang="en-US" sz="2000" dirty="0">
                <a:solidFill>
                  <a:srgbClr val="5E6167"/>
                </a:solidFill>
                <a:ea typeface="ＭＳ Ｐゴシック" charset="0"/>
              </a:rPr>
              <a:t>Study to begin this month, completed within 2 years</a:t>
            </a:r>
          </a:p>
        </p:txBody>
      </p:sp>
      <p:sp>
        <p:nvSpPr>
          <p:cNvPr id="5" name="Slide Number Placeholder 1">
            <a:extLst>
              <a:ext uri="{FF2B5EF4-FFF2-40B4-BE49-F238E27FC236}">
                <a16:creationId xmlns:a16="http://schemas.microsoft.com/office/drawing/2014/main" id="{47657AC4-E76C-4889-9D3E-F291526180A0}"/>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34</a:t>
            </a:fld>
            <a:endParaRPr lang="en-US" dirty="0">
              <a:solidFill>
                <a:schemeClr val="tx1">
                  <a:lumMod val="65000"/>
                  <a:lumOff val="35000"/>
                </a:schemeClr>
              </a:solidFill>
            </a:endParaRPr>
          </a:p>
        </p:txBody>
      </p:sp>
      <p:sp>
        <p:nvSpPr>
          <p:cNvPr id="6" name="TextBox 5">
            <a:extLst>
              <a:ext uri="{FF2B5EF4-FFF2-40B4-BE49-F238E27FC236}">
                <a16:creationId xmlns:a16="http://schemas.microsoft.com/office/drawing/2014/main" id="{D36766AE-FC04-45E0-84B6-4EF48FD83B41}"/>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Tree>
    <p:extLst>
      <p:ext uri="{BB962C8B-B14F-4D97-AF65-F5344CB8AC3E}">
        <p14:creationId xmlns:p14="http://schemas.microsoft.com/office/powerpoint/2010/main" val="3077789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Battery Storage</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35</a:t>
            </a:fld>
            <a:endParaRPr lang="en-US" dirty="0"/>
          </a:p>
        </p:txBody>
      </p:sp>
      <p:sp>
        <p:nvSpPr>
          <p:cNvPr id="7" name="Rectangle 6">
            <a:extLst>
              <a:ext uri="{FF2B5EF4-FFF2-40B4-BE49-F238E27FC236}">
                <a16:creationId xmlns:a16="http://schemas.microsoft.com/office/drawing/2014/main" id="{511D86A8-62AA-4809-8880-ADF578EA98C1}"/>
              </a:ext>
            </a:extLst>
          </p:cNvPr>
          <p:cNvSpPr/>
          <p:nvPr/>
        </p:nvSpPr>
        <p:spPr>
          <a:xfrm>
            <a:off x="-965446" y="1480263"/>
            <a:ext cx="574462" cy="4767308"/>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a:t>FIRST ½ FY20</a:t>
            </a:r>
          </a:p>
        </p:txBody>
      </p:sp>
      <p:sp>
        <p:nvSpPr>
          <p:cNvPr id="20" name="Content Placeholder 2"/>
          <p:cNvSpPr>
            <a:spLocks noGrp="1"/>
          </p:cNvSpPr>
          <p:nvPr>
            <p:ph idx="1"/>
          </p:nvPr>
        </p:nvSpPr>
        <p:spPr>
          <a:xfrm>
            <a:off x="189185" y="1458209"/>
            <a:ext cx="8776138" cy="2235115"/>
          </a:xfrm>
        </p:spPr>
        <p:txBody>
          <a:bodyPr/>
          <a:lstStyle/>
          <a:p>
            <a:pPr marL="0" indent="0" algn="ctr">
              <a:buNone/>
            </a:pPr>
            <a:r>
              <a:rPr lang="en-US" sz="2000" b="1" dirty="0">
                <a:solidFill>
                  <a:srgbClr val="5E6167"/>
                </a:solidFill>
                <a:ea typeface="ＭＳ Ｐゴシック" charset="0"/>
              </a:rPr>
              <a:t>Commitment to Resiliency</a:t>
            </a:r>
          </a:p>
          <a:p>
            <a:r>
              <a:rPr lang="en-US" sz="2000" dirty="0">
                <a:solidFill>
                  <a:srgbClr val="5E6167"/>
                </a:solidFill>
                <a:ea typeface="ＭＳ Ｐゴシック" charset="0"/>
              </a:rPr>
              <a:t>The Clean Energy Act also requires the Board to conduct an Energy Storage Resource analysis for submission to the Governor and the Legislature. In doing so, the Board is required by law to consult with various stakeholders, including PJM</a:t>
            </a:r>
          </a:p>
          <a:p>
            <a:r>
              <a:rPr lang="en-US" sz="2000" dirty="0">
                <a:solidFill>
                  <a:srgbClr val="5E6167"/>
                </a:solidFill>
                <a:ea typeface="ＭＳ Ｐゴシック" charset="0"/>
              </a:rPr>
              <a:t>Rutgers (RU-LESS) is retained to complete the study</a:t>
            </a:r>
          </a:p>
          <a:p>
            <a:endParaRPr lang="en-US" sz="2000" b="1" dirty="0"/>
          </a:p>
        </p:txBody>
      </p:sp>
      <p:sp>
        <p:nvSpPr>
          <p:cNvPr id="21" name="TextBox 20"/>
          <p:cNvSpPr txBox="1"/>
          <p:nvPr/>
        </p:nvSpPr>
        <p:spPr>
          <a:xfrm>
            <a:off x="3573518" y="3690268"/>
            <a:ext cx="5402316" cy="2862322"/>
          </a:xfrm>
          <a:prstGeom prst="rect">
            <a:avLst/>
          </a:prstGeom>
          <a:noFill/>
        </p:spPr>
        <p:txBody>
          <a:bodyPr wrap="square" rtlCol="0">
            <a:spAutoFit/>
          </a:bodyPr>
          <a:lstStyle/>
          <a:p>
            <a:pPr marL="800100" lvl="1" indent="-342900">
              <a:buFont typeface="Arial" panose="020B0604020202020204" pitchFamily="34" charset="0"/>
              <a:buChar char="•"/>
            </a:pPr>
            <a:r>
              <a:rPr lang="en-US" dirty="0">
                <a:solidFill>
                  <a:srgbClr val="5E6167"/>
                </a:solidFill>
                <a:latin typeface="Helvetica Condensed"/>
                <a:cs typeface="+mn-cs"/>
              </a:rPr>
              <a:t>Study to address:</a:t>
            </a:r>
          </a:p>
          <a:p>
            <a:pPr marL="1257300" lvl="2" indent="-342900">
              <a:buFont typeface="Courier New" panose="02070309020205020404" pitchFamily="49" charset="0"/>
              <a:buChar char="o"/>
            </a:pPr>
            <a:r>
              <a:rPr lang="en-US" dirty="0">
                <a:solidFill>
                  <a:srgbClr val="5E6167"/>
                </a:solidFill>
                <a:latin typeface="Helvetica Condensed"/>
                <a:cs typeface="+mn-cs"/>
              </a:rPr>
              <a:t>Resiliency</a:t>
            </a:r>
          </a:p>
          <a:p>
            <a:pPr marL="1257300" lvl="2" indent="-342900">
              <a:buFont typeface="Courier New" panose="02070309020205020404" pitchFamily="49" charset="0"/>
              <a:buChar char="o"/>
            </a:pPr>
            <a:r>
              <a:rPr lang="en-US" dirty="0">
                <a:solidFill>
                  <a:srgbClr val="5E6167"/>
                </a:solidFill>
                <a:latin typeface="Helvetica Condensed"/>
                <a:cs typeface="+mn-cs"/>
              </a:rPr>
              <a:t>Effects on ratepayers</a:t>
            </a:r>
          </a:p>
          <a:p>
            <a:pPr marL="1257300" lvl="2" indent="-342900">
              <a:buFont typeface="Courier New" panose="02070309020205020404" pitchFamily="49" charset="0"/>
              <a:buChar char="o"/>
            </a:pPr>
            <a:r>
              <a:rPr lang="en-US" dirty="0">
                <a:solidFill>
                  <a:srgbClr val="5E6167"/>
                </a:solidFill>
                <a:latin typeface="Helvetica Condensed"/>
                <a:cs typeface="+mn-cs"/>
              </a:rPr>
              <a:t>Impacts on renewable energy and EVs</a:t>
            </a:r>
          </a:p>
          <a:p>
            <a:pPr marL="1257300" lvl="2" indent="-342900">
              <a:buFont typeface="Courier New" panose="02070309020205020404" pitchFamily="49" charset="0"/>
              <a:buChar char="o"/>
            </a:pPr>
            <a:r>
              <a:rPr lang="en-US" dirty="0">
                <a:solidFill>
                  <a:srgbClr val="5E6167"/>
                </a:solidFill>
                <a:latin typeface="Helvetica Condensed"/>
                <a:cs typeface="+mn-cs"/>
              </a:rPr>
              <a:t>Optimal amount of storage</a:t>
            </a:r>
          </a:p>
          <a:p>
            <a:pPr marL="1257300" lvl="2" indent="-342900">
              <a:buFont typeface="Courier New" panose="02070309020205020404" pitchFamily="49" charset="0"/>
              <a:buChar char="o"/>
            </a:pPr>
            <a:r>
              <a:rPr lang="en-US" dirty="0">
                <a:solidFill>
                  <a:srgbClr val="5E6167"/>
                </a:solidFill>
                <a:latin typeface="Helvetica Condensed"/>
                <a:cs typeface="+mn-cs"/>
              </a:rPr>
              <a:t>Technologies</a:t>
            </a:r>
          </a:p>
          <a:p>
            <a:pPr marL="1257300" lvl="2" indent="-342900">
              <a:buFont typeface="Courier New" panose="02070309020205020404" pitchFamily="49" charset="0"/>
              <a:buChar char="o"/>
            </a:pPr>
            <a:r>
              <a:rPr lang="en-US" dirty="0">
                <a:solidFill>
                  <a:srgbClr val="5E6167"/>
                </a:solidFill>
                <a:latin typeface="Helvetica Condensed"/>
                <a:cs typeface="+mn-cs"/>
              </a:rPr>
              <a:t>Optimal points of entry (customer sited, utility scale)</a:t>
            </a:r>
          </a:p>
          <a:p>
            <a:pPr marL="1257300" lvl="2" indent="-342900">
              <a:buFont typeface="Courier New" panose="02070309020205020404" pitchFamily="49" charset="0"/>
              <a:buChar char="o"/>
            </a:pPr>
            <a:r>
              <a:rPr lang="en-US" dirty="0">
                <a:solidFill>
                  <a:srgbClr val="5E6167"/>
                </a:solidFill>
                <a:latin typeface="Helvetica Condensed"/>
                <a:cs typeface="+mn-cs"/>
              </a:rPr>
              <a:t>Cost-benefit</a:t>
            </a:r>
          </a:p>
          <a:p>
            <a:pPr marL="285750" indent="-285750">
              <a:buClr>
                <a:srgbClr val="105F9E"/>
              </a:buClr>
              <a:buFont typeface="Wingdings" panose="05000000000000000000" pitchFamily="2" charset="2"/>
              <a:buChar char="§"/>
            </a:pPr>
            <a:endParaRPr lang="en-US" dirty="0"/>
          </a:p>
        </p:txBody>
      </p:sp>
      <p:pic>
        <p:nvPicPr>
          <p:cNvPr id="24" name="Picture 2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3269" y="4099035"/>
            <a:ext cx="4064913" cy="1579630"/>
          </a:xfrm>
          <a:prstGeom prst="rect">
            <a:avLst/>
          </a:prstGeom>
        </p:spPr>
      </p:pic>
      <p:sp>
        <p:nvSpPr>
          <p:cNvPr id="9" name="TextBox 8">
            <a:extLst>
              <a:ext uri="{FF2B5EF4-FFF2-40B4-BE49-F238E27FC236}">
                <a16:creationId xmlns:a16="http://schemas.microsoft.com/office/drawing/2014/main" id="{6ACA033E-DB9F-4A69-9C5E-5EF33E442263}"/>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Tree>
    <p:extLst>
      <p:ext uri="{BB962C8B-B14F-4D97-AF65-F5344CB8AC3E}">
        <p14:creationId xmlns:p14="http://schemas.microsoft.com/office/powerpoint/2010/main" val="516010894"/>
      </p:ext>
    </p:extLst>
  </p:cSld>
  <p:clrMapOvr>
    <a:masterClrMapping/>
  </p:clrMapOvr>
  <p:transition advClick="0" advTm="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46972"/>
            <a:ext cx="8229600" cy="1689410"/>
          </a:xfrm>
        </p:spPr>
        <p:txBody>
          <a:bodyPr/>
          <a:lstStyle/>
          <a:p>
            <a:pPr>
              <a:spcAft>
                <a:spcPts val="1200"/>
              </a:spcAft>
            </a:pPr>
            <a:r>
              <a:rPr lang="en-US" sz="2000" dirty="0">
                <a:solidFill>
                  <a:srgbClr val="5E6167"/>
                </a:solidFill>
                <a:ea typeface="ＭＳ Ｐゴシック" charset="0"/>
              </a:rPr>
              <a:t>Final report accepted by the Board in June 2019</a:t>
            </a:r>
          </a:p>
          <a:p>
            <a:pPr>
              <a:spcAft>
                <a:spcPts val="1200"/>
              </a:spcAft>
            </a:pPr>
            <a:r>
              <a:rPr lang="en-US" sz="2000" dirty="0">
                <a:solidFill>
                  <a:srgbClr val="5E6167"/>
                </a:solidFill>
                <a:ea typeface="ＭＳ Ｐゴシック" charset="0"/>
              </a:rPr>
              <a:t>CEA requires Board to initiate a proceeding within six months of completion of report to establish a process and mechanism for achieving energy storage goals</a:t>
            </a:r>
          </a:p>
          <a:p>
            <a:endParaRPr lang="en-US" sz="2400" dirty="0"/>
          </a:p>
        </p:txBody>
      </p:sp>
      <p:sp>
        <p:nvSpPr>
          <p:cNvPr id="5" name="Slide Number Placeholder 1">
            <a:extLst>
              <a:ext uri="{FF2B5EF4-FFF2-40B4-BE49-F238E27FC236}">
                <a16:creationId xmlns:a16="http://schemas.microsoft.com/office/drawing/2014/main" id="{D75C70C1-106C-43E9-8ADD-0515B04E0BAC}"/>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36</a:t>
            </a:fld>
            <a:endParaRPr lang="en-US" dirty="0">
              <a:solidFill>
                <a:schemeClr val="tx1">
                  <a:lumMod val="65000"/>
                  <a:lumOff val="35000"/>
                </a:schemeClr>
              </a:solidFill>
            </a:endParaRPr>
          </a:p>
        </p:txBody>
      </p:sp>
      <p:sp>
        <p:nvSpPr>
          <p:cNvPr id="6" name="TextBox 5">
            <a:extLst>
              <a:ext uri="{FF2B5EF4-FFF2-40B4-BE49-F238E27FC236}">
                <a16:creationId xmlns:a16="http://schemas.microsoft.com/office/drawing/2014/main" id="{F135915B-E3A7-4B6F-A555-EBE75CD2560B}"/>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
        <p:nvSpPr>
          <p:cNvPr id="9" name="Title 2">
            <a:extLst>
              <a:ext uri="{FF2B5EF4-FFF2-40B4-BE49-F238E27FC236}">
                <a16:creationId xmlns:a16="http://schemas.microsoft.com/office/drawing/2014/main" id="{88C4D6D6-657C-4079-BA66-18D4D46B33C1}"/>
              </a:ext>
            </a:extLst>
          </p:cNvPr>
          <p:cNvSpPr>
            <a:spLocks noGrp="1"/>
          </p:cNvSpPr>
          <p:nvPr>
            <p:ph type="title"/>
          </p:nvPr>
        </p:nvSpPr>
        <p:spPr>
          <a:xfrm>
            <a:off x="-12597" y="363716"/>
            <a:ext cx="7785849" cy="914400"/>
          </a:xfrm>
          <a:prstGeom prst="rect">
            <a:avLst/>
          </a:prstGeom>
        </p:spPr>
        <p:txBody>
          <a:bodyPr>
            <a:normAutofit/>
          </a:bodyPr>
          <a:lstStyle/>
          <a:p>
            <a:r>
              <a:rPr lang="en-US" sz="3400" dirty="0"/>
              <a:t>Battery Storage</a:t>
            </a:r>
          </a:p>
        </p:txBody>
      </p:sp>
    </p:spTree>
    <p:extLst>
      <p:ext uri="{BB962C8B-B14F-4D97-AF65-F5344CB8AC3E}">
        <p14:creationId xmlns:p14="http://schemas.microsoft.com/office/powerpoint/2010/main" val="3842869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766891"/>
            <a:ext cx="8229600" cy="3763963"/>
          </a:xfrm>
        </p:spPr>
        <p:txBody>
          <a:bodyPr>
            <a:normAutofit/>
          </a:bodyPr>
          <a:lstStyle/>
          <a:p>
            <a:pPr>
              <a:spcAft>
                <a:spcPts val="1000"/>
              </a:spcAft>
            </a:pPr>
            <a:r>
              <a:rPr lang="en-US" sz="2200" dirty="0">
                <a:solidFill>
                  <a:schemeClr val="tx1">
                    <a:lumMod val="65000"/>
                    <a:lumOff val="35000"/>
                  </a:schemeClr>
                </a:solidFill>
                <a:ea typeface="ＭＳ Ｐゴシック" charset="0"/>
              </a:rPr>
              <a:t>In June 2019, Governor Murphy signed an MOU outlining the BPU’s role in encouraging Electric Vehicle use in New Jersey </a:t>
            </a:r>
          </a:p>
          <a:p>
            <a:pPr lvl="1">
              <a:spcAft>
                <a:spcPts val="1000"/>
              </a:spcAft>
            </a:pPr>
            <a:r>
              <a:rPr lang="en-US" sz="2200" dirty="0">
                <a:solidFill>
                  <a:schemeClr val="tx1">
                    <a:lumMod val="65000"/>
                    <a:lumOff val="35000"/>
                  </a:schemeClr>
                </a:solidFill>
                <a:ea typeface="ＭＳ Ｐゴシック" charset="0"/>
              </a:rPr>
              <a:t>BPU will consider how to utilize CEP funds to finance ZEV charging infrastructure deployment &amp; mapping</a:t>
            </a:r>
          </a:p>
          <a:p>
            <a:pPr lvl="1">
              <a:spcAft>
                <a:spcPts val="1000"/>
              </a:spcAft>
            </a:pPr>
            <a:r>
              <a:rPr lang="en-US" sz="2200" dirty="0">
                <a:solidFill>
                  <a:schemeClr val="tx1">
                    <a:lumMod val="65000"/>
                    <a:lumOff val="35000"/>
                  </a:schemeClr>
                </a:solidFill>
                <a:ea typeface="ＭＳ Ｐゴシック" charset="0"/>
              </a:rPr>
              <a:t>BPU will consider how to dedicate CEP funds to create a rebate program to incentivize sale of new and used ZEVs</a:t>
            </a:r>
          </a:p>
          <a:p>
            <a:pPr lvl="1">
              <a:spcAft>
                <a:spcPts val="1000"/>
              </a:spcAft>
            </a:pPr>
            <a:r>
              <a:rPr lang="en-US" sz="2200" dirty="0">
                <a:solidFill>
                  <a:schemeClr val="tx1">
                    <a:lumMod val="65000"/>
                    <a:lumOff val="35000"/>
                  </a:schemeClr>
                </a:solidFill>
                <a:ea typeface="ＭＳ Ｐゴシック" charset="0"/>
              </a:rPr>
              <a:t>BPU will track usage and electric consumption from charging infrastructure</a:t>
            </a:r>
          </a:p>
        </p:txBody>
      </p:sp>
      <p:sp>
        <p:nvSpPr>
          <p:cNvPr id="5" name="Slide Number Placeholder 1">
            <a:extLst>
              <a:ext uri="{FF2B5EF4-FFF2-40B4-BE49-F238E27FC236}">
                <a16:creationId xmlns:a16="http://schemas.microsoft.com/office/drawing/2014/main" id="{70E51126-518F-4FC4-BD17-A59B72593ACA}"/>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37</a:t>
            </a:fld>
            <a:endParaRPr lang="en-US" dirty="0">
              <a:solidFill>
                <a:schemeClr val="tx1">
                  <a:lumMod val="65000"/>
                  <a:lumOff val="35000"/>
                </a:schemeClr>
              </a:solidFill>
            </a:endParaRPr>
          </a:p>
        </p:txBody>
      </p:sp>
      <p:sp>
        <p:nvSpPr>
          <p:cNvPr id="6" name="Title 2">
            <a:extLst>
              <a:ext uri="{FF2B5EF4-FFF2-40B4-BE49-F238E27FC236}">
                <a16:creationId xmlns:a16="http://schemas.microsoft.com/office/drawing/2014/main" id="{828A7FDB-9489-44BA-ABC7-E899056289B4}"/>
              </a:ext>
            </a:extLst>
          </p:cNvPr>
          <p:cNvSpPr txBox="1">
            <a:spLocks/>
          </p:cNvSpPr>
          <p:nvPr/>
        </p:nvSpPr>
        <p:spPr>
          <a:xfrm>
            <a:off x="-12597" y="351027"/>
            <a:ext cx="7785849" cy="914400"/>
          </a:xfrm>
          <a:prstGeom prst="rect">
            <a:avLst/>
          </a:prstGeom>
          <a:noFill/>
        </p:spPr>
        <p:txBody>
          <a:bodyPr anchor="ct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000" dirty="0"/>
              <a:t>Electric Vehicle (EV) Overview</a:t>
            </a:r>
          </a:p>
        </p:txBody>
      </p:sp>
      <p:sp>
        <p:nvSpPr>
          <p:cNvPr id="7" name="TextBox 6">
            <a:extLst>
              <a:ext uri="{FF2B5EF4-FFF2-40B4-BE49-F238E27FC236}">
                <a16:creationId xmlns:a16="http://schemas.microsoft.com/office/drawing/2014/main" id="{A60AA1E5-86AB-42BC-9031-1FAEF13B575B}"/>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Tree>
    <p:extLst>
      <p:ext uri="{BB962C8B-B14F-4D97-AF65-F5344CB8AC3E}">
        <p14:creationId xmlns:p14="http://schemas.microsoft.com/office/powerpoint/2010/main" val="3271756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79199" y="2510111"/>
            <a:ext cx="8229600" cy="2822028"/>
          </a:xfrm>
        </p:spPr>
        <p:txBody>
          <a:bodyPr/>
          <a:lstStyle/>
          <a:p>
            <a:pPr>
              <a:spcBef>
                <a:spcPts val="1200"/>
              </a:spcBef>
            </a:pPr>
            <a:r>
              <a:rPr lang="en-US" sz="2200" dirty="0">
                <a:solidFill>
                  <a:schemeClr val="tx1">
                    <a:lumMod val="65000"/>
                    <a:lumOff val="35000"/>
                  </a:schemeClr>
                </a:solidFill>
                <a:ea typeface="ＭＳ Ｐゴシック" charset="0"/>
              </a:rPr>
              <a:t>Grant from the US Department of Energy </a:t>
            </a:r>
          </a:p>
          <a:p>
            <a:pPr>
              <a:spcBef>
                <a:spcPts val="1200"/>
              </a:spcBef>
            </a:pPr>
            <a:r>
              <a:rPr lang="en-US" sz="2200" dirty="0">
                <a:solidFill>
                  <a:schemeClr val="tx1">
                    <a:lumMod val="65000"/>
                    <a:lumOff val="35000"/>
                  </a:schemeClr>
                </a:solidFill>
                <a:ea typeface="ＭＳ Ｐゴシック" charset="0"/>
              </a:rPr>
              <a:t>Focused on how to enhance EV adoption in urban areas and in underserved communities </a:t>
            </a:r>
          </a:p>
          <a:p>
            <a:pPr>
              <a:spcBef>
                <a:spcPts val="1200"/>
              </a:spcBef>
            </a:pPr>
            <a:r>
              <a:rPr lang="en-US" sz="2200" dirty="0">
                <a:solidFill>
                  <a:schemeClr val="tx1">
                    <a:lumMod val="65000"/>
                    <a:lumOff val="35000"/>
                  </a:schemeClr>
                </a:solidFill>
                <a:ea typeface="ＭＳ Ｐゴシック" charset="0"/>
              </a:rPr>
              <a:t>Look at EV car sharing options and PEV-based ride hailing </a:t>
            </a:r>
          </a:p>
        </p:txBody>
      </p:sp>
      <p:sp>
        <p:nvSpPr>
          <p:cNvPr id="6" name="Slide Number Placeholder 1">
            <a:extLst>
              <a:ext uri="{FF2B5EF4-FFF2-40B4-BE49-F238E27FC236}">
                <a16:creationId xmlns:a16="http://schemas.microsoft.com/office/drawing/2014/main" id="{6069DED7-47E6-4DE6-921D-FB357EA8BAD7}"/>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38</a:t>
            </a:fld>
            <a:endParaRPr lang="en-US" dirty="0">
              <a:solidFill>
                <a:schemeClr val="tx1">
                  <a:lumMod val="65000"/>
                  <a:lumOff val="35000"/>
                </a:schemeClr>
              </a:solidFill>
            </a:endParaRPr>
          </a:p>
        </p:txBody>
      </p:sp>
      <p:sp>
        <p:nvSpPr>
          <p:cNvPr id="7" name="Title 2">
            <a:extLst>
              <a:ext uri="{FF2B5EF4-FFF2-40B4-BE49-F238E27FC236}">
                <a16:creationId xmlns:a16="http://schemas.microsoft.com/office/drawing/2014/main" id="{A9863C8A-DCA2-4D3A-B681-B93088D9BDA6}"/>
              </a:ext>
            </a:extLst>
          </p:cNvPr>
          <p:cNvSpPr txBox="1">
            <a:spLocks/>
          </p:cNvSpPr>
          <p:nvPr/>
        </p:nvSpPr>
        <p:spPr>
          <a:xfrm>
            <a:off x="-12597" y="351027"/>
            <a:ext cx="7785849" cy="914400"/>
          </a:xfrm>
          <a:prstGeom prst="rect">
            <a:avLst/>
          </a:prstGeom>
          <a:noFill/>
        </p:spPr>
        <p:txBody>
          <a:bodyPr anchor="ct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000" dirty="0"/>
              <a:t>EVs for Underserved Communities</a:t>
            </a:r>
          </a:p>
        </p:txBody>
      </p:sp>
      <p:sp>
        <p:nvSpPr>
          <p:cNvPr id="8" name="TextBox 7">
            <a:extLst>
              <a:ext uri="{FF2B5EF4-FFF2-40B4-BE49-F238E27FC236}">
                <a16:creationId xmlns:a16="http://schemas.microsoft.com/office/drawing/2014/main" id="{54DA6B08-5DAE-40A3-A392-09A2DFD8A59A}"/>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Tree>
    <p:extLst>
      <p:ext uri="{BB962C8B-B14F-4D97-AF65-F5344CB8AC3E}">
        <p14:creationId xmlns:p14="http://schemas.microsoft.com/office/powerpoint/2010/main" val="2222009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16777" y="1856738"/>
            <a:ext cx="8229600" cy="3610303"/>
          </a:xfrm>
        </p:spPr>
        <p:txBody>
          <a:bodyPr/>
          <a:lstStyle/>
          <a:p>
            <a:r>
              <a:rPr lang="en-US" sz="2200" dirty="0">
                <a:solidFill>
                  <a:schemeClr val="tx1">
                    <a:lumMod val="65000"/>
                    <a:lumOff val="35000"/>
                  </a:schemeClr>
                </a:solidFill>
                <a:ea typeface="ＭＳ Ｐゴシック" charset="0"/>
              </a:rPr>
              <a:t>First strategy and goal is to “</a:t>
            </a:r>
            <a:r>
              <a:rPr lang="en-US" sz="2200" b="1" dirty="0">
                <a:solidFill>
                  <a:schemeClr val="tx1">
                    <a:lumMod val="65000"/>
                    <a:lumOff val="35000"/>
                  </a:schemeClr>
                </a:solidFill>
                <a:ea typeface="ＭＳ Ｐゴシック" charset="0"/>
              </a:rPr>
              <a:t>Reduce Consumption and Emissions from the Transportation Section</a:t>
            </a:r>
            <a:r>
              <a:rPr lang="en-US" sz="2200" dirty="0">
                <a:solidFill>
                  <a:schemeClr val="tx1">
                    <a:lumMod val="65000"/>
                    <a:lumOff val="35000"/>
                  </a:schemeClr>
                </a:solidFill>
                <a:ea typeface="ＭＳ Ｐゴシック" charset="0"/>
              </a:rPr>
              <a:t>”</a:t>
            </a:r>
          </a:p>
          <a:p>
            <a:r>
              <a:rPr lang="en-US" sz="2200" dirty="0">
                <a:solidFill>
                  <a:schemeClr val="tx1">
                    <a:lumMod val="65000"/>
                    <a:lumOff val="35000"/>
                  </a:schemeClr>
                </a:solidFill>
                <a:ea typeface="ＭＳ Ｐゴシック" charset="0"/>
              </a:rPr>
              <a:t>2025 – 330,000 light duty electric vehicles</a:t>
            </a:r>
          </a:p>
          <a:p>
            <a:r>
              <a:rPr lang="en-US" sz="2200" dirty="0">
                <a:solidFill>
                  <a:schemeClr val="tx1">
                    <a:lumMod val="65000"/>
                    <a:lumOff val="35000"/>
                  </a:schemeClr>
                </a:solidFill>
                <a:ea typeface="ＭＳ Ｐゴシック" charset="0"/>
              </a:rPr>
              <a:t>Charging infrastructure </a:t>
            </a:r>
          </a:p>
          <a:p>
            <a:r>
              <a:rPr lang="en-US" sz="2200" dirty="0">
                <a:solidFill>
                  <a:schemeClr val="tx1">
                    <a:lumMod val="65000"/>
                    <a:lumOff val="35000"/>
                  </a:schemeClr>
                </a:solidFill>
                <a:ea typeface="ＭＳ Ｐゴシック" charset="0"/>
              </a:rPr>
              <a:t>State light-duty fleet </a:t>
            </a:r>
          </a:p>
          <a:p>
            <a:r>
              <a:rPr lang="en-US" sz="2200" dirty="0">
                <a:solidFill>
                  <a:schemeClr val="tx1">
                    <a:lumMod val="65000"/>
                    <a:lumOff val="35000"/>
                  </a:schemeClr>
                </a:solidFill>
                <a:ea typeface="ＭＳ Ｐゴシック" charset="0"/>
              </a:rPr>
              <a:t>Increase transportation options, encourage new options </a:t>
            </a:r>
          </a:p>
          <a:p>
            <a:r>
              <a:rPr lang="en-US" sz="2200" dirty="0">
                <a:solidFill>
                  <a:schemeClr val="tx1">
                    <a:lumMod val="65000"/>
                    <a:lumOff val="35000"/>
                  </a:schemeClr>
                </a:solidFill>
                <a:ea typeface="ＭＳ Ｐゴシック" charset="0"/>
              </a:rPr>
              <a:t>Decrease Vehicle Miles Traveled </a:t>
            </a:r>
          </a:p>
          <a:p>
            <a:r>
              <a:rPr lang="en-US" sz="2200" dirty="0">
                <a:solidFill>
                  <a:schemeClr val="tx1">
                    <a:lumMod val="65000"/>
                    <a:lumOff val="35000"/>
                  </a:schemeClr>
                </a:solidFill>
                <a:ea typeface="ＭＳ Ｐゴシック" charset="0"/>
              </a:rPr>
              <a:t>Port emissions  </a:t>
            </a:r>
          </a:p>
          <a:p>
            <a:endParaRPr lang="en-US" b="1" dirty="0"/>
          </a:p>
        </p:txBody>
      </p:sp>
      <p:sp>
        <p:nvSpPr>
          <p:cNvPr id="6" name="Slide Number Placeholder 1">
            <a:extLst>
              <a:ext uri="{FF2B5EF4-FFF2-40B4-BE49-F238E27FC236}">
                <a16:creationId xmlns:a16="http://schemas.microsoft.com/office/drawing/2014/main" id="{F9958FCB-C151-42D2-B1FC-AADDA54D4E1F}"/>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39</a:t>
            </a:fld>
            <a:endParaRPr lang="en-US" dirty="0">
              <a:solidFill>
                <a:schemeClr val="tx1">
                  <a:lumMod val="65000"/>
                  <a:lumOff val="35000"/>
                </a:schemeClr>
              </a:solidFill>
            </a:endParaRPr>
          </a:p>
        </p:txBody>
      </p:sp>
      <p:sp>
        <p:nvSpPr>
          <p:cNvPr id="7" name="Title 2">
            <a:extLst>
              <a:ext uri="{FF2B5EF4-FFF2-40B4-BE49-F238E27FC236}">
                <a16:creationId xmlns:a16="http://schemas.microsoft.com/office/drawing/2014/main" id="{3FEBF3FD-370E-49E1-91BD-14704C49D370}"/>
              </a:ext>
            </a:extLst>
          </p:cNvPr>
          <p:cNvSpPr txBox="1">
            <a:spLocks/>
          </p:cNvSpPr>
          <p:nvPr/>
        </p:nvSpPr>
        <p:spPr>
          <a:xfrm>
            <a:off x="-12597" y="351027"/>
            <a:ext cx="7785849" cy="914400"/>
          </a:xfrm>
          <a:prstGeom prst="rect">
            <a:avLst/>
          </a:prstGeom>
          <a:noFill/>
        </p:spPr>
        <p:txBody>
          <a:bodyPr anchor="ct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000" dirty="0"/>
              <a:t>EVs in the Energy Master Plan Draft </a:t>
            </a:r>
          </a:p>
        </p:txBody>
      </p:sp>
      <p:sp>
        <p:nvSpPr>
          <p:cNvPr id="8" name="TextBox 7">
            <a:extLst>
              <a:ext uri="{FF2B5EF4-FFF2-40B4-BE49-F238E27FC236}">
                <a16:creationId xmlns:a16="http://schemas.microsoft.com/office/drawing/2014/main" id="{9102F380-0891-4735-BAA8-02613ECE8D7D}"/>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Tree>
    <p:extLst>
      <p:ext uri="{BB962C8B-B14F-4D97-AF65-F5344CB8AC3E}">
        <p14:creationId xmlns:p14="http://schemas.microsoft.com/office/powerpoint/2010/main" val="230723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…Brings Real-World Results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4</a:t>
            </a:fld>
            <a:endParaRPr lang="en-US" dirty="0"/>
          </a:p>
        </p:txBody>
      </p:sp>
      <p:grpSp>
        <p:nvGrpSpPr>
          <p:cNvPr id="4" name="Group 3">
            <a:extLst>
              <a:ext uri="{FF2B5EF4-FFF2-40B4-BE49-F238E27FC236}">
                <a16:creationId xmlns:a16="http://schemas.microsoft.com/office/drawing/2014/main" id="{05F250CE-6F22-439B-BA46-3D5F31C86C63}"/>
              </a:ext>
            </a:extLst>
          </p:cNvPr>
          <p:cNvGrpSpPr/>
          <p:nvPr/>
        </p:nvGrpSpPr>
        <p:grpSpPr>
          <a:xfrm>
            <a:off x="549936" y="2173045"/>
            <a:ext cx="8584842" cy="3404813"/>
            <a:chOff x="559158" y="1769635"/>
            <a:chExt cx="8584842" cy="3404813"/>
          </a:xfrm>
        </p:grpSpPr>
        <p:grpSp>
          <p:nvGrpSpPr>
            <p:cNvPr id="23" name="Group 22">
              <a:extLst>
                <a:ext uri="{FF2B5EF4-FFF2-40B4-BE49-F238E27FC236}">
                  <a16:creationId xmlns:a16="http://schemas.microsoft.com/office/drawing/2014/main" id="{D7808619-A37B-4BAA-8C01-A1B21AB29729}"/>
                </a:ext>
              </a:extLst>
            </p:cNvPr>
            <p:cNvGrpSpPr/>
            <p:nvPr/>
          </p:nvGrpSpPr>
          <p:grpSpPr>
            <a:xfrm>
              <a:off x="559159" y="1884354"/>
              <a:ext cx="8584841" cy="695787"/>
              <a:chOff x="470768" y="211812"/>
              <a:chExt cx="7446454" cy="695787"/>
            </a:xfrm>
            <a:solidFill>
              <a:srgbClr val="5E97AF"/>
            </a:solidFill>
          </p:grpSpPr>
          <p:sp>
            <p:nvSpPr>
              <p:cNvPr id="24" name="Arrow: Pentagon 23">
                <a:extLst>
                  <a:ext uri="{FF2B5EF4-FFF2-40B4-BE49-F238E27FC236}">
                    <a16:creationId xmlns:a16="http://schemas.microsoft.com/office/drawing/2014/main" id="{F1B80173-64D6-4CDD-9A22-3B0FF3BD3EE0}"/>
                  </a:ext>
                </a:extLst>
              </p:cNvPr>
              <p:cNvSpPr/>
              <p:nvPr/>
            </p:nvSpPr>
            <p:spPr>
              <a:xfrm rot="10800000">
                <a:off x="470768" y="217682"/>
                <a:ext cx="7107633" cy="689917"/>
              </a:xfrm>
              <a:prstGeom prst="homePlate">
                <a:avLst/>
              </a:prstGeom>
              <a:solidFill>
                <a:schemeClr val="bg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Arrow: Pentagon 4">
                <a:extLst>
                  <a:ext uri="{FF2B5EF4-FFF2-40B4-BE49-F238E27FC236}">
                    <a16:creationId xmlns:a16="http://schemas.microsoft.com/office/drawing/2014/main" id="{39A5A643-F14A-46C1-AB77-888C71A248D1}"/>
                  </a:ext>
                </a:extLst>
              </p:cNvPr>
              <p:cNvSpPr txBox="1"/>
              <p:nvPr/>
            </p:nvSpPr>
            <p:spPr>
              <a:xfrm>
                <a:off x="1009916" y="211812"/>
                <a:ext cx="6907306" cy="689917"/>
              </a:xfrm>
              <a:prstGeom prst="rect">
                <a:avLst/>
              </a:prstGeom>
              <a:solidFill>
                <a:srgbClr val="147BD1">
                  <a:alpha val="25000"/>
                </a:srgbClr>
              </a:solidFill>
            </p:spPr>
            <p:style>
              <a:lnRef idx="0">
                <a:scrgbClr r="0" g="0" b="0"/>
              </a:lnRef>
              <a:fillRef idx="0">
                <a:scrgbClr r="0" g="0" b="0"/>
              </a:fillRef>
              <a:effectRef idx="0">
                <a:scrgbClr r="0" g="0" b="0"/>
              </a:effectRef>
              <a:fontRef idx="minor">
                <a:schemeClr val="lt1"/>
              </a:fontRef>
            </p:style>
            <p:txBody>
              <a:bodyPr spcFirstLastPara="0" vert="horz" wrap="square" lIns="304235" tIns="91440" rIns="170688" bIns="91440" numCol="1" spcCol="1270" anchor="ctr" anchorCtr="0">
                <a:noAutofit/>
              </a:bodyPr>
              <a:lstStyle/>
              <a:p>
                <a:pPr lvl="1" defTabSz="1066800">
                  <a:lnSpc>
                    <a:spcPct val="90000"/>
                  </a:lnSpc>
                  <a:spcAft>
                    <a:spcPct val="35000"/>
                  </a:spcAft>
                </a:pPr>
                <a:r>
                  <a:rPr lang="en-US" sz="2300" b="1" dirty="0">
                    <a:solidFill>
                      <a:srgbClr val="5E6167"/>
                    </a:solidFill>
                    <a:latin typeface="Helvetica Condensed"/>
                  </a:rPr>
                  <a:t>96,000+</a:t>
                </a:r>
                <a:r>
                  <a:rPr lang="en-US" sz="2300" dirty="0">
                    <a:solidFill>
                      <a:srgbClr val="5E6167"/>
                    </a:solidFill>
                    <a:latin typeface="Helvetica Condensed"/>
                  </a:rPr>
                  <a:t> cars removed</a:t>
                </a:r>
              </a:p>
            </p:txBody>
          </p:sp>
        </p:grpSp>
        <p:sp>
          <p:nvSpPr>
            <p:cNvPr id="26" name="Oval 25">
              <a:extLst>
                <a:ext uri="{FF2B5EF4-FFF2-40B4-BE49-F238E27FC236}">
                  <a16:creationId xmlns:a16="http://schemas.microsoft.com/office/drawing/2014/main" id="{0D28CA36-D373-4EB9-8E52-14A013588EF7}"/>
                </a:ext>
              </a:extLst>
            </p:cNvPr>
            <p:cNvSpPr/>
            <p:nvPr/>
          </p:nvSpPr>
          <p:spPr>
            <a:xfrm>
              <a:off x="559158" y="1769635"/>
              <a:ext cx="910174" cy="91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6B4B255E-7B90-4321-91C5-945D056A287B}"/>
                </a:ext>
              </a:extLst>
            </p:cNvPr>
            <p:cNvGrpSpPr/>
            <p:nvPr/>
          </p:nvGrpSpPr>
          <p:grpSpPr>
            <a:xfrm>
              <a:off x="559159" y="3105825"/>
              <a:ext cx="8584841" cy="707420"/>
              <a:chOff x="470768" y="1593082"/>
              <a:chExt cx="7446454" cy="707420"/>
            </a:xfrm>
            <a:solidFill>
              <a:srgbClr val="5E97AF"/>
            </a:solidFill>
          </p:grpSpPr>
          <p:sp>
            <p:nvSpPr>
              <p:cNvPr id="28" name="Arrow: Pentagon 27">
                <a:extLst>
                  <a:ext uri="{FF2B5EF4-FFF2-40B4-BE49-F238E27FC236}">
                    <a16:creationId xmlns:a16="http://schemas.microsoft.com/office/drawing/2014/main" id="{3785B6CE-8442-46FE-AEC6-8CFCA3BFABF6}"/>
                  </a:ext>
                </a:extLst>
              </p:cNvPr>
              <p:cNvSpPr/>
              <p:nvPr/>
            </p:nvSpPr>
            <p:spPr>
              <a:xfrm rot="10800000">
                <a:off x="470768" y="1593082"/>
                <a:ext cx="7107633" cy="689917"/>
              </a:xfrm>
              <a:prstGeom prst="homePlate">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Arrow: Pentagon 6">
                <a:extLst>
                  <a:ext uri="{FF2B5EF4-FFF2-40B4-BE49-F238E27FC236}">
                    <a16:creationId xmlns:a16="http://schemas.microsoft.com/office/drawing/2014/main" id="{882EF3C1-8F91-4A25-B1A1-9B5D5E88E83E}"/>
                  </a:ext>
                </a:extLst>
              </p:cNvPr>
              <p:cNvSpPr txBox="1"/>
              <p:nvPr/>
            </p:nvSpPr>
            <p:spPr>
              <a:xfrm>
                <a:off x="834641" y="1610585"/>
                <a:ext cx="7082581" cy="689917"/>
              </a:xfrm>
              <a:prstGeom prst="rect">
                <a:avLst/>
              </a:prstGeom>
              <a:solidFill>
                <a:srgbClr val="C4DEF3"/>
              </a:solidFill>
            </p:spPr>
            <p:style>
              <a:lnRef idx="0">
                <a:scrgbClr r="0" g="0" b="0"/>
              </a:lnRef>
              <a:fillRef idx="0">
                <a:scrgbClr r="0" g="0" b="0"/>
              </a:fillRef>
              <a:effectRef idx="0">
                <a:scrgbClr r="0" g="0" b="0"/>
              </a:effectRef>
              <a:fontRef idx="minor">
                <a:schemeClr val="lt1"/>
              </a:fontRef>
            </p:style>
            <p:txBody>
              <a:bodyPr spcFirstLastPara="0" vert="horz" wrap="square" lIns="304235" tIns="91440" rIns="170688" bIns="91440" numCol="1" spcCol="1270" anchor="ctr" anchorCtr="0">
                <a:noAutofit/>
              </a:bodyPr>
              <a:lstStyle/>
              <a:p>
                <a:pPr marL="685800" lvl="2" defTabSz="1066800">
                  <a:lnSpc>
                    <a:spcPct val="90000"/>
                  </a:lnSpc>
                  <a:spcAft>
                    <a:spcPct val="35000"/>
                  </a:spcAft>
                </a:pPr>
                <a:r>
                  <a:rPr lang="en-US" sz="2400" b="1" dirty="0">
                    <a:solidFill>
                      <a:srgbClr val="5E6167"/>
                    </a:solidFill>
                    <a:latin typeface="Helvetica Condensed"/>
                  </a:rPr>
                  <a:t>7,400,000+ </a:t>
                </a:r>
                <a:r>
                  <a:rPr lang="en-US" sz="2400" dirty="0">
                    <a:solidFill>
                      <a:srgbClr val="5E6167"/>
                    </a:solidFill>
                    <a:latin typeface="Helvetica Condensed"/>
                  </a:rPr>
                  <a:t>trees planted</a:t>
                </a:r>
              </a:p>
            </p:txBody>
          </p:sp>
        </p:grpSp>
        <p:grpSp>
          <p:nvGrpSpPr>
            <p:cNvPr id="30" name="Group 29">
              <a:extLst>
                <a:ext uri="{FF2B5EF4-FFF2-40B4-BE49-F238E27FC236}">
                  <a16:creationId xmlns:a16="http://schemas.microsoft.com/office/drawing/2014/main" id="{304C1AAF-64D3-4F80-8F3F-6EE1BD4896A7}"/>
                </a:ext>
              </a:extLst>
            </p:cNvPr>
            <p:cNvGrpSpPr/>
            <p:nvPr/>
          </p:nvGrpSpPr>
          <p:grpSpPr>
            <a:xfrm>
              <a:off x="559158" y="4359348"/>
              <a:ext cx="8584841" cy="711743"/>
              <a:chOff x="470768" y="3024159"/>
              <a:chExt cx="7107633" cy="711743"/>
            </a:xfrm>
            <a:solidFill>
              <a:srgbClr val="5E97AF"/>
            </a:solidFill>
          </p:grpSpPr>
          <p:sp>
            <p:nvSpPr>
              <p:cNvPr id="31" name="Arrow: Pentagon 30">
                <a:extLst>
                  <a:ext uri="{FF2B5EF4-FFF2-40B4-BE49-F238E27FC236}">
                    <a16:creationId xmlns:a16="http://schemas.microsoft.com/office/drawing/2014/main" id="{6B8622D9-1FF5-4809-8990-EC0948E4F34C}"/>
                  </a:ext>
                </a:extLst>
              </p:cNvPr>
              <p:cNvSpPr/>
              <p:nvPr/>
            </p:nvSpPr>
            <p:spPr>
              <a:xfrm rot="10800000">
                <a:off x="470768" y="3024159"/>
                <a:ext cx="7107633" cy="689917"/>
              </a:xfrm>
              <a:prstGeom prst="homePlate">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Arrow: Pentagon 8">
                <a:extLst>
                  <a:ext uri="{FF2B5EF4-FFF2-40B4-BE49-F238E27FC236}">
                    <a16:creationId xmlns:a16="http://schemas.microsoft.com/office/drawing/2014/main" id="{E9860655-AF01-49B9-98AE-D45A2E936112}"/>
                  </a:ext>
                </a:extLst>
              </p:cNvPr>
              <p:cNvSpPr txBox="1"/>
              <p:nvPr/>
            </p:nvSpPr>
            <p:spPr>
              <a:xfrm>
                <a:off x="643247" y="3045985"/>
                <a:ext cx="6935154" cy="689917"/>
              </a:xfrm>
              <a:prstGeom prst="rect">
                <a:avLst/>
              </a:prstGeom>
              <a:solidFill>
                <a:srgbClr val="C4DEF3"/>
              </a:solidFill>
              <a:ln>
                <a:noFill/>
              </a:ln>
            </p:spPr>
            <p:style>
              <a:lnRef idx="0">
                <a:scrgbClr r="0" g="0" b="0"/>
              </a:lnRef>
              <a:fillRef idx="0">
                <a:scrgbClr r="0" g="0" b="0"/>
              </a:fillRef>
              <a:effectRef idx="0">
                <a:scrgbClr r="0" g="0" b="0"/>
              </a:effectRef>
              <a:fontRef idx="minor">
                <a:schemeClr val="lt1"/>
              </a:fontRef>
            </p:style>
            <p:txBody>
              <a:bodyPr spcFirstLastPara="0" vert="horz" wrap="square" lIns="304235" tIns="91440" rIns="170688" bIns="91440" numCol="1" spcCol="1270" anchor="ctr" anchorCtr="0">
                <a:noAutofit/>
              </a:bodyPr>
              <a:lstStyle/>
              <a:p>
                <a:pPr lvl="2" defTabSz="1066800">
                  <a:lnSpc>
                    <a:spcPct val="90000"/>
                  </a:lnSpc>
                  <a:spcAft>
                    <a:spcPct val="35000"/>
                  </a:spcAft>
                </a:pPr>
                <a:r>
                  <a:rPr lang="en-US" sz="2400" b="1" dirty="0">
                    <a:solidFill>
                      <a:srgbClr val="5E6167"/>
                    </a:solidFill>
                    <a:latin typeface="Helvetica Condensed"/>
                  </a:rPr>
                  <a:t> 452,616 </a:t>
                </a:r>
                <a:r>
                  <a:rPr lang="en-US" sz="2400" dirty="0">
                    <a:solidFill>
                      <a:srgbClr val="5E6167"/>
                    </a:solidFill>
                    <a:latin typeface="Helvetica Condensed"/>
                  </a:rPr>
                  <a:t>metric tons greenhouse gases eliminated</a:t>
                </a:r>
              </a:p>
            </p:txBody>
          </p:sp>
        </p:grpSp>
        <p:sp>
          <p:nvSpPr>
            <p:cNvPr id="33" name="Oval 32">
              <a:extLst>
                <a:ext uri="{FF2B5EF4-FFF2-40B4-BE49-F238E27FC236}">
                  <a16:creationId xmlns:a16="http://schemas.microsoft.com/office/drawing/2014/main" id="{6DFECDCB-9BD2-4677-9B8E-AD02C7ACC0B7}"/>
                </a:ext>
              </a:extLst>
            </p:cNvPr>
            <p:cNvSpPr/>
            <p:nvPr/>
          </p:nvSpPr>
          <p:spPr>
            <a:xfrm>
              <a:off x="641751" y="3067383"/>
              <a:ext cx="819137" cy="8191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421447E0-CDD1-4284-AF98-2D2459747658}"/>
                </a:ext>
              </a:extLst>
            </p:cNvPr>
            <p:cNvSpPr/>
            <p:nvPr/>
          </p:nvSpPr>
          <p:spPr>
            <a:xfrm>
              <a:off x="586226" y="4264274"/>
              <a:ext cx="910174" cy="91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4FC30E0A-C0FD-4EC4-BE6F-795488F8F85F}"/>
                </a:ext>
              </a:extLst>
            </p:cNvPr>
            <p:cNvSpPr/>
            <p:nvPr/>
          </p:nvSpPr>
          <p:spPr>
            <a:xfrm>
              <a:off x="742271" y="1877731"/>
              <a:ext cx="665209" cy="665209"/>
            </a:xfrm>
            <a:prstGeom prst="ellipse">
              <a:avLst/>
            </a:prstGeom>
            <a: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6" name="Oval 35">
              <a:extLst>
                <a:ext uri="{FF2B5EF4-FFF2-40B4-BE49-F238E27FC236}">
                  <a16:creationId xmlns:a16="http://schemas.microsoft.com/office/drawing/2014/main" id="{9B6418E2-3D3C-4C7F-8909-3C7EB0E3F332}"/>
                </a:ext>
              </a:extLst>
            </p:cNvPr>
            <p:cNvSpPr/>
            <p:nvPr/>
          </p:nvSpPr>
          <p:spPr>
            <a:xfrm>
              <a:off x="814999" y="4396686"/>
              <a:ext cx="615241" cy="615241"/>
            </a:xfrm>
            <a:prstGeom prst="ellipse">
              <a:avLst/>
            </a:prstGeom>
            <a: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l="-9000" r="-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7" name="Graphic 36" descr="Deciduous tree">
              <a:extLst>
                <a:ext uri="{FF2B5EF4-FFF2-40B4-BE49-F238E27FC236}">
                  <a16:creationId xmlns:a16="http://schemas.microsoft.com/office/drawing/2014/main" id="{03A6C4E7-BC7D-4D04-8771-F2FAB12A6E1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999" y="3181769"/>
              <a:ext cx="590365" cy="590365"/>
            </a:xfrm>
            <a:prstGeom prst="rect">
              <a:avLst/>
            </a:prstGeom>
          </p:spPr>
        </p:pic>
      </p:grpSp>
      <p:sp>
        <p:nvSpPr>
          <p:cNvPr id="21" name="TextBox 20">
            <a:extLst>
              <a:ext uri="{FF2B5EF4-FFF2-40B4-BE49-F238E27FC236}">
                <a16:creationId xmlns:a16="http://schemas.microsoft.com/office/drawing/2014/main" id="{DC3768B5-C49D-4809-A9A2-BC0865025940}"/>
              </a:ext>
            </a:extLst>
          </p:cNvPr>
          <p:cNvSpPr txBox="1"/>
          <p:nvPr/>
        </p:nvSpPr>
        <p:spPr>
          <a:xfrm>
            <a:off x="8221524" y="896095"/>
            <a:ext cx="913255" cy="307777"/>
          </a:xfrm>
          <a:prstGeom prst="rect">
            <a:avLst/>
          </a:prstGeom>
          <a:noFill/>
        </p:spPr>
        <p:txBody>
          <a:bodyPr wrap="square" rtlCol="0">
            <a:spAutoFit/>
          </a:bodyPr>
          <a:lstStyle/>
          <a:p>
            <a:pPr algn="ctr"/>
            <a:r>
              <a:rPr lang="en-US" sz="1400" dirty="0">
                <a:solidFill>
                  <a:schemeClr val="bg1"/>
                </a:solidFill>
              </a:rPr>
              <a:t>FY19 data</a:t>
            </a:r>
          </a:p>
        </p:txBody>
      </p:sp>
      <p:sp>
        <p:nvSpPr>
          <p:cNvPr id="5" name="TextBox 4"/>
          <p:cNvSpPr txBox="1"/>
          <p:nvPr/>
        </p:nvSpPr>
        <p:spPr>
          <a:xfrm>
            <a:off x="309162" y="1482352"/>
            <a:ext cx="7972054" cy="430887"/>
          </a:xfrm>
          <a:prstGeom prst="rect">
            <a:avLst/>
          </a:prstGeom>
          <a:noFill/>
        </p:spPr>
        <p:txBody>
          <a:bodyPr wrap="none" rtlCol="0">
            <a:spAutoFit/>
          </a:bodyPr>
          <a:lstStyle/>
          <a:p>
            <a:r>
              <a:rPr lang="en-US" sz="2200" dirty="0">
                <a:solidFill>
                  <a:srgbClr val="5E6167"/>
                </a:solidFill>
                <a:latin typeface="Helvetica Condensed"/>
                <a:ea typeface="Arial Unicode MS" panose="020B0604020202020204" pitchFamily="34" charset="-128"/>
              </a:rPr>
              <a:t>Clean Energy Programs eliminated enough CO</a:t>
            </a:r>
            <a:r>
              <a:rPr lang="en-US" sz="2200" baseline="-25000" dirty="0">
                <a:solidFill>
                  <a:srgbClr val="5E6167"/>
                </a:solidFill>
                <a:latin typeface="Helvetica Condensed"/>
                <a:ea typeface="Arial Unicode MS" panose="020B0604020202020204" pitchFamily="34" charset="-128"/>
              </a:rPr>
              <a:t>2</a:t>
            </a:r>
            <a:r>
              <a:rPr lang="en-US" sz="2200" dirty="0">
                <a:solidFill>
                  <a:srgbClr val="5E6167"/>
                </a:solidFill>
                <a:latin typeface="Helvetica Condensed"/>
                <a:ea typeface="Arial Unicode MS" panose="020B0604020202020204" pitchFamily="34" charset="-128"/>
              </a:rPr>
              <a:t> to equate to: </a:t>
            </a:r>
          </a:p>
        </p:txBody>
      </p:sp>
    </p:spTree>
    <p:extLst>
      <p:ext uri="{BB962C8B-B14F-4D97-AF65-F5344CB8AC3E}">
        <p14:creationId xmlns:p14="http://schemas.microsoft.com/office/powerpoint/2010/main" val="3973195320"/>
      </p:ext>
    </p:extLst>
  </p:cSld>
  <p:clrMapOvr>
    <a:masterClrMapping/>
  </p:clrMapOvr>
  <p:transition advClick="0" advTm="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EBB102-1F4E-44A0-9337-03AC45E92F8D}"/>
              </a:ext>
            </a:extLst>
          </p:cNvPr>
          <p:cNvSpPr>
            <a:spLocks noGrp="1"/>
          </p:cNvSpPr>
          <p:nvPr>
            <p:ph type="title"/>
          </p:nvPr>
        </p:nvSpPr>
        <p:spPr>
          <a:xfrm>
            <a:off x="-1" y="2049519"/>
            <a:ext cx="9041363" cy="1325563"/>
          </a:xfrm>
        </p:spPr>
        <p:txBody>
          <a:bodyPr/>
          <a:lstStyle/>
          <a:p>
            <a:r>
              <a:rPr lang="en-US" dirty="0"/>
              <a:t>Financing </a:t>
            </a:r>
            <a:br>
              <a:rPr lang="en-US" dirty="0"/>
            </a:br>
            <a:r>
              <a:rPr lang="en-US" dirty="0"/>
              <a:t>for government agencies</a:t>
            </a:r>
          </a:p>
        </p:txBody>
      </p:sp>
    </p:spTree>
    <p:extLst>
      <p:ext uri="{BB962C8B-B14F-4D97-AF65-F5344CB8AC3E}">
        <p14:creationId xmlns:p14="http://schemas.microsoft.com/office/powerpoint/2010/main" val="598958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E71607-7D88-4FDB-9D84-DE65E2CD6F62}"/>
              </a:ext>
            </a:extLst>
          </p:cNvPr>
          <p:cNvSpPr txBox="1"/>
          <p:nvPr/>
        </p:nvSpPr>
        <p:spPr>
          <a:xfrm>
            <a:off x="0" y="1980049"/>
            <a:ext cx="8911244" cy="2954655"/>
          </a:xfrm>
          <a:prstGeom prst="rect">
            <a:avLst/>
          </a:prstGeom>
          <a:noFill/>
        </p:spPr>
        <p:txBody>
          <a:bodyPr wrap="square" rtlCol="0">
            <a:spAutoFit/>
          </a:bodyPr>
          <a:lstStyle/>
          <a:p>
            <a:pPr lvl="1"/>
            <a:endParaRPr lang="en-US" sz="1000" b="1" dirty="0">
              <a:solidFill>
                <a:srgbClr val="5E6167"/>
              </a:solidFill>
            </a:endParaRPr>
          </a:p>
          <a:p>
            <a:pPr marL="1089025" lvl="2" indent="-631825">
              <a:buFont typeface="Arial" panose="020B0604020202020204" pitchFamily="34" charset="0"/>
              <a:buChar char="•"/>
              <a:tabLst>
                <a:tab pos="1089025" algn="l"/>
              </a:tabLst>
            </a:pPr>
            <a:r>
              <a:rPr lang="en-US" sz="2400" dirty="0">
                <a:solidFill>
                  <a:srgbClr val="5E6167"/>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Provides alternative financing for energy savings projects at public institutions</a:t>
            </a:r>
          </a:p>
          <a:p>
            <a:pPr marL="1089025" lvl="2" indent="-631825">
              <a:buFont typeface="Arial" panose="020B0604020202020204" pitchFamily="34" charset="0"/>
              <a:buChar char="•"/>
              <a:tabLst>
                <a:tab pos="1089025" algn="l"/>
              </a:tabLst>
            </a:pPr>
            <a:r>
              <a:rPr lang="en-US" sz="2400" dirty="0">
                <a:solidFill>
                  <a:srgbClr val="5E6167"/>
                </a:solidFill>
              </a:rPr>
              <a:t>Administered directly by the BPU</a:t>
            </a:r>
            <a:endParaRPr lang="en-US" sz="2400" dirty="0">
              <a:solidFill>
                <a:srgbClr val="5E6167"/>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endParaRPr>
          </a:p>
          <a:p>
            <a:pPr marL="1089025" lvl="2" indent="-631825">
              <a:buFont typeface="Arial" panose="020B0604020202020204" pitchFamily="34" charset="0"/>
              <a:buChar char="•"/>
              <a:tabLst>
                <a:tab pos="1089025" algn="l"/>
              </a:tabLst>
            </a:pPr>
            <a:r>
              <a:rPr lang="en-US" sz="2400" dirty="0">
                <a:solidFill>
                  <a:srgbClr val="5E6167"/>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Value of energy savings leveraged to pay for cost of EE projects over a 15 year contract</a:t>
            </a:r>
            <a:endParaRPr lang="en-US" sz="2400" dirty="0">
              <a:solidFill>
                <a:srgbClr val="5E6167"/>
              </a:solidFill>
            </a:endParaRPr>
          </a:p>
          <a:p>
            <a:pPr marL="1089025" lvl="2" indent="-631825">
              <a:buFont typeface="Arial" panose="020B0604020202020204" pitchFamily="34" charset="0"/>
              <a:buChar char="•"/>
              <a:tabLst>
                <a:tab pos="1089025" algn="l"/>
              </a:tabLst>
            </a:pPr>
            <a:r>
              <a:rPr lang="en-US" sz="2400" dirty="0">
                <a:solidFill>
                  <a:srgbClr val="5E6167"/>
                </a:solidFill>
              </a:rPr>
              <a:t>Requires NO new bonding and is outside of capital budget</a:t>
            </a:r>
          </a:p>
          <a:p>
            <a:pPr marL="1089025" lvl="2" indent="-631825">
              <a:buFont typeface="Arial" panose="020B0604020202020204" pitchFamily="34" charset="0"/>
              <a:buChar char="•"/>
              <a:tabLst>
                <a:tab pos="1089025" algn="l"/>
              </a:tabLst>
            </a:pPr>
            <a:r>
              <a:rPr lang="en-US" sz="2400" dirty="0">
                <a:solidFill>
                  <a:srgbClr val="5E6167"/>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Does not count as debt or require voter approval</a:t>
            </a:r>
            <a:endParaRPr lang="en-US" sz="2400" dirty="0">
              <a:solidFill>
                <a:srgbClr val="5E6167"/>
              </a:solidFill>
            </a:endParaRPr>
          </a:p>
          <a:p>
            <a:endParaRPr lang="en-US" sz="800" dirty="0">
              <a:solidFill>
                <a:srgbClr val="5E6167"/>
              </a:solidFill>
            </a:endParaRPr>
          </a:p>
        </p:txBody>
      </p:sp>
      <p:sp>
        <p:nvSpPr>
          <p:cNvPr id="7" name="Slide Number Placeholder 1">
            <a:extLst>
              <a:ext uri="{FF2B5EF4-FFF2-40B4-BE49-F238E27FC236}">
                <a16:creationId xmlns:a16="http://schemas.microsoft.com/office/drawing/2014/main" id="{709B1841-E096-42C8-88A8-46D12DC0DDA3}"/>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41</a:t>
            </a:fld>
            <a:endParaRPr lang="en-US" dirty="0"/>
          </a:p>
        </p:txBody>
      </p:sp>
      <p:sp>
        <p:nvSpPr>
          <p:cNvPr id="10" name="Title 2">
            <a:extLst>
              <a:ext uri="{FF2B5EF4-FFF2-40B4-BE49-F238E27FC236}">
                <a16:creationId xmlns:a16="http://schemas.microsoft.com/office/drawing/2014/main" id="{FD2D9D05-90C9-4466-AF98-965E53F4F634}"/>
              </a:ext>
            </a:extLst>
          </p:cNvPr>
          <p:cNvSpPr>
            <a:spLocks noGrp="1"/>
          </p:cNvSpPr>
          <p:nvPr>
            <p:ph type="title"/>
          </p:nvPr>
        </p:nvSpPr>
        <p:spPr>
          <a:xfrm>
            <a:off x="-52939" y="358968"/>
            <a:ext cx="7785849" cy="914400"/>
          </a:xfrm>
          <a:prstGeom prst="rect">
            <a:avLst/>
          </a:prstGeom>
        </p:spPr>
        <p:txBody>
          <a:bodyPr>
            <a:normAutofit/>
          </a:bodyPr>
          <a:lstStyle/>
          <a:p>
            <a:r>
              <a:rPr lang="en-US" sz="4000" dirty="0"/>
              <a:t>Financing Mechanism: ESIP</a:t>
            </a:r>
          </a:p>
        </p:txBody>
      </p:sp>
      <p:pic>
        <p:nvPicPr>
          <p:cNvPr id="8" name="Graphic 7" descr="Money">
            <a:extLst>
              <a:ext uri="{FF2B5EF4-FFF2-40B4-BE49-F238E27FC236}">
                <a16:creationId xmlns:a16="http://schemas.microsoft.com/office/drawing/2014/main" id="{385728ED-5AA8-47E3-BF0B-AB4164AD496F}"/>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6678" y="3353067"/>
            <a:ext cx="3419364" cy="3368409"/>
          </a:xfrm>
          <a:prstGeom prst="rect">
            <a:avLst/>
          </a:prstGeom>
        </p:spPr>
      </p:pic>
      <p:sp>
        <p:nvSpPr>
          <p:cNvPr id="9" name="Rectangle 8">
            <a:extLst>
              <a:ext uri="{FF2B5EF4-FFF2-40B4-BE49-F238E27FC236}">
                <a16:creationId xmlns:a16="http://schemas.microsoft.com/office/drawing/2014/main" id="{8D56FA3E-201C-41A3-B633-CC6B57F5A719}"/>
              </a:ext>
            </a:extLst>
          </p:cNvPr>
          <p:cNvSpPr/>
          <p:nvPr/>
        </p:nvSpPr>
        <p:spPr>
          <a:xfrm>
            <a:off x="428036" y="1618394"/>
            <a:ext cx="7770899" cy="665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cap="all" dirty="0">
                <a:solidFill>
                  <a:srgbClr val="5E97AF"/>
                </a:solidFill>
                <a:latin typeface="Helvetica Condensed"/>
                <a:ea typeface="Arial Unicode MS" panose="020B0604020202020204" pitchFamily="34" charset="-128"/>
                <a:cs typeface="Arial Unicode MS" panose="020B0604020202020204" pitchFamily="34" charset="-128"/>
              </a:rPr>
              <a:t>Energy Savings Improvement Program (ESIP)</a:t>
            </a:r>
          </a:p>
        </p:txBody>
      </p:sp>
    </p:spTree>
    <p:extLst>
      <p:ext uri="{BB962C8B-B14F-4D97-AF65-F5344CB8AC3E}">
        <p14:creationId xmlns:p14="http://schemas.microsoft.com/office/powerpoint/2010/main" val="2336304686"/>
      </p:ext>
    </p:extLst>
  </p:cSld>
  <p:clrMapOvr>
    <a:masterClrMapping/>
  </p:clrMapOvr>
  <p:transition advClick="0" advTm="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09B1841-E096-42C8-88A8-46D12DC0DDA3}"/>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42</a:t>
            </a:fld>
            <a:endParaRPr lang="en-US" dirty="0"/>
          </a:p>
        </p:txBody>
      </p:sp>
      <p:sp>
        <p:nvSpPr>
          <p:cNvPr id="10" name="Title 2">
            <a:extLst>
              <a:ext uri="{FF2B5EF4-FFF2-40B4-BE49-F238E27FC236}">
                <a16:creationId xmlns:a16="http://schemas.microsoft.com/office/drawing/2014/main" id="{FD2D9D05-90C9-4466-AF98-965E53F4F634}"/>
              </a:ext>
            </a:extLst>
          </p:cNvPr>
          <p:cNvSpPr>
            <a:spLocks noGrp="1"/>
          </p:cNvSpPr>
          <p:nvPr>
            <p:ph type="title"/>
          </p:nvPr>
        </p:nvSpPr>
        <p:spPr>
          <a:xfrm>
            <a:off x="-52939" y="358968"/>
            <a:ext cx="7785849" cy="914400"/>
          </a:xfrm>
          <a:prstGeom prst="rect">
            <a:avLst/>
          </a:prstGeom>
        </p:spPr>
        <p:txBody>
          <a:bodyPr>
            <a:normAutofit/>
          </a:bodyPr>
          <a:lstStyle/>
          <a:p>
            <a:r>
              <a:rPr lang="en-US" sz="4000" dirty="0"/>
              <a:t>Financing Mechanism: ESIP</a:t>
            </a:r>
          </a:p>
        </p:txBody>
      </p:sp>
      <p:grpSp>
        <p:nvGrpSpPr>
          <p:cNvPr id="2" name="Group 1">
            <a:extLst>
              <a:ext uri="{FF2B5EF4-FFF2-40B4-BE49-F238E27FC236}">
                <a16:creationId xmlns:a16="http://schemas.microsoft.com/office/drawing/2014/main" id="{16A1311A-D3EB-4C81-B1F9-DCE4F6D34968}"/>
              </a:ext>
            </a:extLst>
          </p:cNvPr>
          <p:cNvGrpSpPr/>
          <p:nvPr/>
        </p:nvGrpSpPr>
        <p:grpSpPr>
          <a:xfrm>
            <a:off x="519021" y="2408228"/>
            <a:ext cx="8178751" cy="2770247"/>
            <a:chOff x="519021" y="2408228"/>
            <a:chExt cx="8178751" cy="2770247"/>
          </a:xfrm>
        </p:grpSpPr>
        <p:sp>
          <p:nvSpPr>
            <p:cNvPr id="11" name="TextBox 10">
              <a:extLst>
                <a:ext uri="{FF2B5EF4-FFF2-40B4-BE49-F238E27FC236}">
                  <a16:creationId xmlns:a16="http://schemas.microsoft.com/office/drawing/2014/main" id="{4B2B6C2B-2ACB-4D44-8FA7-A22BB7B292E5}"/>
                </a:ext>
              </a:extLst>
            </p:cNvPr>
            <p:cNvSpPr txBox="1"/>
            <p:nvPr/>
          </p:nvSpPr>
          <p:spPr>
            <a:xfrm>
              <a:off x="519021" y="3624203"/>
              <a:ext cx="1780265" cy="784830"/>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Initial Energy Audit</a:t>
              </a:r>
              <a:endParaRPr lang="en-US" sz="1400" dirty="0">
                <a:solidFill>
                  <a:srgbClr val="5E5767"/>
                </a:solidFill>
                <a:latin typeface="Helvetica Condensed"/>
                <a:cs typeface="Calibri" panose="020F0502020204030204" pitchFamily="34" charset="0"/>
              </a:endParaRPr>
            </a:p>
            <a:p>
              <a:pPr algn="ctr">
                <a:spcAft>
                  <a:spcPts val="600"/>
                </a:spcAft>
              </a:pPr>
              <a:r>
                <a:rPr lang="en-US" sz="1200" dirty="0">
                  <a:solidFill>
                    <a:srgbClr val="5E5767"/>
                  </a:solidFill>
                  <a:latin typeface="Helvetica Condensed"/>
                  <a:cs typeface="Calibri" panose="020F0502020204030204" pitchFamily="34" charset="0"/>
                </a:rPr>
                <a:t>Includes LGEA</a:t>
              </a:r>
            </a:p>
          </p:txBody>
        </p:sp>
        <p:sp>
          <p:nvSpPr>
            <p:cNvPr id="12" name="TextBox 11">
              <a:extLst>
                <a:ext uri="{FF2B5EF4-FFF2-40B4-BE49-F238E27FC236}">
                  <a16:creationId xmlns:a16="http://schemas.microsoft.com/office/drawing/2014/main" id="{7C86EDDC-8E09-4902-9FFB-08D569A82C10}"/>
                </a:ext>
              </a:extLst>
            </p:cNvPr>
            <p:cNvSpPr txBox="1"/>
            <p:nvPr/>
          </p:nvSpPr>
          <p:spPr>
            <a:xfrm>
              <a:off x="2636337" y="3624203"/>
              <a:ext cx="1780265" cy="938719"/>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Select Path</a:t>
              </a:r>
              <a:endParaRPr lang="en-US" sz="1200" dirty="0">
                <a:solidFill>
                  <a:srgbClr val="5E5767"/>
                </a:solidFill>
                <a:latin typeface="Helvetica Condensed"/>
                <a:cs typeface="Calibri" panose="020F0502020204030204" pitchFamily="34" charset="0"/>
              </a:endParaRPr>
            </a:p>
            <a:p>
              <a:pPr algn="ctr">
                <a:spcAft>
                  <a:spcPts val="0"/>
                </a:spcAft>
              </a:pPr>
              <a:r>
                <a:rPr lang="en-US" sz="1200" dirty="0">
                  <a:solidFill>
                    <a:srgbClr val="5E5767"/>
                  </a:solidFill>
                  <a:latin typeface="Helvetica Condensed"/>
                  <a:cs typeface="Calibri" panose="020F0502020204030204" pitchFamily="34" charset="0"/>
                </a:rPr>
                <a:t>ESCO (requires RFP)</a:t>
              </a:r>
            </a:p>
            <a:p>
              <a:pPr algn="ctr">
                <a:spcAft>
                  <a:spcPts val="0"/>
                </a:spcAft>
              </a:pPr>
              <a:r>
                <a:rPr lang="en-US" sz="1200" dirty="0">
                  <a:solidFill>
                    <a:srgbClr val="5E5767"/>
                  </a:solidFill>
                  <a:latin typeface="Helvetica Condensed"/>
                  <a:cs typeface="Calibri" panose="020F0502020204030204" pitchFamily="34" charset="0"/>
                </a:rPr>
                <a:t>Hybrid</a:t>
              </a:r>
            </a:p>
            <a:p>
              <a:pPr algn="ctr">
                <a:spcAft>
                  <a:spcPts val="0"/>
                </a:spcAft>
              </a:pPr>
              <a:r>
                <a:rPr lang="en-US" sz="1200" dirty="0">
                  <a:solidFill>
                    <a:srgbClr val="5E5767"/>
                  </a:solidFill>
                  <a:latin typeface="Helvetica Condensed"/>
                  <a:cs typeface="Calibri" panose="020F0502020204030204" pitchFamily="34" charset="0"/>
                </a:rPr>
                <a:t>DIY</a:t>
              </a:r>
            </a:p>
          </p:txBody>
        </p:sp>
        <p:sp>
          <p:nvSpPr>
            <p:cNvPr id="13" name="TextBox 12">
              <a:extLst>
                <a:ext uri="{FF2B5EF4-FFF2-40B4-BE49-F238E27FC236}">
                  <a16:creationId xmlns:a16="http://schemas.microsoft.com/office/drawing/2014/main" id="{FD5ED31B-6A0A-4B40-9D71-5DE22CD109B4}"/>
                </a:ext>
              </a:extLst>
            </p:cNvPr>
            <p:cNvSpPr txBox="1"/>
            <p:nvPr/>
          </p:nvSpPr>
          <p:spPr>
            <a:xfrm>
              <a:off x="4753654" y="3624203"/>
              <a:ext cx="1780266" cy="523220"/>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Investment Grade Energy Audit</a:t>
              </a:r>
            </a:p>
          </p:txBody>
        </p:sp>
        <p:grpSp>
          <p:nvGrpSpPr>
            <p:cNvPr id="14" name="Group 13">
              <a:extLst>
                <a:ext uri="{FF2B5EF4-FFF2-40B4-BE49-F238E27FC236}">
                  <a16:creationId xmlns:a16="http://schemas.microsoft.com/office/drawing/2014/main" id="{F4B865C2-3D32-4FEB-9D1A-2964A71AE91A}"/>
                </a:ext>
              </a:extLst>
            </p:cNvPr>
            <p:cNvGrpSpPr/>
            <p:nvPr/>
          </p:nvGrpSpPr>
          <p:grpSpPr>
            <a:xfrm>
              <a:off x="856704" y="2408228"/>
              <a:ext cx="7422512" cy="1113077"/>
              <a:chOff x="856704" y="2408228"/>
              <a:chExt cx="7422512" cy="1113077"/>
            </a:xfrm>
          </p:grpSpPr>
          <p:sp>
            <p:nvSpPr>
              <p:cNvPr id="20" name="Oval 19">
                <a:extLst>
                  <a:ext uri="{FF2B5EF4-FFF2-40B4-BE49-F238E27FC236}">
                    <a16:creationId xmlns:a16="http://schemas.microsoft.com/office/drawing/2014/main" id="{B72B31B7-EBDE-467E-BB4C-67F52537B9E8}"/>
                  </a:ext>
                </a:extLst>
              </p:cNvPr>
              <p:cNvSpPr/>
              <p:nvPr/>
            </p:nvSpPr>
            <p:spPr>
              <a:xfrm>
                <a:off x="7174316" y="2408228"/>
                <a:ext cx="1104900" cy="1069153"/>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ABFEDA1B-43D8-4F9C-9407-93D996F086E5}"/>
                  </a:ext>
                </a:extLst>
              </p:cNvPr>
              <p:cNvCxnSpPr>
                <a:cxnSpLocks/>
                <a:stCxn id="26" idx="6"/>
                <a:endCxn id="20" idx="2"/>
              </p:cNvCxnSpPr>
              <p:nvPr/>
            </p:nvCxnSpPr>
            <p:spPr>
              <a:xfrm flipV="1">
                <a:off x="1961604" y="2942805"/>
                <a:ext cx="5212712" cy="18884"/>
              </a:xfrm>
              <a:prstGeom prst="straightConnector1">
                <a:avLst/>
              </a:prstGeom>
              <a:ln w="76200">
                <a:solidFill>
                  <a:srgbClr val="5E97AF"/>
                </a:solidFill>
                <a:tailEnd type="arrow" w="lg" len="sm"/>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4631486-4A14-482A-9176-FE0CE3A02F11}"/>
                  </a:ext>
                </a:extLst>
              </p:cNvPr>
              <p:cNvSpPr/>
              <p:nvPr/>
            </p:nvSpPr>
            <p:spPr>
              <a:xfrm>
                <a:off x="856704" y="2427112"/>
                <a:ext cx="1104900" cy="1069153"/>
              </a:xfrm>
              <a:prstGeom prst="ellipse">
                <a:avLst/>
              </a:prstGeom>
              <a:solidFill>
                <a:srgbClr val="5E97A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B9353B6A-8A0C-474E-BF53-5EA634DB047A}"/>
                  </a:ext>
                </a:extLst>
              </p:cNvPr>
              <p:cNvSpPr/>
              <p:nvPr/>
            </p:nvSpPr>
            <p:spPr>
              <a:xfrm>
                <a:off x="2974021" y="2452152"/>
                <a:ext cx="1104900" cy="1069153"/>
              </a:xfrm>
              <a:prstGeom prst="ellipse">
                <a:avLst/>
              </a:prstGeom>
              <a:solidFill>
                <a:srgbClr val="7EA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8F5D0FF7-4BEC-414C-B186-18D97EB6FDCE}"/>
                  </a:ext>
                </a:extLst>
              </p:cNvPr>
              <p:cNvGrpSpPr/>
              <p:nvPr/>
            </p:nvGrpSpPr>
            <p:grpSpPr>
              <a:xfrm>
                <a:off x="5091338" y="2427781"/>
                <a:ext cx="2929795" cy="1069153"/>
                <a:chOff x="5230144" y="2335476"/>
                <a:chExt cx="2929795" cy="1069153"/>
              </a:xfrm>
            </p:grpSpPr>
            <p:sp>
              <p:nvSpPr>
                <p:cNvPr id="22" name="Oval 21">
                  <a:extLst>
                    <a:ext uri="{FF2B5EF4-FFF2-40B4-BE49-F238E27FC236}">
                      <a16:creationId xmlns:a16="http://schemas.microsoft.com/office/drawing/2014/main" id="{535B23BE-8B67-4CA0-BB94-10FA4CF1D16E}"/>
                    </a:ext>
                  </a:extLst>
                </p:cNvPr>
                <p:cNvSpPr/>
                <p:nvPr/>
              </p:nvSpPr>
              <p:spPr>
                <a:xfrm>
                  <a:off x="5230144" y="2335476"/>
                  <a:ext cx="1104900" cy="1069153"/>
                </a:xfrm>
                <a:prstGeom prst="ellipse">
                  <a:avLst/>
                </a:prstGeom>
                <a:solidFill>
                  <a:srgbClr val="6EA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Contract">
                  <a:extLst>
                    <a:ext uri="{FF2B5EF4-FFF2-40B4-BE49-F238E27FC236}">
                      <a16:creationId xmlns:a16="http://schemas.microsoft.com/office/drawing/2014/main" id="{13FAD3F1-9A7B-4DA8-B499-679FF8DBF966}"/>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1204" y="2554310"/>
                  <a:ext cx="588735" cy="588735"/>
                </a:xfrm>
                <a:prstGeom prst="rect">
                  <a:avLst/>
                </a:prstGeom>
              </p:spPr>
            </p:pic>
          </p:grpSp>
        </p:grpSp>
        <p:sp>
          <p:nvSpPr>
            <p:cNvPr id="28" name="TextBox 27">
              <a:extLst>
                <a:ext uri="{FF2B5EF4-FFF2-40B4-BE49-F238E27FC236}">
                  <a16:creationId xmlns:a16="http://schemas.microsoft.com/office/drawing/2014/main" id="{E832E82F-5CFF-4AA0-A394-14107FDB1201}"/>
                </a:ext>
              </a:extLst>
            </p:cNvPr>
            <p:cNvSpPr txBox="1"/>
            <p:nvPr/>
          </p:nvSpPr>
          <p:spPr>
            <a:xfrm>
              <a:off x="6755758" y="3624203"/>
              <a:ext cx="1942014" cy="1554272"/>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Energy Savings Plan Developed &amp; Approved</a:t>
              </a:r>
              <a:endParaRPr lang="en-US" sz="1400" dirty="0">
                <a:solidFill>
                  <a:srgbClr val="5E5767"/>
                </a:solidFill>
                <a:latin typeface="Helvetica Condensed"/>
                <a:cs typeface="Calibri" panose="020F0502020204030204" pitchFamily="34" charset="0"/>
              </a:endParaRPr>
            </a:p>
            <a:p>
              <a:pPr algn="ctr">
                <a:spcAft>
                  <a:spcPts val="600"/>
                </a:spcAft>
              </a:pPr>
              <a:r>
                <a:rPr lang="en-US" sz="1200" dirty="0">
                  <a:solidFill>
                    <a:srgbClr val="5E5767"/>
                  </a:solidFill>
                  <a:latin typeface="Helvetica Condensed"/>
                  <a:cs typeface="Calibri" panose="020F0502020204030204" pitchFamily="34" charset="0"/>
                </a:rPr>
                <a:t>Plan includes use of incentives through New Jersey’s Clean Energy Program</a:t>
              </a:r>
            </a:p>
          </p:txBody>
        </p:sp>
        <p:pic>
          <p:nvPicPr>
            <p:cNvPr id="3" name="Graphic 2" descr="Hierarchy">
              <a:extLst>
                <a:ext uri="{FF2B5EF4-FFF2-40B4-BE49-F238E27FC236}">
                  <a16:creationId xmlns:a16="http://schemas.microsoft.com/office/drawing/2014/main" id="{E85C5DD8-31B9-4D9B-80F5-1F7868446AD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40244" y="2686857"/>
              <a:ext cx="562321" cy="562321"/>
            </a:xfrm>
            <a:prstGeom prst="rect">
              <a:avLst/>
            </a:prstGeom>
          </p:spPr>
        </p:pic>
        <p:pic>
          <p:nvPicPr>
            <p:cNvPr id="6" name="Graphic 5" descr="Checklist">
              <a:extLst>
                <a:ext uri="{FF2B5EF4-FFF2-40B4-BE49-F238E27FC236}">
                  <a16:creationId xmlns:a16="http://schemas.microsoft.com/office/drawing/2014/main" id="{5FB77ED6-C41E-4A52-B6E6-54BDB7FBA326}"/>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49420" y="2680068"/>
              <a:ext cx="588735" cy="588735"/>
            </a:xfrm>
            <a:prstGeom prst="rect">
              <a:avLst/>
            </a:prstGeom>
          </p:spPr>
        </p:pic>
        <p:pic>
          <p:nvPicPr>
            <p:cNvPr id="30" name="Graphic 29" descr="Checklist">
              <a:extLst>
                <a:ext uri="{FF2B5EF4-FFF2-40B4-BE49-F238E27FC236}">
                  <a16:creationId xmlns:a16="http://schemas.microsoft.com/office/drawing/2014/main" id="{35F7897C-F748-4C98-9D6B-C34CA9021933}"/>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2867" y="2680068"/>
              <a:ext cx="588735" cy="588735"/>
            </a:xfrm>
            <a:prstGeom prst="rect">
              <a:avLst/>
            </a:prstGeom>
          </p:spPr>
        </p:pic>
      </p:grpSp>
    </p:spTree>
    <p:extLst>
      <p:ext uri="{BB962C8B-B14F-4D97-AF65-F5344CB8AC3E}">
        <p14:creationId xmlns:p14="http://schemas.microsoft.com/office/powerpoint/2010/main" val="1217803842"/>
      </p:ext>
    </p:extLst>
  </p:cSld>
  <p:clrMapOvr>
    <a:masterClrMapping/>
  </p:clrMapOvr>
  <p:transition advClick="0" advTm="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395DE4-D70D-4934-8431-1F1E41C944E8}"/>
              </a:ext>
            </a:extLst>
          </p:cNvPr>
          <p:cNvSpPr>
            <a:spLocks noGrp="1"/>
          </p:cNvSpPr>
          <p:nvPr>
            <p:ph type="title"/>
          </p:nvPr>
        </p:nvSpPr>
        <p:spPr/>
        <p:txBody>
          <a:bodyPr/>
          <a:lstStyle/>
          <a:p>
            <a:r>
              <a:rPr lang="en-US" dirty="0"/>
              <a:t>More Information</a:t>
            </a:r>
          </a:p>
        </p:txBody>
      </p:sp>
    </p:spTree>
    <p:extLst>
      <p:ext uri="{BB962C8B-B14F-4D97-AF65-F5344CB8AC3E}">
        <p14:creationId xmlns:p14="http://schemas.microsoft.com/office/powerpoint/2010/main" val="637398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8D277F-0486-4380-A315-1D5DC4B28874}"/>
              </a:ext>
            </a:extLst>
          </p:cNvPr>
          <p:cNvSpPr>
            <a:spLocks noGrp="1"/>
          </p:cNvSpPr>
          <p:nvPr>
            <p:ph idx="1"/>
          </p:nvPr>
        </p:nvSpPr>
        <p:spPr>
          <a:xfrm>
            <a:off x="1128578" y="2006082"/>
            <a:ext cx="6886844" cy="1352938"/>
          </a:xfrm>
        </p:spPr>
        <p:txBody>
          <a:bodyPr/>
          <a:lstStyle/>
          <a:p>
            <a:r>
              <a:rPr lang="en-US" sz="2000" dirty="0">
                <a:solidFill>
                  <a:schemeClr val="tx1">
                    <a:lumMod val="65000"/>
                    <a:lumOff val="35000"/>
                  </a:schemeClr>
                </a:solidFill>
              </a:rPr>
              <a:t>Online education tool – courses and videos</a:t>
            </a:r>
          </a:p>
          <a:p>
            <a:r>
              <a:rPr lang="en-US" sz="2000" dirty="0">
                <a:solidFill>
                  <a:schemeClr val="tx1">
                    <a:lumMod val="65000"/>
                    <a:lumOff val="35000"/>
                  </a:schemeClr>
                </a:solidFill>
              </a:rPr>
              <a:t>Audience is building owners and managers, design professionals, energy professionals, contractors, builders, code officials, homeowners and NJCEP representatives</a:t>
            </a:r>
          </a:p>
        </p:txBody>
      </p:sp>
      <p:sp>
        <p:nvSpPr>
          <p:cNvPr id="3" name="Title 2">
            <a:extLst>
              <a:ext uri="{FF2B5EF4-FFF2-40B4-BE49-F238E27FC236}">
                <a16:creationId xmlns:a16="http://schemas.microsoft.com/office/drawing/2014/main" id="{D63A06E1-9CDF-4EEE-A90E-204A7F232D6F}"/>
              </a:ext>
            </a:extLst>
          </p:cNvPr>
          <p:cNvSpPr>
            <a:spLocks noGrp="1"/>
          </p:cNvSpPr>
          <p:nvPr>
            <p:ph type="title"/>
          </p:nvPr>
        </p:nvSpPr>
        <p:spPr/>
        <p:txBody>
          <a:bodyPr/>
          <a:lstStyle/>
          <a:p>
            <a:r>
              <a:rPr lang="en-US" sz="3000" dirty="0"/>
              <a:t>Clean</a:t>
            </a:r>
            <a:r>
              <a:rPr lang="en-US" sz="3200" dirty="0"/>
              <a:t> Energy Learning Center</a:t>
            </a:r>
          </a:p>
        </p:txBody>
      </p:sp>
      <p:pic>
        <p:nvPicPr>
          <p:cNvPr id="4" name="Picture 3">
            <a:extLst>
              <a:ext uri="{FF2B5EF4-FFF2-40B4-BE49-F238E27FC236}">
                <a16:creationId xmlns:a16="http://schemas.microsoft.com/office/drawing/2014/main" id="{9B88F8FF-C52E-4E8C-9B8B-A77D98306224}"/>
              </a:ext>
            </a:extLst>
          </p:cNvPr>
          <p:cNvPicPr>
            <a:picLocks noChangeAspect="1"/>
          </p:cNvPicPr>
          <p:nvPr/>
        </p:nvPicPr>
        <p:blipFill>
          <a:blip r:embed="rId2"/>
          <a:stretch>
            <a:fillRect/>
          </a:stretch>
        </p:blipFill>
        <p:spPr>
          <a:xfrm>
            <a:off x="1732673" y="3429000"/>
            <a:ext cx="5263376" cy="2410876"/>
          </a:xfrm>
          <a:prstGeom prst="rect">
            <a:avLst/>
          </a:prstGeom>
        </p:spPr>
      </p:pic>
      <p:sp>
        <p:nvSpPr>
          <p:cNvPr id="5" name="Rectangle 4">
            <a:extLst>
              <a:ext uri="{FF2B5EF4-FFF2-40B4-BE49-F238E27FC236}">
                <a16:creationId xmlns:a16="http://schemas.microsoft.com/office/drawing/2014/main" id="{9263847B-3D55-48DC-A2B4-327DFD766806}"/>
              </a:ext>
            </a:extLst>
          </p:cNvPr>
          <p:cNvSpPr/>
          <p:nvPr/>
        </p:nvSpPr>
        <p:spPr>
          <a:xfrm>
            <a:off x="-12597" y="1451088"/>
            <a:ext cx="9156597" cy="400110"/>
          </a:xfrm>
          <a:prstGeom prst="rect">
            <a:avLst/>
          </a:prstGeom>
        </p:spPr>
        <p:txBody>
          <a:bodyPr wrap="square">
            <a:spAutoFit/>
          </a:bodyPr>
          <a:lstStyle/>
          <a:p>
            <a:pPr algn="ctr"/>
            <a:r>
              <a:rPr lang="en-US" b="1" dirty="0">
                <a:solidFill>
                  <a:srgbClr val="77C19A"/>
                </a:solidFill>
              </a:rPr>
              <a:t> </a:t>
            </a:r>
            <a:r>
              <a:rPr lang="en-US" sz="2000" b="1" u="sng" dirty="0">
                <a:solidFill>
                  <a:srgbClr val="77C19A"/>
                </a:solidFill>
                <a:latin typeface="Helvetica Condensed"/>
                <a:ea typeface="+mn-ea"/>
                <a:cs typeface="+mn-cs"/>
              </a:rPr>
              <a:t>NJCELC.com</a:t>
            </a:r>
          </a:p>
        </p:txBody>
      </p:sp>
      <p:sp>
        <p:nvSpPr>
          <p:cNvPr id="6" name="Slide Number Placeholder 5">
            <a:extLst>
              <a:ext uri="{FF2B5EF4-FFF2-40B4-BE49-F238E27FC236}">
                <a16:creationId xmlns:a16="http://schemas.microsoft.com/office/drawing/2014/main" id="{0A67CF38-4AF4-4D46-BFEF-7942701F21AB}"/>
              </a:ext>
            </a:extLst>
          </p:cNvPr>
          <p:cNvSpPr>
            <a:spLocks noGrp="1"/>
          </p:cNvSpPr>
          <p:nvPr>
            <p:ph type="sldNum" sz="quarter" idx="12"/>
          </p:nvPr>
        </p:nvSpPr>
        <p:spPr/>
        <p:txBody>
          <a:bodyPr/>
          <a:lstStyle/>
          <a:p>
            <a:fld id="{66469543-EFA7-49FE-9FBA-0A7EAC2E5F01}" type="slidenum">
              <a:rPr lang="en-US" smtClean="0"/>
              <a:pPr/>
              <a:t>44</a:t>
            </a:fld>
            <a:endParaRPr lang="en-US" dirty="0"/>
          </a:p>
        </p:txBody>
      </p:sp>
    </p:spTree>
    <p:extLst>
      <p:ext uri="{BB962C8B-B14F-4D97-AF65-F5344CB8AC3E}">
        <p14:creationId xmlns:p14="http://schemas.microsoft.com/office/powerpoint/2010/main" val="132427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51027"/>
            <a:ext cx="7785849" cy="914400"/>
          </a:xfrm>
          <a:prstGeom prst="rect">
            <a:avLst/>
          </a:prstGeom>
        </p:spPr>
        <p:txBody>
          <a:bodyPr>
            <a:normAutofit/>
          </a:bodyPr>
          <a:lstStyle/>
          <a:p>
            <a:r>
              <a:rPr lang="en-US" sz="4000" dirty="0"/>
              <a:t>More Information</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45</a:t>
            </a:fld>
            <a:endParaRPr lang="en-US" dirty="0"/>
          </a:p>
        </p:txBody>
      </p:sp>
      <p:grpSp>
        <p:nvGrpSpPr>
          <p:cNvPr id="21" name="Group 20">
            <a:extLst>
              <a:ext uri="{FF2B5EF4-FFF2-40B4-BE49-F238E27FC236}">
                <a16:creationId xmlns:a16="http://schemas.microsoft.com/office/drawing/2014/main" id="{1A2D332E-A0D5-416A-BE98-8CB70A2ACC4D}"/>
              </a:ext>
            </a:extLst>
          </p:cNvPr>
          <p:cNvGrpSpPr/>
          <p:nvPr/>
        </p:nvGrpSpPr>
        <p:grpSpPr>
          <a:xfrm>
            <a:off x="2286000" y="1454747"/>
            <a:ext cx="4572000" cy="4524315"/>
            <a:chOff x="2286000" y="1487163"/>
            <a:chExt cx="4572000" cy="4524315"/>
          </a:xfrm>
        </p:grpSpPr>
        <p:sp>
          <p:nvSpPr>
            <p:cNvPr id="8" name="Rectangle 7">
              <a:extLst>
                <a:ext uri="{FF2B5EF4-FFF2-40B4-BE49-F238E27FC236}">
                  <a16:creationId xmlns:a16="http://schemas.microsoft.com/office/drawing/2014/main" id="{5127577F-1229-4E2F-A9AE-1596BBB3FBB1}"/>
                </a:ext>
              </a:extLst>
            </p:cNvPr>
            <p:cNvSpPr/>
            <p:nvPr/>
          </p:nvSpPr>
          <p:spPr>
            <a:xfrm>
              <a:off x="2286000" y="1487163"/>
              <a:ext cx="4572000" cy="4524315"/>
            </a:xfrm>
            <a:prstGeom prst="rect">
              <a:avLst/>
            </a:prstGeom>
          </p:spPr>
          <p:txBody>
            <a:bodyPr>
              <a:spAutoFit/>
            </a:bodyPr>
            <a:lstStyle/>
            <a:p>
              <a:pPr algn="ctr" defTabSz="647700">
                <a:spcBef>
                  <a:spcPts val="0"/>
                </a:spcBef>
              </a:pPr>
              <a:r>
                <a:rPr lang="en-US" sz="2200"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Visit</a:t>
              </a:r>
            </a:p>
            <a:p>
              <a:pPr algn="ctr" defTabSz="647700">
                <a:spcBef>
                  <a:spcPts val="0"/>
                </a:spcBef>
                <a:spcAft>
                  <a:spcPts val="1200"/>
                </a:spcAft>
              </a:pPr>
              <a:r>
                <a:rPr lang="en-US" sz="2000" dirty="0">
                  <a:solidFill>
                    <a:srgbClr val="5E6167"/>
                  </a:solidFill>
                  <a:latin typeface="Helvetica Condensed"/>
                  <a:ea typeface="Arial Unicode MS" panose="020B0604020202020204" pitchFamily="34" charset="-128"/>
                  <a:cs typeface="Arial Unicode MS" panose="020B0604020202020204" pitchFamily="34" charset="-128"/>
                  <a:sym typeface="Lato Bold" charset="0"/>
                </a:rPr>
                <a:t>NJCleanEnergy.com</a:t>
              </a:r>
            </a:p>
            <a:p>
              <a:pPr algn="ctr" defTabSz="647700">
                <a:spcBef>
                  <a:spcPts val="0"/>
                </a:spcBef>
              </a:pPr>
              <a:r>
                <a:rPr lang="en-US" sz="2200"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CONTACT</a:t>
              </a:r>
            </a:p>
            <a:p>
              <a:pPr algn="ctr" defTabSz="647700">
                <a:spcBef>
                  <a:spcPts val="0"/>
                </a:spcBef>
                <a:spcAft>
                  <a:spcPts val="0"/>
                </a:spcAft>
              </a:pPr>
              <a:r>
                <a:rPr lang="en-US" sz="2000" dirty="0">
                  <a:solidFill>
                    <a:srgbClr val="5E6167"/>
                  </a:solidFill>
                  <a:latin typeface="Helvetica Condensed"/>
                  <a:ea typeface="Arial Unicode MS" panose="020B0604020202020204" pitchFamily="34" charset="-128"/>
                  <a:cs typeface="Arial Unicode MS" panose="020B0604020202020204" pitchFamily="34" charset="-128"/>
                  <a:sym typeface="Lato Bold" charset="0"/>
                </a:rPr>
                <a:t>(866) 657-6278</a:t>
              </a:r>
            </a:p>
            <a:p>
              <a:pPr algn="ctr" defTabSz="647700">
                <a:spcBef>
                  <a:spcPts val="0"/>
                </a:spcBef>
                <a:spcAft>
                  <a:spcPts val="1200"/>
                </a:spcAft>
              </a:pPr>
              <a:r>
                <a:rPr lang="en-US" sz="2000" dirty="0">
                  <a:solidFill>
                    <a:srgbClr val="5E6167"/>
                  </a:solidFill>
                  <a:latin typeface="Helvetica Condensed"/>
                  <a:ea typeface="Arial Unicode MS" panose="020B0604020202020204" pitchFamily="34" charset="-128"/>
                  <a:sym typeface="Lato Bold" charset="0"/>
                </a:rPr>
                <a:t>Outreach@NJCleanEnergy.com</a:t>
              </a:r>
              <a:endParaRPr lang="en-US" sz="2000" dirty="0">
                <a:solidFill>
                  <a:srgbClr val="5E6167"/>
                </a:solidFill>
                <a:latin typeface="Helvetica Condensed"/>
                <a:ea typeface="Arial Unicode MS" panose="020B0604020202020204" pitchFamily="34" charset="-128"/>
                <a:cs typeface="Arial Unicode MS" panose="020B0604020202020204" pitchFamily="34" charset="-128"/>
                <a:sym typeface="Lato Bold" charset="0"/>
              </a:endParaRPr>
            </a:p>
            <a:p>
              <a:pPr algn="ctr" defTabSz="647700">
                <a:spcBef>
                  <a:spcPts val="0"/>
                </a:spcBef>
                <a:spcAft>
                  <a:spcPts val="0"/>
                </a:spcAft>
              </a:pPr>
              <a:r>
                <a:rPr lang="en-US" sz="2200"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Newsletter</a:t>
              </a:r>
            </a:p>
            <a:p>
              <a:pPr algn="ctr" defTabSz="647700">
                <a:spcBef>
                  <a:spcPts val="0"/>
                </a:spcBef>
                <a:spcAft>
                  <a:spcPts val="1200"/>
                </a:spcAft>
              </a:pPr>
              <a:r>
                <a:rPr lang="en-US" sz="2000" dirty="0">
                  <a:solidFill>
                    <a:srgbClr val="5E6167"/>
                  </a:solidFill>
                  <a:latin typeface="Helvetica Condensed"/>
                  <a:ea typeface="Arial Unicode MS" panose="020B0604020202020204" pitchFamily="34" charset="-128"/>
                  <a:cs typeface="Arial Unicode MS" panose="020B0604020202020204" pitchFamily="34" charset="-128"/>
                  <a:sym typeface="Lato Bold" charset="0"/>
                </a:rPr>
                <a:t>NJCleanEnergy.com/NEWSLETTER</a:t>
              </a:r>
              <a:endParaRPr lang="en-US" sz="2000" b="1" dirty="0">
                <a:solidFill>
                  <a:srgbClr val="5E6167"/>
                </a:solidFill>
                <a:latin typeface="Helvetica Condensed"/>
              </a:endParaRPr>
            </a:p>
            <a:p>
              <a:pPr algn="ctr" defTabSz="647700">
                <a:spcBef>
                  <a:spcPts val="0"/>
                </a:spcBef>
              </a:pPr>
              <a:r>
                <a:rPr lang="en-US" sz="2200" b="1" cap="all" dirty="0">
                  <a:solidFill>
                    <a:srgbClr val="5E97AF"/>
                  </a:solidFill>
                  <a:latin typeface="Helvetica Condensed"/>
                </a:rPr>
                <a:t>ListservS</a:t>
              </a:r>
            </a:p>
            <a:p>
              <a:pPr algn="ctr" defTabSz="647700">
                <a:spcBef>
                  <a:spcPts val="0"/>
                </a:spcBef>
                <a:spcAft>
                  <a:spcPts val="1200"/>
                </a:spcAft>
              </a:pPr>
              <a:r>
                <a:rPr lang="en-US" sz="2000" dirty="0">
                  <a:solidFill>
                    <a:srgbClr val="5E6167"/>
                  </a:solidFill>
                  <a:latin typeface="Helvetica Condensed"/>
                  <a:ea typeface="Arial Unicode MS" panose="020B0604020202020204" pitchFamily="34" charset="-128"/>
                  <a:cs typeface="Arial Unicode MS" panose="020B0604020202020204" pitchFamily="34" charset="-128"/>
                  <a:sym typeface="Lato Bold" charset="0"/>
                </a:rPr>
                <a:t>NJCleanEnergy.com/LISTSERVS</a:t>
              </a:r>
              <a:endParaRPr lang="en-US" sz="2000" b="1" dirty="0">
                <a:solidFill>
                  <a:srgbClr val="5E6167"/>
                </a:solidFill>
                <a:latin typeface="Helvetica Condensed"/>
              </a:endParaRPr>
            </a:p>
            <a:p>
              <a:pPr algn="ctr" defTabSz="647700">
                <a:spcBef>
                  <a:spcPts val="0"/>
                </a:spcBef>
              </a:pPr>
              <a:endParaRPr lang="en-US" sz="2000" dirty="0">
                <a:solidFill>
                  <a:srgbClr val="5E6167"/>
                </a:solidFill>
                <a:latin typeface="Helvetica Condensed"/>
              </a:endParaRPr>
            </a:p>
            <a:p>
              <a:pPr algn="ctr" defTabSz="647700">
                <a:spcBef>
                  <a:spcPts val="0"/>
                </a:spcBef>
              </a:pPr>
              <a:endParaRPr lang="en-US" sz="2000" dirty="0">
                <a:solidFill>
                  <a:srgbClr val="5E6167"/>
                </a:solidFill>
                <a:latin typeface="Helvetica Condensed"/>
              </a:endParaRPr>
            </a:p>
            <a:p>
              <a:pPr algn="ctr" defTabSz="647700">
                <a:spcBef>
                  <a:spcPts val="0"/>
                </a:spcBef>
              </a:pPr>
              <a:r>
                <a:rPr lang="en-US" sz="2000" dirty="0">
                  <a:solidFill>
                    <a:srgbClr val="5E6167"/>
                  </a:solidFill>
                  <a:latin typeface="Helvetica Condensed"/>
                </a:rPr>
                <a:t>@NJCleanEnergy</a:t>
              </a:r>
            </a:p>
          </p:txBody>
        </p:sp>
        <p:grpSp>
          <p:nvGrpSpPr>
            <p:cNvPr id="15" name="Group 14">
              <a:extLst>
                <a:ext uri="{FF2B5EF4-FFF2-40B4-BE49-F238E27FC236}">
                  <a16:creationId xmlns:a16="http://schemas.microsoft.com/office/drawing/2014/main" id="{34AA509D-7D20-489B-9B48-5008860C40AB}"/>
                </a:ext>
              </a:extLst>
            </p:cNvPr>
            <p:cNvGrpSpPr/>
            <p:nvPr/>
          </p:nvGrpSpPr>
          <p:grpSpPr>
            <a:xfrm>
              <a:off x="4162997" y="5166440"/>
              <a:ext cx="854236" cy="378733"/>
              <a:chOff x="4078068" y="6423653"/>
              <a:chExt cx="854236" cy="378733"/>
            </a:xfrm>
          </p:grpSpPr>
          <p:pic>
            <p:nvPicPr>
              <p:cNvPr id="9" name="Picture 8">
                <a:extLst>
                  <a:ext uri="{FF2B5EF4-FFF2-40B4-BE49-F238E27FC236}">
                    <a16:creationId xmlns:a16="http://schemas.microsoft.com/office/drawing/2014/main" id="{F556CBBD-6E6C-4CD5-8BBC-7627D4CCFF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78068" y="6425776"/>
                <a:ext cx="376610" cy="376610"/>
              </a:xfrm>
              <a:prstGeom prst="rect">
                <a:avLst/>
              </a:prstGeom>
            </p:spPr>
          </p:pic>
          <p:pic>
            <p:nvPicPr>
              <p:cNvPr id="11" name="Picture 2" descr=" ">
                <a:extLst>
                  <a:ext uri="{FF2B5EF4-FFF2-40B4-BE49-F238E27FC236}">
                    <a16:creationId xmlns:a16="http://schemas.microsoft.com/office/drawing/2014/main" id="{DDE0AC61-C49E-4436-9FA7-BB594FE4626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53571" y="6423653"/>
                <a:ext cx="378733" cy="37873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233778030"/>
      </p:ext>
    </p:extLst>
  </p:cSld>
  <p:clrMapOvr>
    <a:masterClrMapping/>
  </p:clrMapOvr>
  <p:transition advClick="0" advTm="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908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51027"/>
            <a:ext cx="7785849" cy="914400"/>
          </a:xfrm>
          <a:prstGeom prst="rect">
            <a:avLst/>
          </a:prstGeom>
        </p:spPr>
        <p:txBody>
          <a:bodyPr>
            <a:normAutofit/>
          </a:bodyPr>
          <a:lstStyle/>
          <a:p>
            <a:r>
              <a:rPr lang="en-US" sz="3400" dirty="0"/>
              <a:t>NJCEP Portfolio of Programs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5</a:t>
            </a:fld>
            <a:endParaRPr lang="en-US" dirty="0"/>
          </a:p>
        </p:txBody>
      </p:sp>
      <p:grpSp>
        <p:nvGrpSpPr>
          <p:cNvPr id="11" name="Group 10">
            <a:extLst>
              <a:ext uri="{FF2B5EF4-FFF2-40B4-BE49-F238E27FC236}">
                <a16:creationId xmlns:a16="http://schemas.microsoft.com/office/drawing/2014/main" id="{34B2B0BD-6BC5-490A-9591-B72A60E5E4A2}"/>
              </a:ext>
            </a:extLst>
          </p:cNvPr>
          <p:cNvGrpSpPr/>
          <p:nvPr/>
        </p:nvGrpSpPr>
        <p:grpSpPr>
          <a:xfrm>
            <a:off x="576226" y="1538981"/>
            <a:ext cx="7939124" cy="4184679"/>
            <a:chOff x="576226" y="1538981"/>
            <a:chExt cx="7939124" cy="4184679"/>
          </a:xfrm>
        </p:grpSpPr>
        <p:grpSp>
          <p:nvGrpSpPr>
            <p:cNvPr id="9" name="Group 8">
              <a:extLst>
                <a:ext uri="{FF2B5EF4-FFF2-40B4-BE49-F238E27FC236}">
                  <a16:creationId xmlns:a16="http://schemas.microsoft.com/office/drawing/2014/main" id="{8971B40B-D677-4370-B1EA-BDD1F8731883}"/>
                </a:ext>
              </a:extLst>
            </p:cNvPr>
            <p:cNvGrpSpPr/>
            <p:nvPr/>
          </p:nvGrpSpPr>
          <p:grpSpPr>
            <a:xfrm>
              <a:off x="5442878" y="2266542"/>
              <a:ext cx="1444752" cy="3457118"/>
              <a:chOff x="5421691" y="2266542"/>
              <a:chExt cx="1444752" cy="3457118"/>
            </a:xfrm>
          </p:grpSpPr>
          <p:sp>
            <p:nvSpPr>
              <p:cNvPr id="47" name="TextBox 46">
                <a:extLst>
                  <a:ext uri="{FF2B5EF4-FFF2-40B4-BE49-F238E27FC236}">
                    <a16:creationId xmlns:a16="http://schemas.microsoft.com/office/drawing/2014/main" id="{C1576E8D-0AF3-4B42-AF6D-EC10C96B4EEE}"/>
                  </a:ext>
                </a:extLst>
              </p:cNvPr>
              <p:cNvSpPr txBox="1"/>
              <p:nvPr/>
            </p:nvSpPr>
            <p:spPr>
              <a:xfrm>
                <a:off x="5421691" y="2266542"/>
                <a:ext cx="1444752" cy="3457118"/>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Combined Heat &amp; Power – Fuel Cells</a:t>
                </a:r>
              </a:p>
              <a:p>
                <a:pPr marL="114300" lvl="1" indent="-114300" defTabSz="622300">
                  <a:spcAft>
                    <a:spcPts val="200"/>
                  </a:spcAft>
                  <a:buFontTx/>
                  <a:buChar char="•"/>
                </a:pPr>
                <a:r>
                  <a:rPr lang="en-US" sz="1200" dirty="0">
                    <a:solidFill>
                      <a:srgbClr val="003B5C">
                        <a:hueOff val="0"/>
                        <a:satOff val="0"/>
                        <a:lumOff val="0"/>
                        <a:alphaOff val="0"/>
                      </a:srgbClr>
                    </a:solidFill>
                    <a:latin typeface="Helvetica Condensed"/>
                  </a:rPr>
                  <a:t>Microgrid Development</a:t>
                </a:r>
                <a:endParaRPr lang="en-US" sz="1200" u="none" kern="1200" dirty="0">
                  <a:solidFill>
                    <a:srgbClr val="003B5C">
                      <a:hueOff val="0"/>
                      <a:satOff val="0"/>
                      <a:lumOff val="0"/>
                      <a:alphaOff val="0"/>
                    </a:srgbClr>
                  </a:solidFill>
                  <a:latin typeface="Helvetica Condensed"/>
                </a:endParaRP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Battery Storage*</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Electric Vehicles</a:t>
                </a:r>
                <a:r>
                  <a:rPr lang="en-US" sz="1200" dirty="0">
                    <a:solidFill>
                      <a:srgbClr val="003B5C">
                        <a:hueOff val="0"/>
                        <a:satOff val="0"/>
                        <a:lumOff val="0"/>
                        <a:alphaOff val="0"/>
                      </a:srgbClr>
                    </a:solidFill>
                    <a:latin typeface="Helvetica Condensed"/>
                  </a:rPr>
                  <a:t>*</a:t>
                </a:r>
                <a:endParaRPr lang="en-US" sz="1200" u="none" kern="1200" dirty="0">
                  <a:solidFill>
                    <a:srgbClr val="003B5C">
                      <a:hueOff val="0"/>
                      <a:satOff val="0"/>
                      <a:lumOff val="0"/>
                      <a:alphaOff val="0"/>
                    </a:srgbClr>
                  </a:solidFill>
                  <a:latin typeface="Helvetica Condensed"/>
                </a:endParaRPr>
              </a:p>
              <a:p>
                <a:pPr marL="114300" lvl="1" indent="-114300" algn="l" defTabSz="622300" rtl="0">
                  <a:lnSpc>
                    <a:spcPct val="100000"/>
                  </a:lnSpc>
                  <a:spcBef>
                    <a:spcPct val="0"/>
                  </a:spcBef>
                  <a:spcAft>
                    <a:spcPts val="600"/>
                  </a:spcAft>
                  <a:buChar char="•"/>
                </a:pPr>
                <a:endParaRPr lang="en-US" sz="1200" u="none" kern="1200" dirty="0">
                  <a:solidFill>
                    <a:srgbClr val="003B5C">
                      <a:hueOff val="0"/>
                      <a:satOff val="0"/>
                      <a:lumOff val="0"/>
                      <a:alphaOff val="0"/>
                    </a:srgbClr>
                  </a:solidFill>
                  <a:latin typeface="Helvetica Condensed"/>
                </a:endParaRPr>
              </a:p>
            </p:txBody>
          </p:sp>
          <p:pic>
            <p:nvPicPr>
              <p:cNvPr id="14" name="Graphic 13" descr="Cheers">
                <a:extLst>
                  <a:ext uri="{FF2B5EF4-FFF2-40B4-BE49-F238E27FC236}">
                    <a16:creationId xmlns:a16="http://schemas.microsoft.com/office/drawing/2014/main" id="{35ED5906-9D58-436B-A656-7ED3E93BB74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6867" y="4703578"/>
                <a:ext cx="914400" cy="914400"/>
              </a:xfrm>
              <a:prstGeom prst="rect">
                <a:avLst/>
              </a:prstGeom>
            </p:spPr>
          </p:pic>
        </p:grpSp>
        <p:grpSp>
          <p:nvGrpSpPr>
            <p:cNvPr id="8" name="Group 7">
              <a:extLst>
                <a:ext uri="{FF2B5EF4-FFF2-40B4-BE49-F238E27FC236}">
                  <a16:creationId xmlns:a16="http://schemas.microsoft.com/office/drawing/2014/main" id="{DA18A79E-99A0-4D3F-B10E-C24A9203A354}"/>
                </a:ext>
              </a:extLst>
            </p:cNvPr>
            <p:cNvGrpSpPr/>
            <p:nvPr/>
          </p:nvGrpSpPr>
          <p:grpSpPr>
            <a:xfrm>
              <a:off x="2206481" y="2246596"/>
              <a:ext cx="1444752" cy="3457118"/>
              <a:chOff x="2179781" y="2246596"/>
              <a:chExt cx="1444752" cy="3457118"/>
            </a:xfrm>
          </p:grpSpPr>
          <p:sp>
            <p:nvSpPr>
              <p:cNvPr id="48" name="TextBox 47">
                <a:extLst>
                  <a:ext uri="{FF2B5EF4-FFF2-40B4-BE49-F238E27FC236}">
                    <a16:creationId xmlns:a16="http://schemas.microsoft.com/office/drawing/2014/main" id="{4DA0653D-2DF2-4BA4-9071-16AAB6CBC5C1}"/>
                  </a:ext>
                </a:extLst>
              </p:cNvPr>
              <p:cNvSpPr txBox="1"/>
              <p:nvPr/>
            </p:nvSpPr>
            <p:spPr>
              <a:xfrm>
                <a:off x="2179781" y="2246596"/>
                <a:ext cx="1444752" cy="3457118"/>
              </a:xfrm>
              <a:prstGeom prst="rect">
                <a:avLst/>
              </a:prstGeom>
              <a:solidFill>
                <a:srgbClr val="77C19A">
                  <a:alpha val="3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FontTx/>
                  <a:buChar char="•"/>
                </a:pPr>
                <a:r>
                  <a:rPr lang="en-US" sz="1200" dirty="0">
                    <a:solidFill>
                      <a:srgbClr val="003B5C">
                        <a:hueOff val="0"/>
                        <a:satOff val="0"/>
                        <a:lumOff val="0"/>
                        <a:alphaOff val="0"/>
                      </a:srgbClr>
                    </a:solidFill>
                    <a:latin typeface="Helvetica Condensed"/>
                  </a:rPr>
                  <a:t>Community Energy Grants </a:t>
                </a:r>
              </a:p>
              <a:p>
                <a:pPr marL="114300" lvl="1" indent="-114300" defTabSz="622300">
                  <a:spcAft>
                    <a:spcPts val="200"/>
                  </a:spcAft>
                  <a:buFontTx/>
                  <a:buChar char="•"/>
                </a:pPr>
                <a:r>
                  <a:rPr lang="en-US" sz="1200" u="none" kern="1200" dirty="0">
                    <a:solidFill>
                      <a:srgbClr val="003B5C">
                        <a:hueOff val="0"/>
                        <a:satOff val="0"/>
                        <a:lumOff val="0"/>
                        <a:alphaOff val="0"/>
                      </a:srgbClr>
                    </a:solidFill>
                    <a:latin typeface="Helvetica Condensed"/>
                  </a:rPr>
                  <a:t>State Facility Initiatives</a:t>
                </a:r>
              </a:p>
              <a:p>
                <a:pPr marL="114300" lvl="1" indent="-114300" defTabSz="622300">
                  <a:spcAft>
                    <a:spcPts val="200"/>
                  </a:spcAft>
                  <a:buFontTx/>
                  <a:buChar char="•"/>
                </a:pPr>
                <a:r>
                  <a:rPr lang="en-US" sz="1200" dirty="0">
                    <a:solidFill>
                      <a:srgbClr val="003B5C">
                        <a:hueOff val="0"/>
                        <a:satOff val="0"/>
                        <a:lumOff val="0"/>
                        <a:alphaOff val="0"/>
                      </a:srgbClr>
                    </a:solidFill>
                    <a:latin typeface="Helvetica Condensed"/>
                  </a:rPr>
                  <a:t>R&amp;D Energy Tech Hub</a:t>
                </a:r>
                <a:r>
                  <a:rPr lang="en-US" sz="1200" i="1" dirty="0">
                    <a:solidFill>
                      <a:srgbClr val="003B5C">
                        <a:hueOff val="0"/>
                        <a:satOff val="0"/>
                        <a:lumOff val="0"/>
                        <a:alphaOff val="0"/>
                      </a:srgbClr>
                    </a:solidFill>
                    <a:latin typeface="Helvetica Condensed"/>
                  </a:rPr>
                  <a:t>*</a:t>
                </a:r>
                <a:endParaRPr lang="en-US" sz="1200" dirty="0">
                  <a:solidFill>
                    <a:srgbClr val="003B5C">
                      <a:hueOff val="0"/>
                      <a:satOff val="0"/>
                      <a:lumOff val="0"/>
                      <a:alphaOff val="0"/>
                    </a:srgbClr>
                  </a:solidFill>
                  <a:latin typeface="Helvetica Condensed"/>
                </a:endParaRPr>
              </a:p>
              <a:p>
                <a:pPr marL="114300" lvl="1" indent="-114300" defTabSz="622300">
                  <a:spcAft>
                    <a:spcPts val="200"/>
                  </a:spcAft>
                  <a:buFontTx/>
                  <a:buChar char="•"/>
                </a:pPr>
                <a:r>
                  <a:rPr lang="en-US" sz="1200" dirty="0">
                    <a:solidFill>
                      <a:srgbClr val="003B5C">
                        <a:hueOff val="0"/>
                        <a:satOff val="0"/>
                        <a:lumOff val="0"/>
                        <a:alphaOff val="0"/>
                      </a:srgbClr>
                    </a:solidFill>
                    <a:latin typeface="Helvetica Condensed"/>
                  </a:rPr>
                  <a:t>Workforce Development*</a:t>
                </a:r>
              </a:p>
            </p:txBody>
          </p:sp>
          <p:pic>
            <p:nvPicPr>
              <p:cNvPr id="15" name="Graphic 14" descr="Group brainstorm">
                <a:extLst>
                  <a:ext uri="{FF2B5EF4-FFF2-40B4-BE49-F238E27FC236}">
                    <a16:creationId xmlns:a16="http://schemas.microsoft.com/office/drawing/2014/main" id="{D06509D6-B62F-4B0A-A6D8-5889D7E30E6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44957" y="4697750"/>
                <a:ext cx="914400" cy="914400"/>
              </a:xfrm>
              <a:prstGeom prst="rect">
                <a:avLst/>
              </a:prstGeom>
            </p:spPr>
          </p:pic>
        </p:grpSp>
        <p:grpSp>
          <p:nvGrpSpPr>
            <p:cNvPr id="7" name="Group 6">
              <a:extLst>
                <a:ext uri="{FF2B5EF4-FFF2-40B4-BE49-F238E27FC236}">
                  <a16:creationId xmlns:a16="http://schemas.microsoft.com/office/drawing/2014/main" id="{54B15776-6034-4B94-8C1F-03F901AF5346}"/>
                </a:ext>
              </a:extLst>
            </p:cNvPr>
            <p:cNvGrpSpPr/>
            <p:nvPr/>
          </p:nvGrpSpPr>
          <p:grpSpPr>
            <a:xfrm>
              <a:off x="3828274" y="2246596"/>
              <a:ext cx="1444752" cy="3457118"/>
              <a:chOff x="3799957" y="2246596"/>
              <a:chExt cx="1444752" cy="3457118"/>
            </a:xfrm>
          </p:grpSpPr>
          <p:sp>
            <p:nvSpPr>
              <p:cNvPr id="49" name="TextBox 48">
                <a:extLst>
                  <a:ext uri="{FF2B5EF4-FFF2-40B4-BE49-F238E27FC236}">
                    <a16:creationId xmlns:a16="http://schemas.microsoft.com/office/drawing/2014/main" id="{322FB081-2163-46ED-A53F-637AB6116249}"/>
                  </a:ext>
                </a:extLst>
              </p:cNvPr>
              <p:cNvSpPr txBox="1"/>
              <p:nvPr/>
            </p:nvSpPr>
            <p:spPr>
              <a:xfrm>
                <a:off x="3799957" y="2246596"/>
                <a:ext cx="1444752" cy="3457118"/>
              </a:xfrm>
              <a:prstGeom prst="rect">
                <a:avLst/>
              </a:prstGeom>
              <a:solidFill>
                <a:srgbClr val="006C82">
                  <a:alpha val="20000"/>
                </a:srgbClr>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Energy Audits</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Energy </a:t>
                </a:r>
                <a:r>
                  <a:rPr lang="en-US" sz="1200" dirty="0">
                    <a:solidFill>
                      <a:srgbClr val="003B5C">
                        <a:hueOff val="0"/>
                        <a:satOff val="0"/>
                        <a:lumOff val="0"/>
                        <a:alphaOff val="0"/>
                      </a:srgbClr>
                    </a:solidFill>
                    <a:latin typeface="Helvetica Condensed"/>
                  </a:rPr>
                  <a:t>E</a:t>
                </a:r>
                <a:r>
                  <a:rPr lang="en-US" sz="1200" u="none" kern="1200" dirty="0">
                    <a:solidFill>
                      <a:srgbClr val="003B5C">
                        <a:hueOff val="0"/>
                        <a:satOff val="0"/>
                        <a:lumOff val="0"/>
                        <a:alphaOff val="0"/>
                      </a:srgbClr>
                    </a:solidFill>
                    <a:latin typeface="Helvetica Condensed"/>
                  </a:rPr>
                  <a:t>fficiency Incentives</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Multifamily*</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High Performance Building Competition*</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Trade Allies</a:t>
                </a:r>
              </a:p>
            </p:txBody>
          </p:sp>
          <p:pic>
            <p:nvPicPr>
              <p:cNvPr id="16" name="Graphic 15" descr="City">
                <a:extLst>
                  <a:ext uri="{FF2B5EF4-FFF2-40B4-BE49-F238E27FC236}">
                    <a16:creationId xmlns:a16="http://schemas.microsoft.com/office/drawing/2014/main" id="{C8329983-5D86-448D-9488-F958EBF026C8}"/>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50754" y="4780270"/>
                <a:ext cx="914400" cy="914400"/>
              </a:xfrm>
              <a:prstGeom prst="rect">
                <a:avLst/>
              </a:prstGeom>
            </p:spPr>
          </p:pic>
        </p:grpSp>
        <p:grpSp>
          <p:nvGrpSpPr>
            <p:cNvPr id="5" name="Group 4">
              <a:extLst>
                <a:ext uri="{FF2B5EF4-FFF2-40B4-BE49-F238E27FC236}">
                  <a16:creationId xmlns:a16="http://schemas.microsoft.com/office/drawing/2014/main" id="{FB97CCD7-E7F7-4345-AC12-573F22E66B2D}"/>
                </a:ext>
              </a:extLst>
            </p:cNvPr>
            <p:cNvGrpSpPr/>
            <p:nvPr/>
          </p:nvGrpSpPr>
          <p:grpSpPr>
            <a:xfrm>
              <a:off x="7066998" y="2246596"/>
              <a:ext cx="1448352" cy="3457118"/>
              <a:chOff x="7066998" y="2246596"/>
              <a:chExt cx="1448352" cy="3457118"/>
            </a:xfrm>
          </p:grpSpPr>
          <p:sp>
            <p:nvSpPr>
              <p:cNvPr id="50" name="TextBox 49">
                <a:extLst>
                  <a:ext uri="{FF2B5EF4-FFF2-40B4-BE49-F238E27FC236}">
                    <a16:creationId xmlns:a16="http://schemas.microsoft.com/office/drawing/2014/main" id="{A2F1FB87-4302-4478-BBEC-6B65C22538E5}"/>
                  </a:ext>
                </a:extLst>
              </p:cNvPr>
              <p:cNvSpPr txBox="1"/>
              <p:nvPr/>
            </p:nvSpPr>
            <p:spPr>
              <a:xfrm>
                <a:off x="7066998" y="2246596"/>
                <a:ext cx="1448352" cy="3457118"/>
              </a:xfrm>
              <a:prstGeom prst="rect">
                <a:avLst/>
              </a:prstGeom>
              <a:solidFill>
                <a:srgbClr val="5E97AF">
                  <a:alpha val="20000"/>
                </a:srgbClr>
              </a:solidFill>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New Construction</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Existing Homes</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Energy Efficient Products</a:t>
                </a:r>
              </a:p>
              <a:p>
                <a:pPr marL="114300" lvl="1" indent="-114300" algn="l" defTabSz="622300" rtl="0">
                  <a:lnSpc>
                    <a:spcPct val="100000"/>
                  </a:lnSpc>
                  <a:spcBef>
                    <a:spcPct val="0"/>
                  </a:spcBef>
                  <a:spcAft>
                    <a:spcPts val="200"/>
                  </a:spcAft>
                  <a:buChar char="•"/>
                </a:pPr>
                <a:r>
                  <a:rPr lang="en-US" sz="1200" dirty="0">
                    <a:solidFill>
                      <a:srgbClr val="003B5C">
                        <a:hueOff val="0"/>
                        <a:satOff val="0"/>
                        <a:lumOff val="0"/>
                        <a:alphaOff val="0"/>
                      </a:srgbClr>
                    </a:solidFill>
                    <a:latin typeface="Helvetica Condensed"/>
                  </a:rPr>
                  <a:t>Trade Allies</a:t>
                </a:r>
                <a:endParaRPr lang="en-US" sz="1200" u="none" kern="1200" dirty="0">
                  <a:solidFill>
                    <a:srgbClr val="003B5C">
                      <a:hueOff val="0"/>
                      <a:satOff val="0"/>
                      <a:lumOff val="0"/>
                      <a:alphaOff val="0"/>
                    </a:srgbClr>
                  </a:solidFill>
                  <a:latin typeface="Helvetica Condensed"/>
                </a:endParaRPr>
              </a:p>
            </p:txBody>
          </p:sp>
          <p:pic>
            <p:nvPicPr>
              <p:cNvPr id="17" name="Graphic 16" descr="House">
                <a:extLst>
                  <a:ext uri="{FF2B5EF4-FFF2-40B4-BE49-F238E27FC236}">
                    <a16:creationId xmlns:a16="http://schemas.microsoft.com/office/drawing/2014/main" id="{69A32116-9D5E-4EA3-9437-00ED78573CD1}"/>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16001" y="4697750"/>
                <a:ext cx="914400" cy="914400"/>
              </a:xfrm>
              <a:prstGeom prst="rect">
                <a:avLst/>
              </a:prstGeom>
            </p:spPr>
          </p:pic>
        </p:grpSp>
        <p:sp>
          <p:nvSpPr>
            <p:cNvPr id="45" name="TextBox 44">
              <a:extLst>
                <a:ext uri="{FF2B5EF4-FFF2-40B4-BE49-F238E27FC236}">
                  <a16:creationId xmlns:a16="http://schemas.microsoft.com/office/drawing/2014/main" id="{59E6B2C7-F18F-4BDE-92CD-1D0DC87FE1C1}"/>
                </a:ext>
              </a:extLst>
            </p:cNvPr>
            <p:cNvSpPr txBox="1"/>
            <p:nvPr/>
          </p:nvSpPr>
          <p:spPr>
            <a:xfrm>
              <a:off x="576226" y="1538981"/>
              <a:ext cx="1447667" cy="640080"/>
            </a:xfrm>
            <a:prstGeom prst="rect">
              <a:avLst/>
            </a:prstGeom>
            <a:solidFill>
              <a:srgbClr val="147BD1"/>
            </a:solidFill>
            <a:ln>
              <a:no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cap="all" baseline="0" dirty="0">
                  <a:latin typeface="Helvetica Condensed"/>
                </a:rPr>
                <a:t>Renewable ENERGY</a:t>
              </a:r>
            </a:p>
          </p:txBody>
        </p:sp>
        <p:sp>
          <p:nvSpPr>
            <p:cNvPr id="41" name="TextBox 40">
              <a:extLst>
                <a:ext uri="{FF2B5EF4-FFF2-40B4-BE49-F238E27FC236}">
                  <a16:creationId xmlns:a16="http://schemas.microsoft.com/office/drawing/2014/main" id="{49D59D1F-A312-4424-9654-5328608FC740}"/>
                </a:ext>
              </a:extLst>
            </p:cNvPr>
            <p:cNvSpPr txBox="1"/>
            <p:nvPr/>
          </p:nvSpPr>
          <p:spPr>
            <a:xfrm>
              <a:off x="5448272" y="1558927"/>
              <a:ext cx="1447667" cy="642825"/>
            </a:xfrm>
            <a:prstGeom prst="rect">
              <a:avLst/>
            </a:prstGeom>
            <a:solidFill>
              <a:srgbClr val="EAAA00"/>
            </a:solidFill>
            <a:ln>
              <a:no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cap="all" baseline="0" dirty="0">
                  <a:latin typeface="Helvetica Condensed"/>
                </a:rPr>
                <a:t>DISTRIBUTED ENERGY RESOURCES</a:t>
              </a:r>
            </a:p>
          </p:txBody>
        </p:sp>
        <p:grpSp>
          <p:nvGrpSpPr>
            <p:cNvPr id="24" name="Group 23">
              <a:extLst>
                <a:ext uri="{FF2B5EF4-FFF2-40B4-BE49-F238E27FC236}">
                  <a16:creationId xmlns:a16="http://schemas.microsoft.com/office/drawing/2014/main" id="{1CB35294-B18B-4802-A7F5-84C2E61E6579}"/>
                </a:ext>
              </a:extLst>
            </p:cNvPr>
            <p:cNvGrpSpPr/>
            <p:nvPr/>
          </p:nvGrpSpPr>
          <p:grpSpPr>
            <a:xfrm>
              <a:off x="7067683" y="1538981"/>
              <a:ext cx="1447667" cy="642823"/>
              <a:chOff x="5865918" y="180620"/>
              <a:chExt cx="1285650" cy="548638"/>
            </a:xfrm>
            <a:solidFill>
              <a:srgbClr val="5E97AF"/>
            </a:solidFill>
          </p:grpSpPr>
          <p:sp>
            <p:nvSpPr>
              <p:cNvPr id="28" name="Rectangle 27">
                <a:extLst>
                  <a:ext uri="{FF2B5EF4-FFF2-40B4-BE49-F238E27FC236}">
                    <a16:creationId xmlns:a16="http://schemas.microsoft.com/office/drawing/2014/main" id="{35AC0721-578D-40EC-A6BB-E3E25ECF6D9A}"/>
                  </a:ext>
                </a:extLst>
              </p:cNvPr>
              <p:cNvSpPr/>
              <p:nvPr/>
            </p:nvSpPr>
            <p:spPr>
              <a:xfrm>
                <a:off x="5865918" y="180620"/>
                <a:ext cx="1285650" cy="548638"/>
              </a:xfrm>
              <a:prstGeom prst="rect">
                <a:avLst/>
              </a:prstGeom>
              <a:grpFill/>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1F3D0C9C-8DA2-4065-B0B9-0493A4E4E52B}"/>
                  </a:ext>
                </a:extLst>
              </p:cNvPr>
              <p:cNvSpPr txBox="1"/>
              <p:nvPr/>
            </p:nvSpPr>
            <p:spPr>
              <a:xfrm>
                <a:off x="5865918" y="180620"/>
                <a:ext cx="1285650" cy="548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114300" lvl="1" indent="-114300" algn="ctr" defTabSz="622300" rtl="0">
                  <a:lnSpc>
                    <a:spcPct val="100000"/>
                  </a:lnSpc>
                  <a:spcBef>
                    <a:spcPct val="0"/>
                  </a:spcBef>
                  <a:spcAft>
                    <a:spcPts val="200"/>
                  </a:spcAft>
                  <a:buNone/>
                </a:pPr>
                <a:r>
                  <a:rPr lang="en-US" sz="1400" b="1" kern="1200" cap="all" baseline="0" dirty="0">
                    <a:latin typeface="Helvetica Condensed"/>
                  </a:rPr>
                  <a:t>RESIDENTIAL</a:t>
                </a:r>
                <a:endParaRPr lang="en-US" sz="1400" u="none" kern="1200" dirty="0">
                  <a:solidFill>
                    <a:srgbClr val="003B5C">
                      <a:hueOff val="0"/>
                      <a:satOff val="0"/>
                      <a:lumOff val="0"/>
                      <a:alphaOff val="0"/>
                    </a:srgbClr>
                  </a:solidFill>
                  <a:latin typeface="Helvetica Condensed"/>
                </a:endParaRPr>
              </a:p>
            </p:txBody>
          </p:sp>
        </p:grpSp>
        <p:grpSp>
          <p:nvGrpSpPr>
            <p:cNvPr id="10" name="Group 9">
              <a:extLst>
                <a:ext uri="{FF2B5EF4-FFF2-40B4-BE49-F238E27FC236}">
                  <a16:creationId xmlns:a16="http://schemas.microsoft.com/office/drawing/2014/main" id="{DE5D1B96-15B1-4849-8D2C-AE70D62EC988}"/>
                </a:ext>
              </a:extLst>
            </p:cNvPr>
            <p:cNvGrpSpPr/>
            <p:nvPr/>
          </p:nvGrpSpPr>
          <p:grpSpPr>
            <a:xfrm>
              <a:off x="576226" y="2246596"/>
              <a:ext cx="1444752" cy="3457118"/>
              <a:chOff x="576226" y="2246596"/>
              <a:chExt cx="1444752" cy="3457118"/>
            </a:xfrm>
          </p:grpSpPr>
          <p:sp>
            <p:nvSpPr>
              <p:cNvPr id="46" name="TextBox 45">
                <a:extLst>
                  <a:ext uri="{FF2B5EF4-FFF2-40B4-BE49-F238E27FC236}">
                    <a16:creationId xmlns:a16="http://schemas.microsoft.com/office/drawing/2014/main" id="{E779E197-9B0B-4D58-B889-E87131F1C2E2}"/>
                  </a:ext>
                </a:extLst>
              </p:cNvPr>
              <p:cNvSpPr txBox="1"/>
              <p:nvPr/>
            </p:nvSpPr>
            <p:spPr>
              <a:xfrm>
                <a:off x="576226" y="2246596"/>
                <a:ext cx="1444752" cy="3457118"/>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Offshore Wind</a:t>
                </a:r>
              </a:p>
              <a:p>
                <a:pPr marL="114300" lvl="1" indent="-114300" defTabSz="622300">
                  <a:spcAft>
                    <a:spcPts val="200"/>
                  </a:spcAft>
                  <a:buFontTx/>
                  <a:buChar char="•"/>
                </a:pPr>
                <a:r>
                  <a:rPr lang="en-US" sz="1200" dirty="0">
                    <a:solidFill>
                      <a:srgbClr val="003B5C">
                        <a:hueOff val="0"/>
                        <a:satOff val="0"/>
                        <a:lumOff val="0"/>
                        <a:alphaOff val="0"/>
                      </a:srgbClr>
                    </a:solidFill>
                    <a:latin typeface="Helvetica Condensed"/>
                  </a:rPr>
                  <a:t>SREC Registration</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Community Solar</a:t>
                </a:r>
              </a:p>
            </p:txBody>
          </p:sp>
          <p:pic>
            <p:nvPicPr>
              <p:cNvPr id="6" name="Graphic 5" descr="Sun">
                <a:extLst>
                  <a:ext uri="{FF2B5EF4-FFF2-40B4-BE49-F238E27FC236}">
                    <a16:creationId xmlns:a16="http://schemas.microsoft.com/office/drawing/2014/main" id="{231F3D0E-24D6-4D15-A9F9-F3097541E0AE}"/>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1402" y="4697750"/>
                <a:ext cx="914400" cy="914400"/>
              </a:xfrm>
              <a:prstGeom prst="rect">
                <a:avLst/>
              </a:prstGeom>
            </p:spPr>
          </p:pic>
        </p:grpSp>
        <p:sp>
          <p:nvSpPr>
            <p:cNvPr id="51" name="TextBox 50">
              <a:extLst>
                <a:ext uri="{FF2B5EF4-FFF2-40B4-BE49-F238E27FC236}">
                  <a16:creationId xmlns:a16="http://schemas.microsoft.com/office/drawing/2014/main" id="{2630BF64-5887-4DBD-831F-3AC765C92F0C}"/>
                </a:ext>
              </a:extLst>
            </p:cNvPr>
            <p:cNvSpPr txBox="1"/>
            <p:nvPr/>
          </p:nvSpPr>
          <p:spPr>
            <a:xfrm>
              <a:off x="2206481" y="1538981"/>
              <a:ext cx="1447667" cy="642825"/>
            </a:xfrm>
            <a:prstGeom prst="rect">
              <a:avLst/>
            </a:prstGeom>
            <a:solidFill>
              <a:srgbClr val="77C19A"/>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dirty="0">
                  <a:latin typeface="Helvetica Condensed"/>
                </a:rPr>
                <a:t>SPECIALIZED ENERGY EFFICIENCY</a:t>
              </a:r>
            </a:p>
          </p:txBody>
        </p:sp>
        <p:sp>
          <p:nvSpPr>
            <p:cNvPr id="52" name="TextBox 51">
              <a:extLst>
                <a:ext uri="{FF2B5EF4-FFF2-40B4-BE49-F238E27FC236}">
                  <a16:creationId xmlns:a16="http://schemas.microsoft.com/office/drawing/2014/main" id="{A51F66E3-550E-475E-B126-0B762F612599}"/>
                </a:ext>
              </a:extLst>
            </p:cNvPr>
            <p:cNvSpPr txBox="1"/>
            <p:nvPr/>
          </p:nvSpPr>
          <p:spPr>
            <a:xfrm>
              <a:off x="3830074" y="1538981"/>
              <a:ext cx="1444752" cy="642824"/>
            </a:xfrm>
            <a:prstGeom prst="rect">
              <a:avLst/>
            </a:prstGeom>
            <a:solidFill>
              <a:srgbClr val="006C82"/>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cap="all" baseline="0" dirty="0">
                  <a:latin typeface="Helvetica Condensed"/>
                </a:rPr>
                <a:t>COMMERCIAL &amp; INDUSTRIAL</a:t>
              </a:r>
            </a:p>
          </p:txBody>
        </p:sp>
      </p:grpSp>
      <p:sp>
        <p:nvSpPr>
          <p:cNvPr id="4" name="TextBox 3">
            <a:extLst>
              <a:ext uri="{FF2B5EF4-FFF2-40B4-BE49-F238E27FC236}">
                <a16:creationId xmlns:a16="http://schemas.microsoft.com/office/drawing/2014/main" id="{A6332137-AB11-408A-BCAF-833AD17E6D81}"/>
              </a:ext>
            </a:extLst>
          </p:cNvPr>
          <p:cNvSpPr txBox="1"/>
          <p:nvPr/>
        </p:nvSpPr>
        <p:spPr>
          <a:xfrm>
            <a:off x="5694949" y="5768505"/>
            <a:ext cx="2859578" cy="276999"/>
          </a:xfrm>
          <a:prstGeom prst="rect">
            <a:avLst/>
          </a:prstGeom>
          <a:noFill/>
        </p:spPr>
        <p:txBody>
          <a:bodyPr wrap="square" rtlCol="0">
            <a:spAutoFit/>
          </a:bodyPr>
          <a:lstStyle/>
          <a:p>
            <a:pPr algn="r"/>
            <a:r>
              <a:rPr lang="en-US" sz="1200" i="1" dirty="0">
                <a:solidFill>
                  <a:srgbClr val="5E6167"/>
                </a:solidFill>
                <a:latin typeface="Helvetica Condensed"/>
              </a:rPr>
              <a:t>* </a:t>
            </a:r>
            <a:r>
              <a:rPr lang="en-US" sz="1200" i="1" dirty="0">
                <a:solidFill>
                  <a:srgbClr val="5E6167"/>
                </a:solidFill>
                <a:latin typeface="Helvetica Condensed"/>
                <a:ea typeface="+mn-ea"/>
                <a:cs typeface="+mn-cs"/>
              </a:rPr>
              <a:t>coming</a:t>
            </a:r>
            <a:r>
              <a:rPr lang="en-US" sz="1200" i="1" dirty="0">
                <a:solidFill>
                  <a:srgbClr val="5E6167"/>
                </a:solidFill>
                <a:latin typeface="Helvetica Condensed"/>
              </a:rPr>
              <a:t> soon!</a:t>
            </a:r>
          </a:p>
        </p:txBody>
      </p:sp>
    </p:spTree>
    <p:extLst>
      <p:ext uri="{BB962C8B-B14F-4D97-AF65-F5344CB8AC3E}">
        <p14:creationId xmlns:p14="http://schemas.microsoft.com/office/powerpoint/2010/main" val="528284180"/>
      </p:ext>
    </p:extLst>
  </p:cSld>
  <p:clrMapOvr>
    <a:masterClrMapping/>
  </p:clrMapOvr>
  <p:transition advClick="0" advTm="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4D5FC-1B4F-4CD9-AFEC-8095129CFAAE}"/>
              </a:ext>
            </a:extLst>
          </p:cNvPr>
          <p:cNvSpPr>
            <a:spLocks noGrp="1"/>
          </p:cNvSpPr>
          <p:nvPr>
            <p:ph type="title"/>
          </p:nvPr>
        </p:nvSpPr>
        <p:spPr/>
        <p:txBody>
          <a:bodyPr/>
          <a:lstStyle/>
          <a:p>
            <a:r>
              <a:rPr lang="en-US" dirty="0">
                <a:solidFill>
                  <a:srgbClr val="5E6167"/>
                </a:solidFill>
              </a:rPr>
              <a:t>C&amp;I Programs</a:t>
            </a:r>
          </a:p>
        </p:txBody>
      </p:sp>
    </p:spTree>
    <p:extLst>
      <p:ext uri="{BB962C8B-B14F-4D97-AF65-F5344CB8AC3E}">
        <p14:creationId xmlns:p14="http://schemas.microsoft.com/office/powerpoint/2010/main" val="197126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normAutofit/>
          </a:bodyPr>
          <a:lstStyle/>
          <a:p>
            <a:r>
              <a:rPr lang="en-US" sz="4000" dirty="0"/>
              <a:t>C&amp;I Portfolio of Programs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7</a:t>
            </a:fld>
            <a:endParaRPr lang="en-US" dirty="0"/>
          </a:p>
        </p:txBody>
      </p:sp>
      <p:sp>
        <p:nvSpPr>
          <p:cNvPr id="7" name="Rectangle 6">
            <a:extLst>
              <a:ext uri="{FF2B5EF4-FFF2-40B4-BE49-F238E27FC236}">
                <a16:creationId xmlns:a16="http://schemas.microsoft.com/office/drawing/2014/main" id="{511D86A8-62AA-4809-8880-ADF578EA98C1}"/>
              </a:ext>
            </a:extLst>
          </p:cNvPr>
          <p:cNvSpPr/>
          <p:nvPr/>
        </p:nvSpPr>
        <p:spPr>
          <a:xfrm>
            <a:off x="-965446" y="1480263"/>
            <a:ext cx="574462" cy="4767308"/>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a:t>FIRST ½ FY20</a:t>
            </a:r>
          </a:p>
        </p:txBody>
      </p:sp>
      <p:sp>
        <p:nvSpPr>
          <p:cNvPr id="15" name="TextBox 14">
            <a:extLst>
              <a:ext uri="{FF2B5EF4-FFF2-40B4-BE49-F238E27FC236}">
                <a16:creationId xmlns:a16="http://schemas.microsoft.com/office/drawing/2014/main" id="{346C2F57-224A-4AD4-B9CD-7196044FF650}"/>
              </a:ext>
            </a:extLst>
          </p:cNvPr>
          <p:cNvSpPr txBox="1"/>
          <p:nvPr/>
        </p:nvSpPr>
        <p:spPr>
          <a:xfrm>
            <a:off x="550178" y="2893129"/>
            <a:ext cx="1855493" cy="2507321"/>
          </a:xfrm>
          <a:prstGeom prst="rect">
            <a:avLst/>
          </a:prstGeom>
          <a:solidFill>
            <a:srgbClr val="D0D8EB"/>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Energy Benchmarking</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Local Government Energy Audits                             (for non-profits too)</a:t>
            </a:r>
          </a:p>
          <a:p>
            <a:pPr marL="114300" lvl="1" indent="-114300" algn="l" defTabSz="622300" rtl="0">
              <a:lnSpc>
                <a:spcPct val="100000"/>
              </a:lnSpc>
              <a:spcBef>
                <a:spcPct val="0"/>
              </a:spcBef>
              <a:spcAft>
                <a:spcPts val="600"/>
              </a:spcAft>
              <a:buChar char="•"/>
            </a:pPr>
            <a:endParaRPr lang="en-US" sz="1200" u="none" kern="1200" dirty="0">
              <a:solidFill>
                <a:srgbClr val="003B5C">
                  <a:hueOff val="0"/>
                  <a:satOff val="0"/>
                  <a:lumOff val="0"/>
                  <a:alphaOff val="0"/>
                </a:srgbClr>
              </a:solidFill>
              <a:latin typeface="Helvetica Condensed"/>
            </a:endParaRPr>
          </a:p>
        </p:txBody>
      </p:sp>
      <p:sp>
        <p:nvSpPr>
          <p:cNvPr id="16" name="TextBox 15">
            <a:extLst>
              <a:ext uri="{FF2B5EF4-FFF2-40B4-BE49-F238E27FC236}">
                <a16:creationId xmlns:a16="http://schemas.microsoft.com/office/drawing/2014/main" id="{C99A9AC2-F4E3-4E97-ABFD-9106823EF87E}"/>
              </a:ext>
            </a:extLst>
          </p:cNvPr>
          <p:cNvSpPr txBox="1"/>
          <p:nvPr/>
        </p:nvSpPr>
        <p:spPr>
          <a:xfrm>
            <a:off x="2587984" y="2893129"/>
            <a:ext cx="1832978" cy="2507321"/>
          </a:xfrm>
          <a:prstGeom prst="rect">
            <a:avLst/>
          </a:prstGeom>
          <a:solidFill>
            <a:srgbClr val="CCE2E6"/>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Multifamily*</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Single Measure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Multi-measure </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Large Energy Users</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Pay for Performance</a:t>
            </a:r>
            <a:endParaRPr lang="en-US" sz="800" dirty="0">
              <a:solidFill>
                <a:srgbClr val="003B5C">
                  <a:hueOff val="0"/>
                  <a:satOff val="0"/>
                  <a:lumOff val="0"/>
                  <a:alphaOff val="0"/>
                </a:srgbClr>
              </a:solidFill>
              <a:latin typeface="Helvetica Condensed"/>
            </a:endParaRP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Direct Install  </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Customer Tailored Energy Efficiency Pilot</a:t>
            </a:r>
            <a:endParaRPr lang="en-US" sz="800" dirty="0">
              <a:solidFill>
                <a:srgbClr val="003B5C">
                  <a:hueOff val="0"/>
                  <a:satOff val="0"/>
                  <a:lumOff val="0"/>
                  <a:alphaOff val="0"/>
                </a:srgbClr>
              </a:solidFill>
              <a:latin typeface="Helvetica Condensed"/>
            </a:endParaRPr>
          </a:p>
        </p:txBody>
      </p:sp>
      <p:sp>
        <p:nvSpPr>
          <p:cNvPr id="17" name="TextBox 16">
            <a:extLst>
              <a:ext uri="{FF2B5EF4-FFF2-40B4-BE49-F238E27FC236}">
                <a16:creationId xmlns:a16="http://schemas.microsoft.com/office/drawing/2014/main" id="{9B9D0B8C-0ECF-41EB-B269-DC9D951FD557}"/>
              </a:ext>
            </a:extLst>
          </p:cNvPr>
          <p:cNvSpPr txBox="1"/>
          <p:nvPr/>
        </p:nvSpPr>
        <p:spPr>
          <a:xfrm>
            <a:off x="4603275" y="2893129"/>
            <a:ext cx="1884844" cy="2507321"/>
          </a:xfrm>
          <a:prstGeom prst="rect">
            <a:avLst/>
          </a:prstGeom>
          <a:solidFill>
            <a:srgbClr val="F8E5D0"/>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SmartStart</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 </a:t>
            </a:r>
          </a:p>
          <a:p>
            <a:pPr marL="114300" lvl="1" indent="-114300" algn="l" defTabSz="622300" rtl="0">
              <a:lnSpc>
                <a:spcPct val="100000"/>
              </a:lnSpc>
              <a:spcBef>
                <a:spcPct val="0"/>
              </a:spcBef>
              <a:spcAft>
                <a:spcPts val="200"/>
              </a:spcAft>
              <a:buChar char="•"/>
            </a:pPr>
            <a:endParaRPr lang="en-US" sz="1200" u="none" kern="1200" dirty="0">
              <a:solidFill>
                <a:srgbClr val="003B5C">
                  <a:hueOff val="0"/>
                  <a:satOff val="0"/>
                  <a:lumOff val="0"/>
                  <a:alphaOff val="0"/>
                </a:srgbClr>
              </a:solidFill>
              <a:latin typeface="Helvetica Condensed"/>
            </a:endParaRPr>
          </a:p>
        </p:txBody>
      </p:sp>
      <p:sp>
        <p:nvSpPr>
          <p:cNvPr id="18" name="TextBox 17">
            <a:extLst>
              <a:ext uri="{FF2B5EF4-FFF2-40B4-BE49-F238E27FC236}">
                <a16:creationId xmlns:a16="http://schemas.microsoft.com/office/drawing/2014/main" id="{D4F3E565-2191-4B7D-9F04-64199E2920BF}"/>
              </a:ext>
            </a:extLst>
          </p:cNvPr>
          <p:cNvSpPr txBox="1"/>
          <p:nvPr/>
        </p:nvSpPr>
        <p:spPr>
          <a:xfrm>
            <a:off x="6670432" y="2893129"/>
            <a:ext cx="1844918" cy="2507321"/>
          </a:xfrm>
          <a:prstGeom prst="rect">
            <a:avLst/>
          </a:prstGeom>
          <a:solidFill>
            <a:srgbClr val="5E97AF">
              <a:alpha val="20000"/>
            </a:srgbClr>
          </a:solidFill>
          <a:ln>
            <a:no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Combined Heat &amp; Power </a:t>
            </a:r>
            <a:r>
              <a:rPr lang="en-US" sz="800" dirty="0">
                <a:solidFill>
                  <a:srgbClr val="003B5C">
                    <a:hueOff val="0"/>
                    <a:satOff val="0"/>
                    <a:lumOff val="0"/>
                    <a:alphaOff val="0"/>
                  </a:srgbClr>
                </a:solidFill>
                <a:latin typeface="Helvetica Condensed"/>
              </a:rPr>
              <a:t>- </a:t>
            </a:r>
            <a:r>
              <a:rPr lang="en-US" sz="1200" dirty="0">
                <a:solidFill>
                  <a:srgbClr val="003B5C">
                    <a:hueOff val="0"/>
                    <a:satOff val="0"/>
                    <a:lumOff val="0"/>
                    <a:alphaOff val="0"/>
                  </a:srgbClr>
                </a:solidFill>
                <a:latin typeface="Helvetica Condensed"/>
              </a:rPr>
              <a:t>Fuel Cells</a:t>
            </a: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Microgrid Development</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Battery Storage*</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Electric Vehicles*</a:t>
            </a:r>
          </a:p>
        </p:txBody>
      </p:sp>
      <p:sp>
        <p:nvSpPr>
          <p:cNvPr id="34" name="TextBox 33">
            <a:extLst>
              <a:ext uri="{FF2B5EF4-FFF2-40B4-BE49-F238E27FC236}">
                <a16:creationId xmlns:a16="http://schemas.microsoft.com/office/drawing/2014/main" id="{770B215D-C506-40FC-A479-BA2D8DA52DDB}"/>
              </a:ext>
            </a:extLst>
          </p:cNvPr>
          <p:cNvSpPr txBox="1"/>
          <p:nvPr/>
        </p:nvSpPr>
        <p:spPr>
          <a:xfrm>
            <a:off x="2587984" y="2143323"/>
            <a:ext cx="1832978" cy="642823"/>
          </a:xfrm>
          <a:prstGeom prst="rect">
            <a:avLst/>
          </a:prstGeom>
          <a:solidFill>
            <a:srgbClr val="006C82"/>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COMPREHENSIVE PROGRAMS</a:t>
            </a:r>
          </a:p>
        </p:txBody>
      </p:sp>
      <p:sp>
        <p:nvSpPr>
          <p:cNvPr id="35" name="TextBox 34">
            <a:extLst>
              <a:ext uri="{FF2B5EF4-FFF2-40B4-BE49-F238E27FC236}">
                <a16:creationId xmlns:a16="http://schemas.microsoft.com/office/drawing/2014/main" id="{13507B89-8C04-4318-A24A-EFC6F236939B}"/>
              </a:ext>
            </a:extLst>
          </p:cNvPr>
          <p:cNvSpPr txBox="1"/>
          <p:nvPr/>
        </p:nvSpPr>
        <p:spPr>
          <a:xfrm>
            <a:off x="4603275" y="2143323"/>
            <a:ext cx="1884844" cy="642823"/>
          </a:xfrm>
          <a:prstGeom prst="rect">
            <a:avLst/>
          </a:prstGeom>
          <a:solidFill>
            <a:srgbClr val="EAAA00"/>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SINGLE MEASURE REBATES</a:t>
            </a:r>
          </a:p>
        </p:txBody>
      </p:sp>
      <p:sp>
        <p:nvSpPr>
          <p:cNvPr id="9" name="TextBox 8">
            <a:extLst>
              <a:ext uri="{FF2B5EF4-FFF2-40B4-BE49-F238E27FC236}">
                <a16:creationId xmlns:a16="http://schemas.microsoft.com/office/drawing/2014/main" id="{66A153A4-DB98-4736-B0EB-DE98F42E963A}"/>
              </a:ext>
            </a:extLst>
          </p:cNvPr>
          <p:cNvSpPr txBox="1"/>
          <p:nvPr/>
        </p:nvSpPr>
        <p:spPr>
          <a:xfrm>
            <a:off x="-12597" y="1386124"/>
            <a:ext cx="9120553" cy="338554"/>
          </a:xfrm>
          <a:prstGeom prst="rect">
            <a:avLst/>
          </a:prstGeom>
          <a:noFill/>
        </p:spPr>
        <p:txBody>
          <a:bodyPr wrap="square" rtlCol="0">
            <a:spAutoFit/>
          </a:bodyPr>
          <a:lstStyle/>
          <a:p>
            <a:pPr algn="ctr"/>
            <a:r>
              <a:rPr lang="en-US" sz="1600" b="1" dirty="0">
                <a:solidFill>
                  <a:schemeClr val="tx1">
                    <a:lumMod val="65000"/>
                    <a:lumOff val="35000"/>
                  </a:schemeClr>
                </a:solidFill>
              </a:rPr>
              <a:t>Eligible Sectors: </a:t>
            </a:r>
            <a:r>
              <a:rPr lang="en-US" sz="1600" dirty="0">
                <a:solidFill>
                  <a:schemeClr val="tx1">
                    <a:lumMod val="65000"/>
                    <a:lumOff val="35000"/>
                  </a:schemeClr>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Commercial, Industrial, Government, Schools, Non-Profit, Institutional and Multifamily</a:t>
            </a:r>
          </a:p>
        </p:txBody>
      </p:sp>
      <p:sp>
        <p:nvSpPr>
          <p:cNvPr id="22" name="TextBox 21">
            <a:extLst>
              <a:ext uri="{FF2B5EF4-FFF2-40B4-BE49-F238E27FC236}">
                <a16:creationId xmlns:a16="http://schemas.microsoft.com/office/drawing/2014/main" id="{F98E12E2-40F9-4967-B298-91D4D7520EF1}"/>
              </a:ext>
            </a:extLst>
          </p:cNvPr>
          <p:cNvSpPr txBox="1"/>
          <p:nvPr/>
        </p:nvSpPr>
        <p:spPr>
          <a:xfrm>
            <a:off x="541116" y="2143323"/>
            <a:ext cx="1864555" cy="636227"/>
          </a:xfrm>
          <a:prstGeom prst="rect">
            <a:avLst/>
          </a:prstGeom>
          <a:solidFill>
            <a:srgbClr val="147BD1"/>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cap="all" baseline="0" dirty="0">
                <a:latin typeface="Helvetica Condensed"/>
              </a:rPr>
              <a:t>Measurement &amp; AUDITS</a:t>
            </a:r>
          </a:p>
        </p:txBody>
      </p:sp>
      <p:sp>
        <p:nvSpPr>
          <p:cNvPr id="23" name="TextBox 22">
            <a:extLst>
              <a:ext uri="{FF2B5EF4-FFF2-40B4-BE49-F238E27FC236}">
                <a16:creationId xmlns:a16="http://schemas.microsoft.com/office/drawing/2014/main" id="{5B10AF5C-C25B-494F-AF9B-3B91BFCEF2E2}"/>
              </a:ext>
            </a:extLst>
          </p:cNvPr>
          <p:cNvSpPr txBox="1"/>
          <p:nvPr/>
        </p:nvSpPr>
        <p:spPr>
          <a:xfrm>
            <a:off x="6670432" y="2143323"/>
            <a:ext cx="1844918" cy="629698"/>
          </a:xfrm>
          <a:prstGeom prst="rect">
            <a:avLst/>
          </a:prstGeom>
          <a:solidFill>
            <a:srgbClr val="5E97AF"/>
          </a:solidFill>
          <a:ln>
            <a:noFill/>
          </a:ln>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114300" lvl="1" indent="-114300" algn="ctr" defTabSz="622300" rtl="0">
              <a:lnSpc>
                <a:spcPct val="100000"/>
              </a:lnSpc>
              <a:spcBef>
                <a:spcPct val="0"/>
              </a:spcBef>
              <a:spcAft>
                <a:spcPts val="200"/>
              </a:spcAft>
              <a:buNone/>
            </a:pPr>
            <a:r>
              <a:rPr lang="en-US" sz="1400" b="1" kern="1200" cap="all" baseline="0" dirty="0">
                <a:latin typeface="Helvetica Condensed"/>
              </a:rPr>
              <a:t>DISTRIBUTED ENERGY RESOURCES</a:t>
            </a:r>
            <a:endParaRPr lang="en-US" sz="1400" u="none" kern="1200" dirty="0">
              <a:solidFill>
                <a:srgbClr val="003B5C">
                  <a:hueOff val="0"/>
                  <a:satOff val="0"/>
                  <a:lumOff val="0"/>
                  <a:alphaOff val="0"/>
                </a:srgbClr>
              </a:solidFill>
              <a:latin typeface="Helvetica Condensed"/>
            </a:endParaRPr>
          </a:p>
        </p:txBody>
      </p:sp>
      <p:sp>
        <p:nvSpPr>
          <p:cNvPr id="6" name="Double Brace 5">
            <a:extLst>
              <a:ext uri="{FF2B5EF4-FFF2-40B4-BE49-F238E27FC236}">
                <a16:creationId xmlns:a16="http://schemas.microsoft.com/office/drawing/2014/main" id="{E3CA440B-096E-491D-9266-9063EA723EEF}"/>
              </a:ext>
            </a:extLst>
          </p:cNvPr>
          <p:cNvSpPr/>
          <p:nvPr/>
        </p:nvSpPr>
        <p:spPr>
          <a:xfrm rot="16200000">
            <a:off x="-471296" y="2851801"/>
            <a:ext cx="3898231" cy="1832980"/>
          </a:xfrm>
          <a:prstGeom prst="bracePair">
            <a:avLst>
              <a:gd name="adj" fmla="val 6233"/>
            </a:avLst>
          </a:prstGeom>
          <a:ln w="25400" cap="rnd">
            <a:solidFill>
              <a:srgbClr val="D3D3D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id="{85A6CFF4-385E-4128-9BD2-64620B74205D}"/>
              </a:ext>
            </a:extLst>
          </p:cNvPr>
          <p:cNvSpPr txBox="1"/>
          <p:nvPr/>
        </p:nvSpPr>
        <p:spPr>
          <a:xfrm>
            <a:off x="5694949" y="5768505"/>
            <a:ext cx="2859578" cy="276999"/>
          </a:xfrm>
          <a:prstGeom prst="rect">
            <a:avLst/>
          </a:prstGeom>
          <a:noFill/>
        </p:spPr>
        <p:txBody>
          <a:bodyPr wrap="square" rtlCol="0">
            <a:spAutoFit/>
          </a:bodyPr>
          <a:lstStyle/>
          <a:p>
            <a:pPr algn="r"/>
            <a:r>
              <a:rPr lang="en-US" sz="1200" i="1" dirty="0">
                <a:solidFill>
                  <a:srgbClr val="5E6167"/>
                </a:solidFill>
                <a:latin typeface="Helvetica Condensed"/>
              </a:rPr>
              <a:t>* </a:t>
            </a:r>
            <a:r>
              <a:rPr lang="en-US" sz="1200" i="1" dirty="0">
                <a:solidFill>
                  <a:srgbClr val="5E6167"/>
                </a:solidFill>
                <a:latin typeface="Helvetica Condensed"/>
                <a:ea typeface="+mn-ea"/>
                <a:cs typeface="+mn-cs"/>
              </a:rPr>
              <a:t>coming</a:t>
            </a:r>
            <a:r>
              <a:rPr lang="en-US" sz="1200" i="1" dirty="0">
                <a:solidFill>
                  <a:srgbClr val="5E6167"/>
                </a:solidFill>
                <a:latin typeface="Helvetica Condensed"/>
              </a:rPr>
              <a:t> soon!</a:t>
            </a:r>
          </a:p>
        </p:txBody>
      </p:sp>
      <p:sp>
        <p:nvSpPr>
          <p:cNvPr id="20" name="Speech Bubble: Oval 19">
            <a:extLst>
              <a:ext uri="{FF2B5EF4-FFF2-40B4-BE49-F238E27FC236}">
                <a16:creationId xmlns:a16="http://schemas.microsoft.com/office/drawing/2014/main" id="{038AF192-FA98-47D2-B0DD-2E66A04C5533}"/>
              </a:ext>
            </a:extLst>
          </p:cNvPr>
          <p:cNvSpPr/>
          <p:nvPr/>
        </p:nvSpPr>
        <p:spPr>
          <a:xfrm>
            <a:off x="2359918" y="5240216"/>
            <a:ext cx="4424164" cy="1298697"/>
          </a:xfrm>
          <a:prstGeom prst="wedgeEllipseCallout">
            <a:avLst>
              <a:gd name="adj1" fmla="val -35900"/>
              <a:gd name="adj2" fmla="val -25356"/>
            </a:avLst>
          </a:prstGeom>
          <a:solidFill>
            <a:srgbClr val="77C19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5FA1DE0B-5C56-416C-9650-BA9F9E5DC13C}"/>
              </a:ext>
            </a:extLst>
          </p:cNvPr>
          <p:cNvSpPr txBox="1"/>
          <p:nvPr/>
        </p:nvSpPr>
        <p:spPr>
          <a:xfrm>
            <a:off x="2620333" y="5227091"/>
            <a:ext cx="3970964" cy="1138773"/>
          </a:xfrm>
          <a:prstGeom prst="rect">
            <a:avLst/>
          </a:prstGeom>
          <a:noFill/>
        </p:spPr>
        <p:txBody>
          <a:bodyPr wrap="square" rtlCol="0">
            <a:spAutoFit/>
          </a:bodyPr>
          <a:lstStyle/>
          <a:p>
            <a:pPr algn="ctr"/>
            <a:r>
              <a:rPr lang="en-US" sz="20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FY20</a:t>
            </a:r>
          </a:p>
          <a:p>
            <a:pPr algn="ct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Some programs offer enhanced incentives to buildings:</a:t>
            </a:r>
          </a:p>
          <a:p>
            <a:pPr marL="171450" indent="-171450" algn="ctr">
              <a:buFont typeface="Arial" panose="020B0604020202020204" pitchFamily="34" charset="0"/>
              <a:buChar char="•"/>
            </a:pP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in a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UEZ</a:t>
            </a: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 or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OZ</a:t>
            </a:r>
          </a:p>
          <a:p>
            <a:pPr marL="171450" indent="-171450" algn="ctr">
              <a:buFont typeface="Arial" panose="020B0604020202020204" pitchFamily="34" charset="0"/>
              <a:buChar char="•"/>
            </a:pP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owned or operated by a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local government</a:t>
            </a:r>
          </a:p>
          <a:p>
            <a:pPr marL="171450" indent="-171450" algn="ctr">
              <a:buFont typeface="Arial" panose="020B0604020202020204" pitchFamily="34" charset="0"/>
              <a:buChar char="•"/>
            </a:pP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owned or operated by a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K-12 public school</a:t>
            </a:r>
          </a:p>
        </p:txBody>
      </p:sp>
    </p:spTree>
    <p:extLst>
      <p:ext uri="{BB962C8B-B14F-4D97-AF65-F5344CB8AC3E}">
        <p14:creationId xmlns:p14="http://schemas.microsoft.com/office/powerpoint/2010/main" val="3168031666"/>
      </p:ext>
    </p:extLst>
  </p:cSld>
  <p:clrMapOvr>
    <a:masterClrMapping/>
  </p:clrMapOvr>
  <p:transition advClick="0" advTm="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59C8B66E-3456-42F5-AD10-E71B5EA71641}" type="slidenum">
              <a:rPr lang="en-US" smtClean="0"/>
              <a:pPr algn="r"/>
              <a:t>8</a:t>
            </a:fld>
            <a:endParaRPr lang="en-US" dirty="0"/>
          </a:p>
        </p:txBody>
      </p:sp>
      <p:sp>
        <p:nvSpPr>
          <p:cNvPr id="20" name="Title 2">
            <a:extLst>
              <a:ext uri="{FF2B5EF4-FFF2-40B4-BE49-F238E27FC236}">
                <a16:creationId xmlns:a16="http://schemas.microsoft.com/office/drawing/2014/main" id="{46241C50-4C4D-404B-AEFF-C77B92250A5D}"/>
              </a:ext>
            </a:extLst>
          </p:cNvPr>
          <p:cNvSpPr>
            <a:spLocks noGrp="1"/>
          </p:cNvSpPr>
          <p:nvPr>
            <p:ph type="title"/>
          </p:nvPr>
        </p:nvSpPr>
        <p:spPr>
          <a:xfrm>
            <a:off x="-12597" y="363716"/>
            <a:ext cx="7785849" cy="914400"/>
          </a:xfrm>
          <a:prstGeom prst="rect">
            <a:avLst/>
          </a:prstGeom>
        </p:spPr>
        <p:txBody>
          <a:bodyPr>
            <a:normAutofit/>
          </a:bodyPr>
          <a:lstStyle/>
          <a:p>
            <a:r>
              <a:rPr lang="en-US" sz="3400" dirty="0"/>
              <a:t>Definitions: UEZs and OZs</a:t>
            </a:r>
          </a:p>
        </p:txBody>
      </p:sp>
      <p:pic>
        <p:nvPicPr>
          <p:cNvPr id="7" name="Picture 6">
            <a:extLst>
              <a:ext uri="{FF2B5EF4-FFF2-40B4-BE49-F238E27FC236}">
                <a16:creationId xmlns:a16="http://schemas.microsoft.com/office/drawing/2014/main" id="{C65DA9E3-0179-415D-A1DC-D8BB1912CFCA}"/>
              </a:ext>
            </a:extLst>
          </p:cNvPr>
          <p:cNvPicPr>
            <a:picLocks noChangeAspect="1"/>
          </p:cNvPicPr>
          <p:nvPr/>
        </p:nvPicPr>
        <p:blipFill>
          <a:blip r:embed="rId3"/>
          <a:stretch>
            <a:fillRect/>
          </a:stretch>
        </p:blipFill>
        <p:spPr>
          <a:xfrm>
            <a:off x="453106" y="1581614"/>
            <a:ext cx="5532309" cy="1805033"/>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8D7E27C-1F91-4374-B761-1AE50496FD8A}"/>
              </a:ext>
            </a:extLst>
          </p:cNvPr>
          <p:cNvPicPr>
            <a:picLocks noChangeAspect="1"/>
          </p:cNvPicPr>
          <p:nvPr/>
        </p:nvPicPr>
        <p:blipFill>
          <a:blip r:embed="rId4"/>
          <a:stretch>
            <a:fillRect/>
          </a:stretch>
        </p:blipFill>
        <p:spPr>
          <a:xfrm>
            <a:off x="453106" y="3540510"/>
            <a:ext cx="5532309" cy="2290641"/>
          </a:xfrm>
          <a:prstGeom prst="rect">
            <a:avLst/>
          </a:prstGeom>
          <a:effectLst>
            <a:outerShdw blurRad="50800" dist="38100" dir="2700000" algn="tl" rotWithShape="0">
              <a:prstClr val="black">
                <a:alpha val="40000"/>
              </a:prstClr>
            </a:outerShdw>
          </a:effectLst>
        </p:spPr>
      </p:pic>
      <p:sp>
        <p:nvSpPr>
          <p:cNvPr id="15" name="Speech Bubble: Oval 14">
            <a:extLst>
              <a:ext uri="{FF2B5EF4-FFF2-40B4-BE49-F238E27FC236}">
                <a16:creationId xmlns:a16="http://schemas.microsoft.com/office/drawing/2014/main" id="{D9B29B8F-1B2C-4DF7-A293-D9D7297CA7AE}"/>
              </a:ext>
            </a:extLst>
          </p:cNvPr>
          <p:cNvSpPr/>
          <p:nvPr/>
        </p:nvSpPr>
        <p:spPr>
          <a:xfrm>
            <a:off x="4912621" y="786044"/>
            <a:ext cx="4424164" cy="1298697"/>
          </a:xfrm>
          <a:prstGeom prst="wedgeEllipseCallout">
            <a:avLst>
              <a:gd name="adj1" fmla="val -35900"/>
              <a:gd name="adj2" fmla="val -25356"/>
            </a:avLst>
          </a:prstGeom>
          <a:solidFill>
            <a:srgbClr val="77C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77F7319-FB41-4F3B-BD8E-A464B1B6F8AC}"/>
              </a:ext>
            </a:extLst>
          </p:cNvPr>
          <p:cNvSpPr txBox="1"/>
          <p:nvPr/>
        </p:nvSpPr>
        <p:spPr>
          <a:xfrm>
            <a:off x="5173036" y="772919"/>
            <a:ext cx="3970964" cy="1138773"/>
          </a:xfrm>
          <a:prstGeom prst="rect">
            <a:avLst/>
          </a:prstGeom>
          <a:noFill/>
        </p:spPr>
        <p:txBody>
          <a:bodyPr wrap="square" rtlCol="0">
            <a:spAutoFit/>
          </a:bodyPr>
          <a:lstStyle/>
          <a:p>
            <a:pPr algn="ctr"/>
            <a:r>
              <a:rPr lang="en-US" sz="20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FY20</a:t>
            </a:r>
          </a:p>
          <a:p>
            <a:pPr algn="ct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Some programs offer enhanced incentives to buildings:</a:t>
            </a:r>
          </a:p>
          <a:p>
            <a:pPr marL="171450" indent="-171450" algn="ctr">
              <a:buFont typeface="Arial" panose="020B0604020202020204" pitchFamily="34" charset="0"/>
              <a:buChar char="•"/>
            </a:pP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in a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UEZ</a:t>
            </a: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 or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OZ</a:t>
            </a:r>
          </a:p>
          <a:p>
            <a:pPr marL="171450" indent="-171450" algn="ctr">
              <a:buFont typeface="Arial" panose="020B0604020202020204" pitchFamily="34" charset="0"/>
              <a:buChar char="•"/>
            </a:pP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owned or operated by a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local government</a:t>
            </a:r>
          </a:p>
          <a:p>
            <a:pPr marL="171450" indent="-171450" algn="ctr">
              <a:buFont typeface="Arial" panose="020B0604020202020204" pitchFamily="34" charset="0"/>
              <a:buChar char="•"/>
            </a:pP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owned or operated by a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K-12 public school</a:t>
            </a:r>
          </a:p>
        </p:txBody>
      </p:sp>
      <p:sp>
        <p:nvSpPr>
          <p:cNvPr id="10" name="TextBox 9">
            <a:extLst>
              <a:ext uri="{FF2B5EF4-FFF2-40B4-BE49-F238E27FC236}">
                <a16:creationId xmlns:a16="http://schemas.microsoft.com/office/drawing/2014/main" id="{943382CB-E8B8-4D80-959D-B8E5D58A02B4}"/>
              </a:ext>
            </a:extLst>
          </p:cNvPr>
          <p:cNvSpPr txBox="1"/>
          <p:nvPr/>
        </p:nvSpPr>
        <p:spPr>
          <a:xfrm>
            <a:off x="3239939" y="5970639"/>
            <a:ext cx="3233854" cy="276999"/>
          </a:xfrm>
          <a:prstGeom prst="rect">
            <a:avLst/>
          </a:prstGeom>
          <a:noFill/>
        </p:spPr>
        <p:txBody>
          <a:bodyPr wrap="square" rtlCol="0">
            <a:spAutoFit/>
          </a:bodyPr>
          <a:lstStyle/>
          <a:p>
            <a:pPr algn="ctr"/>
            <a:r>
              <a:rPr lang="en-US" sz="1200" dirty="0">
                <a:hlinkClick r:id="rId5"/>
              </a:rPr>
              <a:t>Click here for a link to NJ Community Asset Maps</a:t>
            </a:r>
            <a:endParaRPr lang="en-US" sz="1200" dirty="0"/>
          </a:p>
        </p:txBody>
      </p:sp>
      <p:pic>
        <p:nvPicPr>
          <p:cNvPr id="11" name="Picture 10">
            <a:extLst>
              <a:ext uri="{FF2B5EF4-FFF2-40B4-BE49-F238E27FC236}">
                <a16:creationId xmlns:a16="http://schemas.microsoft.com/office/drawing/2014/main" id="{178CF0ED-1798-47FF-90EF-F86716C8CC92}"/>
              </a:ext>
            </a:extLst>
          </p:cNvPr>
          <p:cNvPicPr>
            <a:picLocks noChangeAspect="1"/>
          </p:cNvPicPr>
          <p:nvPr/>
        </p:nvPicPr>
        <p:blipFill>
          <a:blip r:embed="rId6"/>
          <a:stretch>
            <a:fillRect/>
          </a:stretch>
        </p:blipFill>
        <p:spPr>
          <a:xfrm>
            <a:off x="6355329" y="2484130"/>
            <a:ext cx="2335565" cy="29925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9559634"/>
      </p:ext>
    </p:extLst>
  </p:cSld>
  <p:clrMapOvr>
    <a:masterClrMapping/>
  </p:clrMapOvr>
  <p:transition advClick="0" advTm="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59C8B66E-3456-42F5-AD10-E71B5EA71641}" type="slidenum">
              <a:rPr lang="en-US" smtClean="0"/>
              <a:pPr algn="r"/>
              <a:t>9</a:t>
            </a:fld>
            <a:endParaRPr lang="en-US" dirty="0"/>
          </a:p>
        </p:txBody>
      </p:sp>
      <p:sp>
        <p:nvSpPr>
          <p:cNvPr id="5" name="Title 4">
            <a:extLst>
              <a:ext uri="{FF2B5EF4-FFF2-40B4-BE49-F238E27FC236}">
                <a16:creationId xmlns:a16="http://schemas.microsoft.com/office/drawing/2014/main" id="{A9FA8004-DB12-4E12-9311-DF0FDBA505BC}"/>
              </a:ext>
            </a:extLst>
          </p:cNvPr>
          <p:cNvSpPr>
            <a:spLocks noGrp="1"/>
          </p:cNvSpPr>
          <p:nvPr>
            <p:ph type="title"/>
          </p:nvPr>
        </p:nvSpPr>
        <p:spPr>
          <a:xfrm>
            <a:off x="-12597" y="351027"/>
            <a:ext cx="7785849" cy="914400"/>
          </a:xfrm>
          <a:prstGeom prst="rect">
            <a:avLst/>
          </a:prstGeom>
        </p:spPr>
        <p:txBody>
          <a:bodyPr/>
          <a:lstStyle/>
          <a:p>
            <a:endParaRPr lang="en-US" dirty="0"/>
          </a:p>
        </p:txBody>
      </p:sp>
      <p:sp>
        <p:nvSpPr>
          <p:cNvPr id="33" name="Title 2">
            <a:extLst>
              <a:ext uri="{FF2B5EF4-FFF2-40B4-BE49-F238E27FC236}">
                <a16:creationId xmlns:a16="http://schemas.microsoft.com/office/drawing/2014/main" id="{41E9FB30-3171-43EF-9FE7-F46F34E94904}"/>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4000" dirty="0"/>
              <a:t>Benchmarking </a:t>
            </a:r>
          </a:p>
        </p:txBody>
      </p:sp>
      <p:sp>
        <p:nvSpPr>
          <p:cNvPr id="6" name="TextBox 5">
            <a:extLst>
              <a:ext uri="{FF2B5EF4-FFF2-40B4-BE49-F238E27FC236}">
                <a16:creationId xmlns:a16="http://schemas.microsoft.com/office/drawing/2014/main" id="{41979AD6-239D-426C-A0A1-D15A22083650}"/>
              </a:ext>
            </a:extLst>
          </p:cNvPr>
          <p:cNvSpPr txBox="1"/>
          <p:nvPr/>
        </p:nvSpPr>
        <p:spPr>
          <a:xfrm>
            <a:off x="557561" y="1508623"/>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37" name="TextBox 36">
            <a:extLst>
              <a:ext uri="{FF2B5EF4-FFF2-40B4-BE49-F238E27FC236}">
                <a16:creationId xmlns:a16="http://schemas.microsoft.com/office/drawing/2014/main" id="{74D34872-D6EC-4D53-9C4D-94AA76B508D2}"/>
              </a:ext>
            </a:extLst>
          </p:cNvPr>
          <p:cNvSpPr txBox="1"/>
          <p:nvPr/>
        </p:nvSpPr>
        <p:spPr>
          <a:xfrm>
            <a:off x="557561" y="2616418"/>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Cost</a:t>
            </a:r>
          </a:p>
        </p:txBody>
      </p:sp>
      <p:sp>
        <p:nvSpPr>
          <p:cNvPr id="8" name="TextBox 7">
            <a:extLst>
              <a:ext uri="{FF2B5EF4-FFF2-40B4-BE49-F238E27FC236}">
                <a16:creationId xmlns:a16="http://schemas.microsoft.com/office/drawing/2014/main" id="{DEC2A86F-7145-4023-A1D7-4474ADF7F233}"/>
              </a:ext>
            </a:extLst>
          </p:cNvPr>
          <p:cNvSpPr txBox="1"/>
          <p:nvPr/>
        </p:nvSpPr>
        <p:spPr>
          <a:xfrm>
            <a:off x="473321" y="994043"/>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NJCleanEnergy.com/BENCHMARKING</a:t>
            </a:r>
          </a:p>
        </p:txBody>
      </p:sp>
      <p:pic>
        <p:nvPicPr>
          <p:cNvPr id="39" name="Picture 1" descr="energystar.gif">
            <a:extLst>
              <a:ext uri="{FF2B5EF4-FFF2-40B4-BE49-F238E27FC236}">
                <a16:creationId xmlns:a16="http://schemas.microsoft.com/office/drawing/2014/main" id="{2651DD7C-0F21-4E41-A0E9-B9C15AE350C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036068" y="1646893"/>
            <a:ext cx="1685668" cy="172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a:extLst>
              <a:ext uri="{FF2B5EF4-FFF2-40B4-BE49-F238E27FC236}">
                <a16:creationId xmlns:a16="http://schemas.microsoft.com/office/drawing/2014/main" id="{295CFF7E-56AF-4982-B646-9BBE8D689B2F}"/>
              </a:ext>
            </a:extLst>
          </p:cNvPr>
          <p:cNvSpPr txBox="1"/>
          <p:nvPr/>
        </p:nvSpPr>
        <p:spPr>
          <a:xfrm>
            <a:off x="557561" y="3396424"/>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WhY</a:t>
            </a:r>
          </a:p>
        </p:txBody>
      </p:sp>
      <p:sp>
        <p:nvSpPr>
          <p:cNvPr id="3" name="TextBox 2">
            <a:extLst>
              <a:ext uri="{FF2B5EF4-FFF2-40B4-BE49-F238E27FC236}">
                <a16:creationId xmlns:a16="http://schemas.microsoft.com/office/drawing/2014/main" id="{A2E1A83A-3647-4676-845D-2C1A06DFFCDA}"/>
              </a:ext>
            </a:extLst>
          </p:cNvPr>
          <p:cNvSpPr txBox="1"/>
          <p:nvPr/>
        </p:nvSpPr>
        <p:spPr>
          <a:xfrm>
            <a:off x="1510795" y="1508623"/>
            <a:ext cx="5175161" cy="646331"/>
          </a:xfrm>
          <a:prstGeom prst="rect">
            <a:avLst/>
          </a:prstGeom>
          <a:noFill/>
        </p:spPr>
        <p:txBody>
          <a:bodyPr wrap="square" rtlCol="0">
            <a:spAutoFit/>
          </a:bodyPr>
          <a:lstStyle/>
          <a:p>
            <a:r>
              <a:rPr lang="en-US" dirty="0">
                <a:solidFill>
                  <a:schemeClr val="tx1">
                    <a:lumMod val="65000"/>
                    <a:lumOff val="35000"/>
                  </a:schemeClr>
                </a:solidFill>
                <a:latin typeface="Helvetica Condensed"/>
              </a:rPr>
              <a:t>Commercial, Industrial, Agricultural, Government, 501(c)(3) Non-Profit, and Institutional Entities</a:t>
            </a:r>
          </a:p>
        </p:txBody>
      </p:sp>
      <p:sp>
        <p:nvSpPr>
          <p:cNvPr id="16" name="TextBox 15">
            <a:extLst>
              <a:ext uri="{FF2B5EF4-FFF2-40B4-BE49-F238E27FC236}">
                <a16:creationId xmlns:a16="http://schemas.microsoft.com/office/drawing/2014/main" id="{6CFD8817-AB13-4286-8242-7E5C8AAA0B14}"/>
              </a:ext>
            </a:extLst>
          </p:cNvPr>
          <p:cNvSpPr txBox="1"/>
          <p:nvPr/>
        </p:nvSpPr>
        <p:spPr>
          <a:xfrm>
            <a:off x="1510796" y="2617298"/>
            <a:ext cx="5790550" cy="369332"/>
          </a:xfrm>
          <a:prstGeom prst="rect">
            <a:avLst/>
          </a:prstGeom>
          <a:noFill/>
        </p:spPr>
        <p:txBody>
          <a:bodyPr wrap="square" rtlCol="0">
            <a:spAutoFit/>
          </a:bodyPr>
          <a:lstStyle/>
          <a:p>
            <a:r>
              <a:rPr lang="en-US" dirty="0">
                <a:solidFill>
                  <a:schemeClr val="tx1">
                    <a:lumMod val="65000"/>
                    <a:lumOff val="35000"/>
                  </a:schemeClr>
                </a:solidFill>
                <a:latin typeface="Helvetica Condensed"/>
              </a:rPr>
              <a:t>Free</a:t>
            </a:r>
          </a:p>
        </p:txBody>
      </p:sp>
      <p:sp>
        <p:nvSpPr>
          <p:cNvPr id="17" name="TextBox 16">
            <a:extLst>
              <a:ext uri="{FF2B5EF4-FFF2-40B4-BE49-F238E27FC236}">
                <a16:creationId xmlns:a16="http://schemas.microsoft.com/office/drawing/2014/main" id="{AF72293C-B9B3-4760-A9BC-C5C1F57E6B0D}"/>
              </a:ext>
            </a:extLst>
          </p:cNvPr>
          <p:cNvSpPr txBox="1"/>
          <p:nvPr/>
        </p:nvSpPr>
        <p:spPr>
          <a:xfrm>
            <a:off x="1510795" y="3396424"/>
            <a:ext cx="7001087" cy="1554272"/>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Compare your building to other similar buildings nationally</a:t>
            </a:r>
          </a:p>
          <a:p>
            <a:pPr marL="114300" lvl="1" indent="-114300" defTabSz="622300">
              <a:spcAft>
                <a:spcPts val="200"/>
              </a:spcAft>
              <a:buChar char="•"/>
            </a:pPr>
            <a:r>
              <a:rPr lang="en-US" dirty="0">
                <a:solidFill>
                  <a:srgbClr val="5E6167"/>
                </a:solidFill>
                <a:latin typeface="Helvetica Condensed"/>
                <a:ea typeface="+mn-ea"/>
                <a:cs typeface="+mn-cs"/>
              </a:rPr>
              <a:t>Suggestions for improving operations and maintenance</a:t>
            </a:r>
          </a:p>
          <a:p>
            <a:pPr marL="114300" lvl="1" indent="-114300" defTabSz="622300">
              <a:spcAft>
                <a:spcPts val="200"/>
              </a:spcAft>
              <a:buChar char="•"/>
            </a:pPr>
            <a:r>
              <a:rPr lang="en-US" dirty="0">
                <a:solidFill>
                  <a:srgbClr val="5E6167"/>
                </a:solidFill>
                <a:latin typeface="Helvetica Condensed"/>
                <a:ea typeface="+mn-ea"/>
                <a:cs typeface="+mn-cs"/>
              </a:rPr>
              <a:t>Personalized incentive program eligibility and account manager follow-up support</a:t>
            </a:r>
          </a:p>
          <a:p>
            <a:pPr marL="114300" lvl="1" indent="-114300" defTabSz="622300">
              <a:spcAft>
                <a:spcPts val="200"/>
              </a:spcAft>
              <a:buChar char="•"/>
            </a:pPr>
            <a:r>
              <a:rPr lang="en-US" dirty="0">
                <a:solidFill>
                  <a:srgbClr val="5E6167"/>
                </a:solidFill>
                <a:latin typeface="Helvetica Condensed"/>
                <a:ea typeface="+mn-ea"/>
                <a:cs typeface="+mn-cs"/>
              </a:rPr>
              <a:t>ENERGY STAR</a:t>
            </a:r>
            <a:r>
              <a:rPr lang="en-US" i="0" dirty="0">
                <a:solidFill>
                  <a:srgbClr val="5E6167"/>
                </a:solidFill>
                <a:latin typeface="+mj-lt"/>
                <a:ea typeface="+mn-ea"/>
                <a:cs typeface="+mn-cs"/>
              </a:rPr>
              <a:t>®</a:t>
            </a:r>
            <a:r>
              <a:rPr lang="en-US" dirty="0">
                <a:solidFill>
                  <a:srgbClr val="5E6167"/>
                </a:solidFill>
                <a:latin typeface="Helvetica Condensed"/>
                <a:ea typeface="+mn-ea"/>
                <a:cs typeface="+mn-cs"/>
              </a:rPr>
              <a:t> Portfolio Manager account setup and score</a:t>
            </a:r>
          </a:p>
        </p:txBody>
      </p:sp>
      <p:sp>
        <p:nvSpPr>
          <p:cNvPr id="19" name="TextBox 18">
            <a:extLst>
              <a:ext uri="{FF2B5EF4-FFF2-40B4-BE49-F238E27FC236}">
                <a16:creationId xmlns:a16="http://schemas.microsoft.com/office/drawing/2014/main" id="{1C47860F-9581-46A6-98B3-D5814B08300B}"/>
              </a:ext>
            </a:extLst>
          </p:cNvPr>
          <p:cNvSpPr txBox="1"/>
          <p:nvPr/>
        </p:nvSpPr>
        <p:spPr>
          <a:xfrm>
            <a:off x="7036068" y="529335"/>
            <a:ext cx="2194559" cy="557784"/>
          </a:xfrm>
          <a:prstGeom prst="rect">
            <a:avLst/>
          </a:prstGeom>
          <a:solidFill>
            <a:srgbClr val="147BD1"/>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Measurement &amp; AUDITS</a:t>
            </a:r>
          </a:p>
        </p:txBody>
      </p:sp>
      <p:sp>
        <p:nvSpPr>
          <p:cNvPr id="4" name="TextBox 3"/>
          <p:cNvSpPr txBox="1"/>
          <p:nvPr/>
        </p:nvSpPr>
        <p:spPr>
          <a:xfrm>
            <a:off x="1608083" y="5097517"/>
            <a:ext cx="6705600" cy="646331"/>
          </a:xfrm>
          <a:prstGeom prst="rect">
            <a:avLst/>
          </a:prstGeom>
          <a:noFill/>
        </p:spPr>
        <p:txBody>
          <a:bodyPr wrap="square" rtlCol="0">
            <a:spAutoFit/>
          </a:bodyPr>
          <a:lstStyle/>
          <a:p>
            <a:r>
              <a:rPr lang="en-US" b="1" dirty="0">
                <a:latin typeface="Helvetica Condensed"/>
              </a:rPr>
              <a:t>Great opportunity to be a leader in benchmarking energy and water use, prior to the 2024 deadline. </a:t>
            </a:r>
          </a:p>
        </p:txBody>
      </p:sp>
    </p:spTree>
    <p:extLst>
      <p:ext uri="{BB962C8B-B14F-4D97-AF65-F5344CB8AC3E}">
        <p14:creationId xmlns:p14="http://schemas.microsoft.com/office/powerpoint/2010/main" val="2857778025"/>
      </p:ext>
    </p:extLst>
  </p:cSld>
  <p:clrMapOvr>
    <a:masterClrMapping/>
  </p:clrMapOvr>
  <p:transition advClick="0" advTm="0"/>
</p:sld>
</file>

<file path=ppt/theme/theme1.xml><?xml version="1.0" encoding="utf-8"?>
<a:theme xmlns:a="http://schemas.openxmlformats.org/drawingml/2006/main" name="Presentation/Program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etai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Program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Y20 Theme">
  <a:themeElements>
    <a:clrScheme name="NJBPU">
      <a:dk1>
        <a:sysClr val="windowText" lastClr="000000"/>
      </a:dk1>
      <a:lt1>
        <a:sysClr val="window" lastClr="FFFFFF"/>
      </a:lt1>
      <a:dk2>
        <a:srgbClr val="1F497D"/>
      </a:dk2>
      <a:lt2>
        <a:srgbClr val="EEECE1"/>
      </a:lt2>
      <a:accent1>
        <a:srgbClr val="029035"/>
      </a:accent1>
      <a:accent2>
        <a:srgbClr val="147BD1"/>
      </a:accent2>
      <a:accent3>
        <a:srgbClr val="EAAA00"/>
      </a:accent3>
      <a:accent4>
        <a:srgbClr val="006778"/>
      </a:accent4>
      <a:accent5>
        <a:srgbClr val="627D77"/>
      </a:accent5>
      <a:accent6>
        <a:srgbClr val="5E97AF"/>
      </a:accent6>
      <a:hlink>
        <a:srgbClr val="77C19A"/>
      </a:hlink>
      <a:folHlink>
        <a:srgbClr val="D0C88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20 Theme" id="{55ED3F0B-19AF-47C3-B22B-5768B1C2DEB1}" vid="{D4C0F298-8500-4B4D-A0A3-5E46FE122A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BBD897F9EAB40ABA042A9D01EDA02" ma:contentTypeVersion="15" ma:contentTypeDescription="Create a new document." ma:contentTypeScope="" ma:versionID="94a33778064220b4e25bdd1488b777b5">
  <xsd:schema xmlns:xsd="http://www.w3.org/2001/XMLSchema" xmlns:xs="http://www.w3.org/2001/XMLSchema" xmlns:p="http://schemas.microsoft.com/office/2006/metadata/properties" xmlns:ns1="http://schemas.microsoft.com/sharepoint/v3" xmlns:ns3="4119306e-12aa-493b-a004-f96e9603edcf" xmlns:ns4="340f0cb3-ee5a-42c9-859b-ef110a1b65d6" targetNamespace="http://schemas.microsoft.com/office/2006/metadata/properties" ma:root="true" ma:fieldsID="b085b7069e1dffdef09e7aa923970437" ns1:_="" ns3:_="" ns4:_="">
    <xsd:import namespace="http://schemas.microsoft.com/sharepoint/v3"/>
    <xsd:import namespace="4119306e-12aa-493b-a004-f96e9603edcf"/>
    <xsd:import namespace="340f0cb3-ee5a-42c9-859b-ef110a1b65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19306e-12aa-493b-a004-f96e9603edc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0f0cb3-ee5a-42c9-859b-ef110a1b65d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1FDC16C-4FBC-4AB5-94F0-FB80F04110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19306e-12aa-493b-a004-f96e9603edcf"/>
    <ds:schemaRef ds:uri="340f0cb3-ee5a-42c9-859b-ef110a1b65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D188F0-554F-46DF-9A50-48E1B0150610}">
  <ds:schemaRefs>
    <ds:schemaRef ds:uri="http://schemas.microsoft.com/sharepoint/v3/contenttype/forms"/>
  </ds:schemaRefs>
</ds:datastoreItem>
</file>

<file path=customXml/itemProps3.xml><?xml version="1.0" encoding="utf-8"?>
<ds:datastoreItem xmlns:ds="http://schemas.openxmlformats.org/officeDocument/2006/customXml" ds:itemID="{7E07C9EF-DFFC-4C27-972E-7DD7E1B35402}">
  <ds:schemaRefs>
    <ds:schemaRef ds:uri="http://purl.org/dc/elements/1.1/"/>
    <ds:schemaRef ds:uri="http://schemas.microsoft.com/office/2006/metadata/properties"/>
    <ds:schemaRef ds:uri="4119306e-12aa-493b-a004-f96e9603edcf"/>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340f0cb3-ee5a-42c9-859b-ef110a1b65d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35054</TotalTime>
  <Words>3133</Words>
  <Application>Microsoft Office PowerPoint</Application>
  <PresentationFormat>On-screen Show (4:3)</PresentationFormat>
  <Paragraphs>668</Paragraphs>
  <Slides>46</Slides>
  <Notes>36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46</vt:i4>
      </vt:variant>
    </vt:vector>
  </HeadingPairs>
  <TitlesOfParts>
    <vt:vector size="58" baseType="lpstr">
      <vt:lpstr>Arial</vt:lpstr>
      <vt:lpstr>Arial Unicode MS</vt:lpstr>
      <vt:lpstr>Calibri</vt:lpstr>
      <vt:lpstr>Calibri Light</vt:lpstr>
      <vt:lpstr>Courier New</vt:lpstr>
      <vt:lpstr>Helvetica </vt:lpstr>
      <vt:lpstr>Helvetica Condensed</vt:lpstr>
      <vt:lpstr>Wingdings</vt:lpstr>
      <vt:lpstr>Presentation/Program overview</vt:lpstr>
      <vt:lpstr>Section Details</vt:lpstr>
      <vt:lpstr>1_Presentation/Program overview</vt:lpstr>
      <vt:lpstr>FY20 Theme</vt:lpstr>
      <vt:lpstr>PowerPoint Presentation</vt:lpstr>
      <vt:lpstr>NJCEP Background</vt:lpstr>
      <vt:lpstr>Program Performance…</vt:lpstr>
      <vt:lpstr>…Brings Real-World Results</vt:lpstr>
      <vt:lpstr>NJCEP Portfolio of Programs</vt:lpstr>
      <vt:lpstr>C&amp;I Programs</vt:lpstr>
      <vt:lpstr>C&amp;I Portfolio of Programs</vt:lpstr>
      <vt:lpstr>Definitions: UEZs and OZs</vt:lpstr>
      <vt:lpstr>PowerPoint Presentation</vt:lpstr>
      <vt:lpstr>PowerPoint Presentation</vt:lpstr>
      <vt:lpstr>PowerPoint Presentation</vt:lpstr>
      <vt:lpstr>PowerPoint Presentation</vt:lpstr>
      <vt:lpstr>C&amp;I Portfolio of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C&amp;I Portfolio of Programs</vt:lpstr>
      <vt:lpstr>PowerPoint Presentation</vt:lpstr>
      <vt:lpstr>PowerPoint Presentation</vt:lpstr>
      <vt:lpstr>C&amp;I Buildings</vt:lpstr>
      <vt:lpstr>C&amp;I Buildings</vt:lpstr>
      <vt:lpstr>C&amp;I Portfolio of Programs</vt:lpstr>
      <vt:lpstr>PowerPoint Presentation</vt:lpstr>
      <vt:lpstr>PowerPoint Presentation</vt:lpstr>
      <vt:lpstr>PowerPoint Presentation</vt:lpstr>
      <vt:lpstr>Microgrids</vt:lpstr>
      <vt:lpstr>Microgrids</vt:lpstr>
      <vt:lpstr>Battery Storage</vt:lpstr>
      <vt:lpstr>Battery Storage</vt:lpstr>
      <vt:lpstr>PowerPoint Presentation</vt:lpstr>
      <vt:lpstr>PowerPoint Presentation</vt:lpstr>
      <vt:lpstr>PowerPoint Presentation</vt:lpstr>
      <vt:lpstr>Financing  for government agencies</vt:lpstr>
      <vt:lpstr>Financing Mechanism: ESIP</vt:lpstr>
      <vt:lpstr>Financing Mechanism: ESIP</vt:lpstr>
      <vt:lpstr>More Information</vt:lpstr>
      <vt:lpstr>Clean Energy Learning Center</vt:lpstr>
      <vt:lpstr>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Jersey’s  Clean Energy Program</dc:title>
  <dc:creator>Erin Ramsden</dc:creator>
  <cp:lastModifiedBy>Ebinger, Elizabeth</cp:lastModifiedBy>
  <cp:revision>1744</cp:revision>
  <cp:lastPrinted>2019-09-27T17:30:33Z</cp:lastPrinted>
  <dcterms:created xsi:type="dcterms:W3CDTF">2014-01-12T07:56:39Z</dcterms:created>
  <dcterms:modified xsi:type="dcterms:W3CDTF">2020-02-07T21:21:39Z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0x010100260BBD897F9EAB40ABA042A9D01EDA02</vt:lpwstr>
  </property>
</Properties>
</file>